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98" r:id="rId4"/>
    <p:sldId id="268" r:id="rId5"/>
    <p:sldId id="269" r:id="rId6"/>
    <p:sldId id="270" r:id="rId7"/>
    <p:sldId id="297" r:id="rId8"/>
    <p:sldId id="271" r:id="rId9"/>
    <p:sldId id="272" r:id="rId10"/>
    <p:sldId id="274" r:id="rId11"/>
    <p:sldId id="273" r:id="rId12"/>
    <p:sldId id="275" r:id="rId13"/>
    <p:sldId id="276" r:id="rId14"/>
    <p:sldId id="277" r:id="rId15"/>
    <p:sldId id="292" r:id="rId16"/>
    <p:sldId id="278" r:id="rId17"/>
    <p:sldId id="280" r:id="rId18"/>
    <p:sldId id="281" r:id="rId19"/>
    <p:sldId id="282" r:id="rId20"/>
    <p:sldId id="291" r:id="rId21"/>
    <p:sldId id="283" r:id="rId22"/>
    <p:sldId id="284" r:id="rId23"/>
    <p:sldId id="290" r:id="rId24"/>
    <p:sldId id="285" r:id="rId25"/>
    <p:sldId id="286" r:id="rId26"/>
    <p:sldId id="287" r:id="rId27"/>
    <p:sldId id="288" r:id="rId28"/>
    <p:sldId id="289" r:id="rId29"/>
    <p:sldId id="294" r:id="rId30"/>
    <p:sldId id="295" r:id="rId31"/>
    <p:sldId id="296" r:id="rId32"/>
    <p:sldId id="267" r:id="rId33"/>
    <p:sldId id="266" r:id="rId34"/>
    <p:sldId id="260" r:id="rId35"/>
    <p:sldId id="257" r:id="rId36"/>
    <p:sldId id="258" r:id="rId37"/>
    <p:sldId id="259" r:id="rId38"/>
    <p:sldId id="261" r:id="rId39"/>
    <p:sldId id="263" r:id="rId40"/>
    <p:sldId id="264" r:id="rId41"/>
    <p:sldId id="265" r:id="rId42"/>
    <p:sldId id="262" r:id="rId43"/>
    <p:sldId id="293" r:id="rId4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6.9.2013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6.9.2013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6.9.2013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6.9.2013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6.9.2013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6.9.2013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6.9.2013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6.9.2013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6.9.2013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6.9.2013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6.9.2013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AF66-0BE7-423D-A1D1-0E9F1936AD3A}" type="datetimeFigureOut">
              <a:rPr lang="fi-FI" smtClean="0"/>
              <a:t>6.9.2013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1F16-78E2-4C6D-9D0C-86236917104C}" type="slidenum">
              <a:rPr lang="fi-FI" smtClean="0"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Sylvään</a:t>
            </a:r>
            <a:r>
              <a:rPr lang="fi-FI" dirty="0" smtClean="0"/>
              <a:t> koulu</a:t>
            </a:r>
            <a:br>
              <a:rPr lang="fi-FI" dirty="0" smtClean="0"/>
            </a:br>
            <a:r>
              <a:rPr lang="fi-FI" dirty="0" smtClean="0"/>
              <a:t>BIOLOGIAN JA MAANTIEDON OPPIMISYMPÄRISTÖ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6.9.2013 </a:t>
            </a:r>
            <a:r>
              <a:rPr lang="fi-FI" dirty="0" smtClean="0"/>
              <a:t>Sastamala</a:t>
            </a:r>
            <a:endParaRPr lang="fi-FI" dirty="0" smtClean="0"/>
          </a:p>
          <a:p>
            <a:r>
              <a:rPr lang="fi-FI" dirty="0" smtClean="0"/>
              <a:t>Yhteenveto, valokuvat ja </a:t>
            </a:r>
            <a:r>
              <a:rPr lang="fi-FI" dirty="0"/>
              <a:t>o</a:t>
            </a:r>
            <a:r>
              <a:rPr lang="fi-FI" dirty="0" smtClean="0"/>
              <a:t>ppilaspalautteen </a:t>
            </a:r>
            <a:r>
              <a:rPr lang="fi-FI" dirty="0" smtClean="0"/>
              <a:t>koonti </a:t>
            </a:r>
          </a:p>
          <a:p>
            <a:r>
              <a:rPr lang="fi-FI" dirty="0" smtClean="0"/>
              <a:t>Anita Lindqvist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07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LAJINTUNTEMUS, </a:t>
            </a:r>
            <a:r>
              <a:rPr lang="fi-FI" dirty="0"/>
              <a:t>LUOKKA 227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ERITYISPIIRTEITÄ</a:t>
            </a:r>
          </a:p>
          <a:p>
            <a:pPr lvl="1"/>
            <a:r>
              <a:rPr lang="fi-FI" dirty="0" smtClean="0"/>
              <a:t>TILAVA LUOKKA</a:t>
            </a:r>
          </a:p>
          <a:p>
            <a:pPr lvl="1"/>
            <a:r>
              <a:rPr lang="fi-FI" dirty="0" smtClean="0"/>
              <a:t>KALLISTETTAVAT JA KORKEUSSÄÄDETTÄVÄT PULPETIT</a:t>
            </a:r>
          </a:p>
          <a:p>
            <a:pPr lvl="1"/>
            <a:r>
              <a:rPr lang="fi-FI" dirty="0" smtClean="0"/>
              <a:t>TAVALLISTA ISOMPI OPPILASPÖYTÄPINTA</a:t>
            </a:r>
          </a:p>
          <a:p>
            <a:pPr lvl="1"/>
            <a:r>
              <a:rPr lang="fi-FI" dirty="0" smtClean="0"/>
              <a:t>AKVAARIO</a:t>
            </a:r>
          </a:p>
          <a:p>
            <a:pPr lvl="1"/>
            <a:r>
              <a:rPr lang="fi-FI" dirty="0" smtClean="0"/>
              <a:t>KASVIEN KASVATUSKAAPPI</a:t>
            </a:r>
          </a:p>
          <a:p>
            <a:pPr lvl="1"/>
            <a:r>
              <a:rPr lang="fi-FI" dirty="0" smtClean="0"/>
              <a:t>ELÄINVITRIINIT</a:t>
            </a:r>
          </a:p>
          <a:p>
            <a:pPr lvl="1"/>
            <a:r>
              <a:rPr lang="fi-FI" dirty="0" smtClean="0"/>
              <a:t>MULLAN/HIEKANEROTUS </a:t>
            </a:r>
          </a:p>
          <a:p>
            <a:pPr lvl="1"/>
            <a:r>
              <a:rPr lang="fi-FI" dirty="0" smtClean="0"/>
              <a:t>ASTIANPESUKONE</a:t>
            </a:r>
          </a:p>
          <a:p>
            <a:pPr lvl="1"/>
            <a:r>
              <a:rPr lang="fi-FI" dirty="0" smtClean="0"/>
              <a:t>TEKSTIILIT LAJINTUNTEMUSAIHEISIA</a:t>
            </a:r>
          </a:p>
          <a:p>
            <a:pPr lvl="1"/>
            <a:r>
              <a:rPr lang="fi-FI" dirty="0" smtClean="0"/>
              <a:t>EPÄSUORA VALAISTUS</a:t>
            </a:r>
          </a:p>
          <a:p>
            <a:pPr lvl="1"/>
            <a:r>
              <a:rPr lang="fi-FI" dirty="0" smtClean="0"/>
              <a:t>ELÄINAIHEINEN TEIPPAUS</a:t>
            </a:r>
          </a:p>
          <a:p>
            <a:pPr lvl="1"/>
            <a:r>
              <a:rPr lang="fi-FI" dirty="0" smtClean="0"/>
              <a:t>LIME TEHOSTEVÄRI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7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LAJINTUNTEMUS, LUOKKA 227</a:t>
            </a:r>
            <a:endParaRPr lang="fi-FI" dirty="0"/>
          </a:p>
        </p:txBody>
      </p:sp>
      <p:pic>
        <p:nvPicPr>
          <p:cNvPr id="6146" name="Picture 2" descr="C:\Users\ANiLin\Pictures\6.9.2013 Sony DCIM\100MSDCF\DSC001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272808" cy="54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LAJINTUNTEMUS, </a:t>
            </a:r>
            <a:r>
              <a:rPr lang="fi-FI" dirty="0"/>
              <a:t>LUOKKA 227</a:t>
            </a:r>
          </a:p>
        </p:txBody>
      </p:sp>
      <p:pic>
        <p:nvPicPr>
          <p:cNvPr id="7170" name="Picture 2" descr="C:\Users\ANiLin\Pictures\6.9.2013 Sony DCIM\100MSDCF\DSC001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422447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NiLin\Pictures\6.9.2013 Sony DCIM\100MSDCF\DSC00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35702"/>
            <a:ext cx="4932040" cy="37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LAJINTUNTEMUS, LUOKKA 227</a:t>
            </a:r>
          </a:p>
        </p:txBody>
      </p:sp>
      <p:pic>
        <p:nvPicPr>
          <p:cNvPr id="8194" name="Picture 2" descr="C:\Users\ANiLin\Pictures\6.9.2013 Sony DCIM\100MSDCF\DSC001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6" y="3545631"/>
            <a:ext cx="4416493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iLin\Pictures\6.9.2013 Sony DCIM\100MSDCF\DSC001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741" y="3545632"/>
            <a:ext cx="44150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NiLin\Pictures\6.9.2013 Sony DCIM\100MSDCF\DSC001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5" y="1052736"/>
            <a:ext cx="3212193" cy="240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1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LAJINTUNTEMUS, LUOKKA 227</a:t>
            </a:r>
          </a:p>
        </p:txBody>
      </p:sp>
      <p:pic>
        <p:nvPicPr>
          <p:cNvPr id="9220" name="Picture 4" descr="C:\Users\ANiLin\Pictures\6.9.2013 Sony DCIM\100MSDCF\DSC001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" y="1302256"/>
            <a:ext cx="4083799" cy="306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NiLin\Pictures\6.9.2013 Sony DCIM\100MSDCF\DSC00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27" y="3113584"/>
            <a:ext cx="499097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NiLin\Pictures\6.9.2013 Sony DCIM\100MSDCF\DSC00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79808"/>
            <a:ext cx="2304256" cy="172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0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LAJINTUNTEMUS, LUOKKA 227</a:t>
            </a:r>
          </a:p>
        </p:txBody>
      </p:sp>
      <p:pic>
        <p:nvPicPr>
          <p:cNvPr id="4" name="Picture 3" descr="C:\Users\ANiLin\Pictures\6.9.2013 Sony DCIM\100MSDCF\DSC001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1" y="1268760"/>
            <a:ext cx="7452323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5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LAJINTUNTEMUS, LUOKKA 227</a:t>
            </a:r>
          </a:p>
        </p:txBody>
      </p:sp>
      <p:pic>
        <p:nvPicPr>
          <p:cNvPr id="10242" name="Picture 2" descr="C:\Users\ANiLin\Pictures\6.9.2013 Sony DCIM\100MSDCF\DSC001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" y="1268760"/>
            <a:ext cx="451250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NiLin\Pictures\6.9.2013 Sony DCIM\100MSDCF\DSC00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451107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MAANTIETO, LUOKKA 228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ERITYISPIIRTEITÄ</a:t>
            </a:r>
          </a:p>
          <a:p>
            <a:pPr lvl="1"/>
            <a:r>
              <a:rPr lang="fi-FI" dirty="0" smtClean="0"/>
              <a:t>SUORAKAITEEN MALLINEN OPETUSTILA</a:t>
            </a:r>
          </a:p>
          <a:p>
            <a:pPr lvl="1"/>
            <a:r>
              <a:rPr lang="fi-FI" dirty="0" smtClean="0"/>
              <a:t>TILAVA LUOKKA</a:t>
            </a:r>
          </a:p>
          <a:p>
            <a:pPr lvl="1"/>
            <a:r>
              <a:rPr lang="fi-FI" dirty="0" smtClean="0"/>
              <a:t>RUNSAASTI KAAPISTOA</a:t>
            </a:r>
          </a:p>
          <a:p>
            <a:pPr lvl="1"/>
            <a:r>
              <a:rPr lang="fi-FI" dirty="0" smtClean="0"/>
              <a:t>TURKOOSINSININEN TEHOSTEVÄRI</a:t>
            </a:r>
          </a:p>
          <a:p>
            <a:pPr lvl="1"/>
            <a:r>
              <a:rPr lang="fi-FI" dirty="0" smtClean="0"/>
              <a:t>VUORISTO AIHEINEN SEINÄMAALAUS MAGNEETTISUUDELLA VARUSTETTUNA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1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MAANTIETO, LUOKKA 228</a:t>
            </a:r>
          </a:p>
        </p:txBody>
      </p:sp>
      <p:pic>
        <p:nvPicPr>
          <p:cNvPr id="11266" name="Picture 2" descr="C:\Users\ANiLin\Pictures\6.9.2013 Sony DCIM\100MSDCF\DSC001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1828"/>
            <a:ext cx="7560840" cy="56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MAANTIETO, LUOKKA 228</a:t>
            </a:r>
          </a:p>
        </p:txBody>
      </p:sp>
      <p:pic>
        <p:nvPicPr>
          <p:cNvPr id="12290" name="Picture 2" descr="C:\Users\ANiLin\Pictures\6.9.2013 Sony DCIM\100MSDCF\DSC001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006248" cy="60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REMONTOITU JA KÄYTTÖÖNOTETTU OPPIMISYMPÄRISTÖ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INNOSTAVA, MODERNI JA KÄYTÄNNÖLLINEN LOPPPUTULOS</a:t>
            </a:r>
          </a:p>
          <a:p>
            <a:r>
              <a:rPr lang="fi-FI" dirty="0" smtClean="0"/>
              <a:t>ERIYTTÄMISEN JA HAVAINNOLLISTAMISEN MAHDOLLISTAVA OPETUSVÄLINEISTÖ JA TEKNIIKKA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29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MAANTIETO, LUOKKA 228</a:t>
            </a:r>
          </a:p>
        </p:txBody>
      </p:sp>
      <p:pic>
        <p:nvPicPr>
          <p:cNvPr id="4" name="Picture 2" descr="C:\Users\ANiLin\Pictures\6.9.2013 Sony DCIM\100MSDCF\DSC001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1016"/>
            <a:ext cx="7128792" cy="534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3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MAANTIETO, LUOKKA 228</a:t>
            </a:r>
          </a:p>
        </p:txBody>
      </p:sp>
      <p:pic>
        <p:nvPicPr>
          <p:cNvPr id="13315" name="Picture 3" descr="C:\Users\ANiLin\Pictures\6.9.2013 Sony DCIM\100MSDCF\DSC00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30" y="1412775"/>
            <a:ext cx="7366870" cy="55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91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IHMINEN, LUOKKA 229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ERITYISPIIRTEITÄ</a:t>
            </a:r>
          </a:p>
          <a:p>
            <a:pPr lvl="1"/>
            <a:r>
              <a:rPr lang="fi-FI" dirty="0" smtClean="0"/>
              <a:t>PIENIN LUOKKATILOISTA SEKÄ PINTA-ALALTAAN ETTÄ KUUTIOILTAAN</a:t>
            </a:r>
          </a:p>
          <a:p>
            <a:pPr lvl="2"/>
            <a:r>
              <a:rPr lang="fi-FI" dirty="0" smtClean="0"/>
              <a:t>TARKALLA SUUNNITTELULLA SAATU TEHONELIÖT TOIMVAKSI KOKONAISUUDEKSI JA OPETUSTILAKSI</a:t>
            </a:r>
          </a:p>
          <a:p>
            <a:pPr lvl="2"/>
            <a:r>
              <a:rPr lang="fi-FI" dirty="0" smtClean="0"/>
              <a:t>HINNALTAAN HUOKEIMMAT KIINTO- JA IRTOKALUSTEET</a:t>
            </a:r>
          </a:p>
          <a:p>
            <a:pPr lvl="1"/>
            <a:r>
              <a:rPr lang="fi-FI" dirty="0" smtClean="0"/>
              <a:t>TEKOKASVEILLA JA MUILLA YKSITYISKOHDILLA TAVOITELTU VIIHTYVYYTTÄ (ALLERGIAYSTÄVÄLLINEN TILA)</a:t>
            </a:r>
          </a:p>
          <a:p>
            <a:pPr lvl="1"/>
            <a:r>
              <a:rPr lang="fi-FI" dirty="0" smtClean="0"/>
              <a:t>TISKIKAAPEISSA IKEAN TUOTTEITA ALKUPERÄISESTÄ KÄYTTÖTARKOITUKSESTAAN POIKKEAVASSA KÄYTÖSSÄ</a:t>
            </a:r>
          </a:p>
          <a:p>
            <a:pPr lvl="1"/>
            <a:r>
              <a:rPr lang="fi-FI" dirty="0" smtClean="0"/>
              <a:t>PYÖRILLÄ VARUSTETUT, EDULLISET JA OPPILAITA HOUKUTTELEVAT ROSKA-ASTIAT</a:t>
            </a:r>
          </a:p>
          <a:p>
            <a:pPr lvl="1"/>
            <a:r>
              <a:rPr lang="fi-FI" dirty="0" smtClean="0"/>
              <a:t>TARROILLA OHJEISTUS MM. JÄTTEIDEN LAJITTELU</a:t>
            </a:r>
          </a:p>
          <a:p>
            <a:pPr lvl="1"/>
            <a:r>
              <a:rPr lang="fi-FI" dirty="0" smtClean="0"/>
              <a:t>LONTOO AIHEINEN SEINÄTAIDETEOS </a:t>
            </a:r>
          </a:p>
          <a:p>
            <a:pPr lvl="1"/>
            <a:r>
              <a:rPr lang="fi-FI" dirty="0" smtClean="0"/>
              <a:t>PUNAINEN TEHOSTEVÄRI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35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IHMINEN, LUOKKA 229</a:t>
            </a:r>
          </a:p>
        </p:txBody>
      </p:sp>
      <p:pic>
        <p:nvPicPr>
          <p:cNvPr id="14338" name="Picture 2" descr="C:\Users\ANiLin\Pictures\6.9.2013 Sony DCIM\100MSDCF\DSC001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3316"/>
            <a:ext cx="7524328" cy="564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IHMINEN, LUOKKA 229</a:t>
            </a:r>
          </a:p>
        </p:txBody>
      </p:sp>
      <p:pic>
        <p:nvPicPr>
          <p:cNvPr id="15362" name="Picture 2" descr="C:\Users\ANiLin\Pictures\6.9.2013 Sony DCIM\100MSDCF\DSC001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4" y="1052736"/>
            <a:ext cx="4512504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NiLin\Pictures\6.9.2013 Sony DCIM\100MSDCF\DSC001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5904656" cy="44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IHMINEN, LUOKKA 229</a:t>
            </a:r>
          </a:p>
        </p:txBody>
      </p:sp>
      <p:pic>
        <p:nvPicPr>
          <p:cNvPr id="16386" name="Picture 2" descr="C:\Users\ANiLin\Pictures\6.9.2013 Sony DCIM\100MSDCF\DSC001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92888" cy="5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IHMINEN, LUOKKA 229</a:t>
            </a:r>
          </a:p>
        </p:txBody>
      </p:sp>
      <p:pic>
        <p:nvPicPr>
          <p:cNvPr id="17410" name="Picture 2" descr="C:\Users\ANiLin\Pictures\6.9.2013 Sony DCIM\100MSDCF\DSC001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95384"/>
            <a:ext cx="7416824" cy="556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5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IHMINEN, LUOKKA 229</a:t>
            </a:r>
          </a:p>
        </p:txBody>
      </p:sp>
      <p:pic>
        <p:nvPicPr>
          <p:cNvPr id="18434" name="Picture 2" descr="C:\Users\ANiLin\Pictures\6.9.2013 Sony DCIM\100MSDCF\DSC001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422447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NiLin\Pictures\6.9.2013 Sony DCIM\100MSDCF\DSC001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22313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ANiLin\Pictures\6.9.2013 Sony DCIM\100MSDCF\DSC001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89029"/>
            <a:ext cx="3024336" cy="226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IHMINEN, LUOKKA 229</a:t>
            </a:r>
          </a:p>
        </p:txBody>
      </p:sp>
      <p:pic>
        <p:nvPicPr>
          <p:cNvPr id="19458" name="Picture 2" descr="C:\Users\ANiLin\Pictures\6.9.2013 Sony DCIM\100MSDCF\DSC001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144"/>
            <a:ext cx="3923928" cy="294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ANiLin\Pictures\6.9.2013 Sony DCIM\100MSDCF\DSC001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839028" cy="288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ANiLin\Pictures\6.9.2013 Sony DCIM\100MSDCF\DSC001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0215"/>
            <a:ext cx="3635896" cy="272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Users\ANiLin\Pictures\6.9.2013 Sony DCIM\100MSDCF\DSC00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88" y="4203605"/>
            <a:ext cx="3796188" cy="284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IHMINEN, LUOKKA 229</a:t>
            </a:r>
          </a:p>
        </p:txBody>
      </p:sp>
      <p:pic>
        <p:nvPicPr>
          <p:cNvPr id="20482" name="Picture 2" descr="C:\Users\ANiLin\Pictures\6.9.2013 Sony DCIM\100MSDCF\DSC002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08876"/>
            <a:ext cx="7665502" cy="574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1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KAIKISSA LUOKISSA 227-229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fi-FI" dirty="0" smtClean="0"/>
              <a:t>FORBO </a:t>
            </a:r>
            <a:r>
              <a:rPr lang="fi-FI" dirty="0"/>
              <a:t>LATTIA HAVAITTU ERINOMAISEKSI</a:t>
            </a:r>
          </a:p>
          <a:p>
            <a:pPr lvl="1"/>
            <a:r>
              <a:rPr lang="fi-FI" dirty="0"/>
              <a:t>AKUSTOIVAT KATTOLEVYT, MIELLYTTÄVÄ AKUSTIIKKA</a:t>
            </a:r>
          </a:p>
          <a:p>
            <a:pPr lvl="1"/>
            <a:r>
              <a:rPr lang="fi-FI" dirty="0"/>
              <a:t>ÄÄNIERISTETYT </a:t>
            </a:r>
            <a:r>
              <a:rPr lang="fi-FI" dirty="0" smtClean="0"/>
              <a:t>OVET LISÄÄVÄT VIIHTYVYYTTÄ</a:t>
            </a:r>
            <a:endParaRPr lang="fi-FI" dirty="0"/>
          </a:p>
          <a:p>
            <a:pPr lvl="1"/>
            <a:r>
              <a:rPr lang="fi-FI" dirty="0"/>
              <a:t>LUONNONVALON HUOMIOIVA JA SÄÄDETTÄVÄ VALAISTUS (DALI)</a:t>
            </a:r>
          </a:p>
          <a:p>
            <a:pPr lvl="1"/>
            <a:r>
              <a:rPr lang="fi-FI" dirty="0" smtClean="0"/>
              <a:t>OHJAUSPANEELI ERINOMAINEN JA HELPPO KÄYTTÄÄ</a:t>
            </a:r>
            <a:endParaRPr lang="fi-FI" dirty="0"/>
          </a:p>
          <a:p>
            <a:pPr lvl="1"/>
            <a:r>
              <a:rPr lang="fi-FI" dirty="0"/>
              <a:t>DOKUMENTTIKAMERA</a:t>
            </a:r>
          </a:p>
          <a:p>
            <a:pPr lvl="1"/>
            <a:r>
              <a:rPr lang="fi-FI" dirty="0"/>
              <a:t>KOLME PROJEKTORIA, ÄLYTAULU JA KAKSI VALKOKANGASTA</a:t>
            </a:r>
          </a:p>
          <a:p>
            <a:pPr lvl="1"/>
            <a:r>
              <a:rPr lang="fi-FI" dirty="0"/>
              <a:t>ERGONOMINEN KALUSTUS</a:t>
            </a:r>
          </a:p>
          <a:p>
            <a:pPr lvl="1"/>
            <a:r>
              <a:rPr lang="fi-FI" dirty="0"/>
              <a:t>PIMENTÄVÄT JA PALOTURVALLISET VERHOT</a:t>
            </a:r>
          </a:p>
          <a:p>
            <a:pPr lvl="1"/>
            <a:r>
              <a:rPr lang="fi-FI" dirty="0"/>
              <a:t>LIUKUOVIKAAPISTO, JONKA OVET TUSSITAULUA</a:t>
            </a:r>
          </a:p>
          <a:p>
            <a:pPr lvl="1"/>
            <a:r>
              <a:rPr lang="fi-FI" dirty="0"/>
              <a:t>MIKROSKOOPPIEN LATAUS/SÄILYTYS KIINTOKALUSTEISSA</a:t>
            </a:r>
          </a:p>
          <a:p>
            <a:pPr lvl="1"/>
            <a:r>
              <a:rPr lang="fi-FI" dirty="0"/>
              <a:t>OMA VÄRIMAAILMA, YKSITYISKOHDAT YMS.</a:t>
            </a:r>
          </a:p>
          <a:p>
            <a:pPr lvl="1"/>
            <a:r>
              <a:rPr lang="fi-FI" dirty="0"/>
              <a:t>SUUNNITTELUSSA JA TOTEUTUKSESSA HUOMIOITU BIOLOGIAN JA MAANTIEDON OPETUKSEN TARPEET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50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VARASTO- / TYÖTILA</a:t>
            </a:r>
            <a:endParaRPr lang="fi-FI" dirty="0"/>
          </a:p>
        </p:txBody>
      </p:sp>
      <p:pic>
        <p:nvPicPr>
          <p:cNvPr id="21506" name="Picture 2" descr="C:\Users\ANiLin\Pictures\6.9.2013 Sony DCIM\100MSDCF\DSC001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1284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ANiLin\Pictures\6.9.2013 Sony DCIM\100MSDCF\DSC00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18" y="1412776"/>
            <a:ext cx="412715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VARASTO- / TYÖTILA</a:t>
            </a:r>
          </a:p>
        </p:txBody>
      </p:sp>
      <p:pic>
        <p:nvPicPr>
          <p:cNvPr id="22530" name="Picture 2" descr="C:\Users\ANiLin\Pictures\6.9.2013 Sony DCIM\100MSDCF\DSC001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" y="1412776"/>
            <a:ext cx="4436423" cy="332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ANiLin\Pictures\6.9.2013 Sony DCIM\100MSDCF\DSC00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51107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OPPILASPALAUTE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Palaute on kerätty </a:t>
            </a:r>
            <a:r>
              <a:rPr lang="fi-FI" dirty="0" smtClean="0"/>
              <a:t>Sylvään</a:t>
            </a:r>
            <a:r>
              <a:rPr lang="fi-FI" dirty="0" smtClean="0"/>
              <a:t> koulun 7-9. luokan oppilailta syyskuun ensimmäisellä viikolla 2013</a:t>
            </a:r>
          </a:p>
          <a:p>
            <a:r>
              <a:rPr lang="fi-FI" dirty="0" smtClean="0"/>
              <a:t>Oppilaspalaute on kirjattu sellaisenaan</a:t>
            </a:r>
          </a:p>
          <a:p>
            <a:r>
              <a:rPr lang="fi-FI" dirty="0" smtClean="0"/>
              <a:t>Hanketiimi </a:t>
            </a:r>
            <a:r>
              <a:rPr lang="fi-FI" dirty="0" smtClean="0"/>
              <a:t>on kiitollinen saamastaan erinomaisesta palautteesta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30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LOPUSSA KIITOS SEISOO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Remontin valmistuttua oppilaat ovat tyytyväisiä päästessään pois evakko-opetustiloista </a:t>
            </a:r>
          </a:p>
          <a:p>
            <a:r>
              <a:rPr lang="fi-FI" dirty="0" smtClean="0"/>
              <a:t>Oppilaita miellyttävät erityisesti:</a:t>
            </a:r>
          </a:p>
          <a:p>
            <a:pPr lvl="1"/>
            <a:r>
              <a:rPr lang="fi-FI" dirty="0" smtClean="0"/>
              <a:t>Hyvin suunniteltu ja toteutettu oppimisympäristö kokonaisuus </a:t>
            </a:r>
          </a:p>
          <a:p>
            <a:pPr lvl="1"/>
            <a:r>
              <a:rPr lang="fi-FI" dirty="0" smtClean="0"/>
              <a:t>Yksityiskohdat</a:t>
            </a:r>
          </a:p>
          <a:p>
            <a:pPr lvl="1"/>
            <a:r>
              <a:rPr lang="fi-FI" dirty="0" smtClean="0"/>
              <a:t>Tyylikkyys, siisteys, tasapainoisuus, </a:t>
            </a:r>
            <a:r>
              <a:rPr lang="fi-FI" dirty="0" smtClean="0"/>
              <a:t>eri tilojen värimaailmat</a:t>
            </a:r>
            <a:endParaRPr lang="fi-FI" dirty="0" smtClean="0"/>
          </a:p>
          <a:p>
            <a:pPr lvl="1"/>
            <a:r>
              <a:rPr lang="fi-FI" dirty="0" smtClean="0"/>
              <a:t>Tekniikka ja opetusvälineet</a:t>
            </a:r>
          </a:p>
          <a:p>
            <a:pPr lvl="1"/>
            <a:r>
              <a:rPr lang="fi-FI" dirty="0" smtClean="0"/>
              <a:t>Kiintokalusteissa kaikilla tavaroilla on omat paikkansa</a:t>
            </a:r>
          </a:p>
          <a:p>
            <a:pPr lvl="1"/>
            <a:r>
              <a:rPr lang="fi-FI" dirty="0" smtClean="0"/>
              <a:t>Taideteokset</a:t>
            </a:r>
          </a:p>
          <a:p>
            <a:pPr lvl="1"/>
            <a:r>
              <a:rPr lang="fi-FI" dirty="0" smtClean="0"/>
              <a:t>Ergonomiset tuolit ja </a:t>
            </a:r>
            <a:r>
              <a:rPr lang="fi-FI" dirty="0" smtClean="0"/>
              <a:t>pulpetit</a:t>
            </a:r>
          </a:p>
          <a:p>
            <a:pPr lvl="1"/>
            <a:r>
              <a:rPr lang="fi-FI" dirty="0" smtClean="0"/>
              <a:t>Siisteys ja järjestelmällisyys</a:t>
            </a:r>
            <a:endParaRPr lang="fi-FI" dirty="0" smtClean="0"/>
          </a:p>
          <a:p>
            <a:pPr lvl="1"/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32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OPPILAIDEN PALAUTETTA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Vihdoinkin </a:t>
            </a:r>
            <a:r>
              <a:rPr lang="fi-FI" dirty="0" smtClean="0"/>
              <a:t>päästään tänne! </a:t>
            </a:r>
            <a:r>
              <a:rPr lang="fi-FI" dirty="0" smtClean="0"/>
              <a:t>Kyllä </a:t>
            </a:r>
            <a:r>
              <a:rPr lang="fi-FI" dirty="0" smtClean="0"/>
              <a:t>on </a:t>
            </a:r>
            <a:r>
              <a:rPr lang="fi-FI" dirty="0" smtClean="0"/>
              <a:t>remontti kestänytkin</a:t>
            </a:r>
            <a:r>
              <a:rPr lang="fi-FI" dirty="0" smtClean="0"/>
              <a:t>!</a:t>
            </a:r>
            <a:endParaRPr lang="fi-FI" dirty="0" smtClean="0"/>
          </a:p>
          <a:p>
            <a:r>
              <a:rPr lang="fi-FI" dirty="0" smtClean="0"/>
              <a:t>Täällä </a:t>
            </a:r>
            <a:r>
              <a:rPr lang="fi-FI" dirty="0" smtClean="0"/>
              <a:t>on niin </a:t>
            </a:r>
            <a:r>
              <a:rPr lang="fi-FI" dirty="0" smtClean="0"/>
              <a:t>hienoa, että </a:t>
            </a:r>
            <a:r>
              <a:rPr lang="fi-FI" dirty="0" smtClean="0"/>
              <a:t>menee polvet ihan </a:t>
            </a:r>
            <a:r>
              <a:rPr lang="fi-FI" dirty="0" smtClean="0"/>
              <a:t>hyytelöksi!</a:t>
            </a:r>
            <a:endParaRPr lang="fi-FI" dirty="0" smtClean="0"/>
          </a:p>
          <a:p>
            <a:r>
              <a:rPr lang="fi-FI" dirty="0" smtClean="0"/>
              <a:t>Vähänkö </a:t>
            </a:r>
            <a:r>
              <a:rPr lang="fi-FI" dirty="0" smtClean="0"/>
              <a:t>makeeta</a:t>
            </a:r>
            <a:r>
              <a:rPr lang="fi-FI" dirty="0" smtClean="0"/>
              <a:t>!</a:t>
            </a:r>
          </a:p>
          <a:p>
            <a:r>
              <a:rPr lang="fi-FI" dirty="0" smtClean="0"/>
              <a:t>Täällähän </a:t>
            </a:r>
            <a:r>
              <a:rPr lang="fi-FI" dirty="0" smtClean="0"/>
              <a:t>on </a:t>
            </a:r>
            <a:r>
              <a:rPr lang="fi-FI" dirty="0" smtClean="0"/>
              <a:t>verhotkin! </a:t>
            </a:r>
            <a:endParaRPr lang="fi-FI" dirty="0" smtClean="0"/>
          </a:p>
          <a:p>
            <a:r>
              <a:rPr lang="fi-FI" dirty="0" smtClean="0"/>
              <a:t>Huomaa, </a:t>
            </a:r>
            <a:r>
              <a:rPr lang="fi-FI" dirty="0" smtClean="0"/>
              <a:t>että </a:t>
            </a:r>
            <a:r>
              <a:rPr lang="fi-FI" dirty="0" smtClean="0"/>
              <a:t>on panostettu nuorten viihtyvyyteen!</a:t>
            </a:r>
          </a:p>
          <a:p>
            <a:r>
              <a:rPr lang="fi-FI" dirty="0" smtClean="0"/>
              <a:t>Paljon kivempaa </a:t>
            </a:r>
            <a:r>
              <a:rPr lang="fi-FI" dirty="0" smtClean="0"/>
              <a:t>opiskella </a:t>
            </a:r>
            <a:r>
              <a:rPr lang="fi-FI" dirty="0" smtClean="0"/>
              <a:t>hienoissa tiloissa</a:t>
            </a:r>
            <a:r>
              <a:rPr lang="fi-FI" dirty="0" smtClean="0"/>
              <a:t> </a:t>
            </a:r>
            <a:r>
              <a:rPr lang="fi-FI" dirty="0" smtClean="0"/>
              <a:t>kuin viime </a:t>
            </a:r>
            <a:r>
              <a:rPr lang="fi-FI" dirty="0" smtClean="0"/>
              <a:t>vuonna tylsissä luokissa!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984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OPPILAIDEN PALAUTETTA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Viihtyisää</a:t>
            </a:r>
          </a:p>
          <a:p>
            <a:r>
              <a:rPr lang="fi-FI" dirty="0" smtClean="0"/>
              <a:t>Moderneja: luokat ja käytävä</a:t>
            </a:r>
          </a:p>
          <a:p>
            <a:r>
              <a:rPr lang="fi-FI" dirty="0" smtClean="0"/>
              <a:t>Käytännöllisiä tiloja, ei liian ahdasta</a:t>
            </a:r>
          </a:p>
          <a:p>
            <a:r>
              <a:rPr lang="fi-FI" dirty="0" smtClean="0"/>
              <a:t>Mukavan hiljaista, hyvä äänieristävyys sekä seinissä että ovissa</a:t>
            </a:r>
          </a:p>
          <a:p>
            <a:r>
              <a:rPr lang="fi-FI" dirty="0" smtClean="0"/>
              <a:t>Mukavat tuolit, säädettävyys, ergonomisuus (jotkut tuolit kyllä natisevat ikävästi)</a:t>
            </a:r>
          </a:p>
          <a:p>
            <a:r>
              <a:rPr lang="fi-FI" dirty="0" smtClean="0"/>
              <a:t>Selektiivi-ikkunalasit</a:t>
            </a:r>
            <a:r>
              <a:rPr lang="fi-FI" dirty="0" smtClean="0"/>
              <a:t> </a:t>
            </a:r>
            <a:r>
              <a:rPr lang="fi-FI" dirty="0" smtClean="0"/>
              <a:t>eivät kuumenna luokkia</a:t>
            </a:r>
          </a:p>
          <a:p>
            <a:r>
              <a:rPr lang="fi-FI" dirty="0" smtClean="0"/>
              <a:t>Hiljainen ilmastointi</a:t>
            </a:r>
          </a:p>
          <a:p>
            <a:r>
              <a:rPr lang="fi-FI" dirty="0" smtClean="0"/>
              <a:t>Kivannäköinen katto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29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OPPILAIDEN PALAUTETTA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Hyvä valaistus </a:t>
            </a:r>
            <a:r>
              <a:rPr lang="fi-FI" dirty="0" smtClean="0"/>
              <a:t>ja valaisimet eivät roiku katosta (säädettävyys </a:t>
            </a:r>
            <a:r>
              <a:rPr lang="fi-FI" dirty="0"/>
              <a:t>ja </a:t>
            </a:r>
            <a:r>
              <a:rPr lang="fi-FI" dirty="0" smtClean="0"/>
              <a:t>valaistus ei käy silmiin, </a:t>
            </a:r>
            <a:r>
              <a:rPr lang="fi-FI" dirty="0"/>
              <a:t>oivallisia ominaisuuksia</a:t>
            </a:r>
            <a:r>
              <a:rPr lang="fi-FI" dirty="0" smtClean="0"/>
              <a:t>)</a:t>
            </a:r>
          </a:p>
          <a:p>
            <a:r>
              <a:rPr lang="fi-FI" dirty="0" smtClean="0"/>
              <a:t>Käytävän valot ja valoisat tilat miellyttävät</a:t>
            </a:r>
            <a:endParaRPr lang="fi-FI" dirty="0"/>
          </a:p>
          <a:p>
            <a:r>
              <a:rPr lang="fi-FI" dirty="0"/>
              <a:t>Yhdistetty uutta ja vanhaa tyylikkäästi</a:t>
            </a:r>
          </a:p>
          <a:p>
            <a:r>
              <a:rPr lang="fi-FI" dirty="0"/>
              <a:t>Ei vankilamainen, ei tiiliseinää näkyvissä</a:t>
            </a:r>
          </a:p>
          <a:p>
            <a:r>
              <a:rPr lang="fi-FI" dirty="0"/>
              <a:t>Tehostevärit </a:t>
            </a:r>
            <a:r>
              <a:rPr lang="fi-FI" dirty="0" smtClean="0"/>
              <a:t>mieluisia, tehostevärejä on sopivasti ei liikaa</a:t>
            </a:r>
            <a:endParaRPr lang="fi-FI" dirty="0"/>
          </a:p>
          <a:p>
            <a:r>
              <a:rPr lang="fi-FI" dirty="0"/>
              <a:t>Yhtenäinen ja mietitty </a:t>
            </a:r>
            <a:r>
              <a:rPr lang="fi-FI" dirty="0" smtClean="0"/>
              <a:t>BG kokonaisuus </a:t>
            </a:r>
            <a:endParaRPr lang="fi-FI" dirty="0"/>
          </a:p>
          <a:p>
            <a:r>
              <a:rPr lang="fi-FI" dirty="0"/>
              <a:t>Kivoja yksityiskohtia</a:t>
            </a:r>
          </a:p>
          <a:p>
            <a:pPr marL="0" indent="0">
              <a:buNone/>
            </a:pPr>
            <a:r>
              <a:rPr lang="fi-FI" dirty="0"/>
              <a:t>	mm. hirven sarvet, pääkallo, seinätaideteokset</a:t>
            </a:r>
          </a:p>
          <a:p>
            <a:r>
              <a:rPr lang="fi-FI" dirty="0"/>
              <a:t>Opetustekniset välineet </a:t>
            </a:r>
            <a:r>
              <a:rPr lang="fi-FI" dirty="0" smtClean="0"/>
              <a:t>helpottavat </a:t>
            </a:r>
            <a:r>
              <a:rPr lang="fi-FI" dirty="0"/>
              <a:t>opettajan työtä ja innostavat oppilaita seuraamaan opetusta</a:t>
            </a:r>
          </a:p>
          <a:p>
            <a:r>
              <a:rPr lang="fi-FI" dirty="0" smtClean="0"/>
              <a:t>Seinäkartat hienoja, </a:t>
            </a:r>
            <a:r>
              <a:rPr lang="fi-FI" dirty="0"/>
              <a:t>eikä pelkästään digitaalisia karttoja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7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OPPILAIDEN PALAUTETTA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T</a:t>
            </a:r>
            <a:r>
              <a:rPr lang="fi-FI" dirty="0" smtClean="0"/>
              <a:t>äytetyt eläimet ihanasti esillä käytävällä</a:t>
            </a:r>
          </a:p>
          <a:p>
            <a:r>
              <a:rPr lang="fi-FI" dirty="0" smtClean="0"/>
              <a:t>Upeat maalaukset käytävällä</a:t>
            </a:r>
          </a:p>
          <a:p>
            <a:r>
              <a:rPr lang="fi-FI" dirty="0" smtClean="0"/>
              <a:t>Eri väriteemat ovat miellyttäviä</a:t>
            </a:r>
          </a:p>
          <a:p>
            <a:r>
              <a:rPr lang="fi-FI" dirty="0" smtClean="0"/>
              <a:t>Pulpetit: kallistussäätö, värit, korkeussäädettävyys</a:t>
            </a:r>
          </a:p>
          <a:p>
            <a:r>
              <a:rPr lang="fi-FI" dirty="0" smtClean="0"/>
              <a:t>Taideteokset lisäävät oppilaiden viihtyvyyttä</a:t>
            </a:r>
          </a:p>
          <a:p>
            <a:r>
              <a:rPr lang="fi-FI" dirty="0" smtClean="0"/>
              <a:t>Tilavat luokat ja ihminen luokkakin vaikuttaa tilavalta hyvän järjestyksen ja mietityn kokonaisuuden takia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031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OPPILAIDEN PALAUTETTA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Pienet, kivat yksityiskohdat koko BG tiloissa</a:t>
            </a:r>
          </a:p>
          <a:p>
            <a:r>
              <a:rPr lang="fi-FI" dirty="0" smtClean="0"/>
              <a:t>Persoonallisuus, yksityiskohdat ja kukat yms. tuovat viihtyisyyttä</a:t>
            </a:r>
          </a:p>
          <a:p>
            <a:r>
              <a:rPr lang="fi-FI" dirty="0" smtClean="0"/>
              <a:t>Uusi opetusvälitekniikka ja älytaulu innostavat</a:t>
            </a:r>
          </a:p>
          <a:p>
            <a:r>
              <a:rPr lang="fi-FI" dirty="0" smtClean="0"/>
              <a:t>Uuden ja vanhan yhdistäminen on onnistunut kokonaisuus</a:t>
            </a:r>
          </a:p>
          <a:p>
            <a:r>
              <a:rPr lang="fi-FI" dirty="0" smtClean="0"/>
              <a:t>Jokaisen tilan teema toimii ja tuo viihtyisyyttä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769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OPPILAIDEN PALAUTETTA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Julkitilat ovat yleensä kalseita ja epäviihtyisiä, BG tiloissa on onnistuttu sisustamisessa ja kodinomaisuuden tuomisessa tiloihin, kolkkous puuttuu ja viimeistellyt tilat ovat kivan näköisiä</a:t>
            </a:r>
          </a:p>
          <a:p>
            <a:r>
              <a:rPr lang="fi-FI" dirty="0" smtClean="0"/>
              <a:t>Järjestelmällisyys esim. tavaroiden ja toimintojen sijoittelu, selkeys, ei tarvitse kulkea ristiin luokassa</a:t>
            </a:r>
          </a:p>
          <a:p>
            <a:r>
              <a:rPr lang="fi-FI" dirty="0" smtClean="0"/>
              <a:t>Väriä on riittävästi ja sopivasti</a:t>
            </a:r>
          </a:p>
          <a:p>
            <a:r>
              <a:rPr lang="fi-FI" dirty="0" smtClean="0"/>
              <a:t>Kalusteiden värit, valaistus ja luonnonvalo sopivassa tasapainossa ja eivät vääristä toistensa värejä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308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REMONTOITU VALOISA KÄYTÄVÄ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 descr="C:\Users\ANiLin\Pictures\6.9.2013 Sony DCIM\100MSDCF\DSC00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3574"/>
            <a:ext cx="7848872" cy="58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7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OPPILAIDEN PALAUTETTA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Ohjeistukset (teippikirjoitukset) hyviä ja selkeitä</a:t>
            </a:r>
          </a:p>
          <a:p>
            <a:r>
              <a:rPr lang="fi-FI" dirty="0" smtClean="0"/>
              <a:t>Ilmoitustaulut kivaa kivikaudelta, tuo sopivasti vanhanaikaisuutta tiloihin</a:t>
            </a:r>
          </a:p>
          <a:p>
            <a:r>
              <a:rPr lang="fi-FI" dirty="0" smtClean="0"/>
              <a:t>Lattian kuvioinnin takia roskaisuus ei näy, vaan näyttää siivotulta</a:t>
            </a:r>
          </a:p>
          <a:p>
            <a:r>
              <a:rPr lang="fi-FI" dirty="0" smtClean="0"/>
              <a:t>Lattia ei ole häikäisevä, eikä kirkas, lattian väri ja kuviointi tuo levollisuutta ja kontrastia</a:t>
            </a:r>
          </a:p>
          <a:p>
            <a:r>
              <a:rPr lang="fi-FI" dirty="0" smtClean="0"/>
              <a:t>Hiljainen ilmastointi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596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OPPILAIDEN PALAUTETTA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Verhot. Hienot </a:t>
            </a:r>
            <a:r>
              <a:rPr lang="fi-FI" dirty="0"/>
              <a:t>ja kivat, tuo kodikkuutta ja </a:t>
            </a:r>
            <a:r>
              <a:rPr lang="fi-FI" dirty="0" smtClean="0"/>
              <a:t>äänieristävyyttä</a:t>
            </a:r>
          </a:p>
          <a:p>
            <a:r>
              <a:rPr lang="fi-FI" dirty="0" smtClean="0"/>
              <a:t>Ikkunapintaa sopivasti kaikissa </a:t>
            </a:r>
            <a:r>
              <a:rPr lang="fi-FI" dirty="0" smtClean="0"/>
              <a:t>tiloissa</a:t>
            </a:r>
          </a:p>
          <a:p>
            <a:r>
              <a:rPr lang="fi-FI" dirty="0" smtClean="0"/>
              <a:t>Sähkösäätöisten pöytien taustalevy estää kiinnittämästä huomiota opettajan pöydällä oleviin tavaroihin ja laitteiden johtoihin</a:t>
            </a:r>
            <a:endParaRPr lang="fi-FI" dirty="0" smtClean="0"/>
          </a:p>
          <a:p>
            <a:r>
              <a:rPr lang="fi-FI" dirty="0" smtClean="0"/>
              <a:t>Tilat tasapainoisia ja tyylikkäitä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46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ASIOITA, JOTKA EIVÄT OPPILAITA MIELLYTÄ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Säkkituolittomuus </a:t>
            </a:r>
            <a:r>
              <a:rPr lang="fi-FI" dirty="0" smtClean="0"/>
              <a:t>mediateekissä</a:t>
            </a:r>
            <a:endParaRPr lang="fi-FI" dirty="0" smtClean="0"/>
          </a:p>
          <a:p>
            <a:r>
              <a:rPr lang="fi-FI" dirty="0" smtClean="0"/>
              <a:t>Pulpetit ja tuolit</a:t>
            </a:r>
          </a:p>
          <a:p>
            <a:pPr lvl="1"/>
            <a:r>
              <a:rPr lang="fi-FI" dirty="0" smtClean="0"/>
              <a:t>Pintaan jää jälkiä lyijykynästäkin ja jäljet eivät lähde helposti pois</a:t>
            </a:r>
          </a:p>
          <a:p>
            <a:pPr lvl="1"/>
            <a:r>
              <a:rPr lang="fi-FI" dirty="0" smtClean="0"/>
              <a:t>Oppilastuolit voisivat olla vielä pehmeämpiä</a:t>
            </a:r>
          </a:p>
          <a:p>
            <a:pPr marL="457200" lvl="1" indent="0">
              <a:buNone/>
            </a:pPr>
            <a:r>
              <a:rPr lang="fi-FI" dirty="0"/>
              <a:t>	</a:t>
            </a:r>
            <a:endParaRPr lang="fi-FI" dirty="0" smtClean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147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KÄYTTÄJÄT OVAT KIITOLLISIA JA INNOISSAAN UUSISTA TILOISTA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LÄMMIN KIITOS OPETUSHALLITUKSELLE JA SASTAMALAN KAUPUNGILLE RAHOITUKSESTA JA </a:t>
            </a:r>
            <a:r>
              <a:rPr lang="fi-FI" dirty="0" smtClean="0"/>
              <a:t>KAIKESTA PANOSTUKSESTA . </a:t>
            </a:r>
          </a:p>
          <a:p>
            <a:r>
              <a:rPr lang="fi-FI" dirty="0" smtClean="0"/>
              <a:t>LÄMMIN KIITOS </a:t>
            </a:r>
            <a:r>
              <a:rPr lang="fi-FI" dirty="0"/>
              <a:t>KAIKILLE HANKKEESEEN OSALLISTUNEILLE: </a:t>
            </a:r>
            <a:r>
              <a:rPr lang="fi-FI" dirty="0" smtClean="0"/>
              <a:t>ERINOMAISESTA SUUNNITTELUSTA</a:t>
            </a:r>
            <a:r>
              <a:rPr lang="fi-FI" dirty="0"/>
              <a:t>, TOTEUTUKSESTA JA INNOVOINNISTA OPPILAIDEN </a:t>
            </a:r>
            <a:r>
              <a:rPr lang="fi-FI" dirty="0" smtClean="0"/>
              <a:t>PARHAAKSI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91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NÄKYMIÄ KÄYTÄVÄLTÄ</a:t>
            </a:r>
            <a:endParaRPr lang="fi-FI" dirty="0"/>
          </a:p>
        </p:txBody>
      </p:sp>
      <p:pic>
        <p:nvPicPr>
          <p:cNvPr id="2051" name="Picture 3" descr="C:\Users\ANiLin\Pictures\6.9.2013 Sony DCIM\100MSDCF\DSC00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1124743"/>
            <a:ext cx="9169152" cy="687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64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LED-VALAISTUT ELÄINVIRIINIT</a:t>
            </a:r>
            <a:endParaRPr lang="fi-FI" dirty="0"/>
          </a:p>
        </p:txBody>
      </p:sp>
      <p:pic>
        <p:nvPicPr>
          <p:cNvPr id="3074" name="Picture 2" descr="C:\Users\ANiLin\Pictures\6.9.2013 Sony DCIM\100MSDCF\DSC001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8103238" cy="607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TAIDETEOKSEN OSA KÄYTÄVÄLLÄ </a:t>
            </a:r>
            <a:endParaRPr lang="fi-FI" dirty="0"/>
          </a:p>
        </p:txBody>
      </p:sp>
      <p:pic>
        <p:nvPicPr>
          <p:cNvPr id="4" name="Picture 3" descr="C:\Users\ANiLin\Pictures\6.9.2013 Sony DCIM\100MSDCF\DSC001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11408"/>
            <a:ext cx="7128792" cy="534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7.LUOKKALAISTEN OPPILAIDEN TOTEUTTAMA UPEA TAIDETEOS KÄYTÄVÄLLÄ LAJINTUNTEMUSLUOKAN EDUSTALLA</a:t>
            </a:r>
            <a:endParaRPr lang="fi-FI" sz="2000" dirty="0"/>
          </a:p>
        </p:txBody>
      </p:sp>
      <p:pic>
        <p:nvPicPr>
          <p:cNvPr id="4098" name="Picture 2" descr="C:\Users\ANiLin\Pictures\6.9.2013 Sony DCIM\100MSDCF\DSC001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80" y="1150418"/>
            <a:ext cx="5534388" cy="41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NiLin\Pictures\6.9.2013 Sony DCIM\100MSDCF\DSC00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56" y="3981078"/>
            <a:ext cx="3773016" cy="28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KOKOELMIA KÄYTÄVÄLLÄ</a:t>
            </a:r>
            <a:endParaRPr lang="fi-FI" dirty="0"/>
          </a:p>
        </p:txBody>
      </p:sp>
      <p:pic>
        <p:nvPicPr>
          <p:cNvPr id="5122" name="Picture 2" descr="C:\Users\ANiLin\Pictures\6.9.2013 Sony DCIM\100MSDCF\DSC001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391" y="1475251"/>
            <a:ext cx="5012487" cy="375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iLin\Pictures\6.9.2013 Sony DCIM\100MSDCF\DSC00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56" y="3933056"/>
            <a:ext cx="5136723" cy="385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NiLin\Pictures\6.9.2013 Sony DCIM\100MSDCF\DSC00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3259"/>
            <a:ext cx="4392488" cy="329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Toimist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oimi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imi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783</Words>
  <Application>Microsoft Office PowerPoint</Application>
  <PresentationFormat>Näytössä katseltava diaesitys (4:3)</PresentationFormat>
  <Paragraphs>164</Paragraphs>
  <Slides>43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44" baseType="lpstr">
      <vt:lpstr>Office-teema</vt:lpstr>
      <vt:lpstr>Sylvään koulu BIOLOGIAN JA MAANTIEDON OPPIMISYMPÄRISTÖ</vt:lpstr>
      <vt:lpstr>REMONTOITU JA KÄYTTÖÖNOTETTU OPPIMISYMPÄRISTÖ</vt:lpstr>
      <vt:lpstr>KAIKISSA LUOKISSA 227-229 </vt:lpstr>
      <vt:lpstr>REMONTOITU VALOISA KÄYTÄVÄ</vt:lpstr>
      <vt:lpstr>NÄKYMIÄ KÄYTÄVÄLTÄ</vt:lpstr>
      <vt:lpstr>LED-VALAISTUT ELÄINVIRIINIT</vt:lpstr>
      <vt:lpstr>TAIDETEOKSEN OSA KÄYTÄVÄLLÄ </vt:lpstr>
      <vt:lpstr>7.LUOKKALAISTEN OPPILAIDEN TOTEUTTAMA UPEA TAIDETEOS KÄYTÄVÄLLÄ LAJINTUNTEMUSLUOKAN EDUSTALLA</vt:lpstr>
      <vt:lpstr>KOKOELMIA KÄYTÄVÄLLÄ</vt:lpstr>
      <vt:lpstr>LAJINTUNTEMUS, LUOKKA 227</vt:lpstr>
      <vt:lpstr>LAJINTUNTEMUS, LUOKKA 227</vt:lpstr>
      <vt:lpstr>LAJINTUNTEMUS, LUOKKA 227</vt:lpstr>
      <vt:lpstr>LAJINTUNTEMUS, LUOKKA 227</vt:lpstr>
      <vt:lpstr>LAJINTUNTEMUS, LUOKKA 227</vt:lpstr>
      <vt:lpstr>LAJINTUNTEMUS, LUOKKA 227</vt:lpstr>
      <vt:lpstr>LAJINTUNTEMUS, LUOKKA 227</vt:lpstr>
      <vt:lpstr>MAANTIETO, LUOKKA 228</vt:lpstr>
      <vt:lpstr>MAANTIETO, LUOKKA 228</vt:lpstr>
      <vt:lpstr>MAANTIETO, LUOKKA 228</vt:lpstr>
      <vt:lpstr>MAANTIETO, LUOKKA 228</vt:lpstr>
      <vt:lpstr>MAANTIETO, LUOKKA 228</vt:lpstr>
      <vt:lpstr>IHMINEN, LUOKKA 229</vt:lpstr>
      <vt:lpstr>IHMINEN, LUOKKA 229</vt:lpstr>
      <vt:lpstr>IHMINEN, LUOKKA 229</vt:lpstr>
      <vt:lpstr>IHMINEN, LUOKKA 229</vt:lpstr>
      <vt:lpstr>IHMINEN, LUOKKA 229</vt:lpstr>
      <vt:lpstr>IHMINEN, LUOKKA 229</vt:lpstr>
      <vt:lpstr>IHMINEN, LUOKKA 229</vt:lpstr>
      <vt:lpstr>IHMINEN, LUOKKA 229</vt:lpstr>
      <vt:lpstr>VARASTO- / TYÖTILA</vt:lpstr>
      <vt:lpstr>VARASTO- / TYÖTILA</vt:lpstr>
      <vt:lpstr>OPPILASPALAUTE</vt:lpstr>
      <vt:lpstr>LOPUSSA KIITOS SEISOO</vt:lpstr>
      <vt:lpstr>OPPILAIDEN PALAUTETTA</vt:lpstr>
      <vt:lpstr>OPPILAIDEN PALAUTETTA</vt:lpstr>
      <vt:lpstr>OPPILAIDEN PALAUTETTA</vt:lpstr>
      <vt:lpstr>OPPILAIDEN PALAUTETTA</vt:lpstr>
      <vt:lpstr>OPPILAIDEN PALAUTETTA</vt:lpstr>
      <vt:lpstr>OPPILAIDEN PALAUTETTA</vt:lpstr>
      <vt:lpstr>OPPILAIDEN PALAUTETTA</vt:lpstr>
      <vt:lpstr>OPPILAIDEN PALAUTETTA</vt:lpstr>
      <vt:lpstr>ASIOITA, JOTKA EIVÄT OPPILAITA MIELLYTÄ</vt:lpstr>
      <vt:lpstr>KÄYTTÄJÄT OVAT KIITOLLISIA JA INNOISSAAN UUSISTA TILOISTA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Sylvään koulu BIOLOGIAN JA MAANTIEDON OPPIMISYMPÄRISTÖ</dc:title>
  <dc:creator>Anita Lindqvist</dc:creator>
  <cp:lastModifiedBy>Anita Lindqvist</cp:lastModifiedBy>
  <cp:revision>41</cp:revision>
  <dcterms:created xsi:type="dcterms:W3CDTF">2013-09-02T08:02:39Z</dcterms:created>
  <dcterms:modified xsi:type="dcterms:W3CDTF">2013-09-06T11:09:02Z</dcterms:modified>
</cp:coreProperties>
</file>