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56" r:id="rId3"/>
    <p:sldId id="274" r:id="rId4"/>
    <p:sldId id="268" r:id="rId5"/>
    <p:sldId id="266" r:id="rId6"/>
    <p:sldId id="273" r:id="rId7"/>
    <p:sldId id="259" r:id="rId8"/>
    <p:sldId id="260" r:id="rId9"/>
    <p:sldId id="270" r:id="rId10"/>
    <p:sldId id="269" r:id="rId11"/>
    <p:sldId id="275" r:id="rId12"/>
    <p:sldId id="263" r:id="rId13"/>
    <p:sldId id="257" r:id="rId14"/>
    <p:sldId id="258" r:id="rId15"/>
    <p:sldId id="262" r:id="rId16"/>
    <p:sldId id="272" r:id="rId17"/>
    <p:sldId id="261" r:id="rId18"/>
    <p:sldId id="264" r:id="rId19"/>
    <p:sldId id="267" r:id="rId20"/>
    <p:sldId id="276" r:id="rId2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ainen kolmi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tsikk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7" name="Alaotsikk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grpSp>
        <p:nvGrpSpPr>
          <p:cNvPr id="2" name="Ryhmä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uolivapaa piirt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Puolivapaa piirt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Puolivapaa piirt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uora yhdysviiv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Päivämäärän paikkamerkki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72AF66-0BE7-423D-A1D1-0E9F1936AD3A}" type="datetimeFigureOut">
              <a:rPr lang="fi-FI" smtClean="0"/>
              <a:t>23.9.2013</a:t>
            </a:fld>
            <a:endParaRPr lang="fi-FI" dirty="0"/>
          </a:p>
        </p:txBody>
      </p:sp>
      <p:sp>
        <p:nvSpPr>
          <p:cNvPr id="19" name="Alatunnisteen paikkamerk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i-FI" dirty="0"/>
          </a:p>
        </p:txBody>
      </p:sp>
      <p:sp>
        <p:nvSpPr>
          <p:cNvPr id="27" name="Dian numeron paikkamerkki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F91F16-78E2-4C6D-9D0C-86236917104C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2AF66-0BE7-423D-A1D1-0E9F1936AD3A}" type="datetimeFigureOut">
              <a:rPr lang="fi-FI" smtClean="0"/>
              <a:t>23.9.2013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91F16-78E2-4C6D-9D0C-86236917104C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2AF66-0BE7-423D-A1D1-0E9F1936AD3A}" type="datetimeFigureOut">
              <a:rPr lang="fi-FI" smtClean="0"/>
              <a:t>23.9.2013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91F16-78E2-4C6D-9D0C-86236917104C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2AF66-0BE7-423D-A1D1-0E9F1936AD3A}" type="datetimeFigureOut">
              <a:rPr lang="fi-FI" smtClean="0"/>
              <a:t>23.9.2013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91F16-78E2-4C6D-9D0C-86236917104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2AF66-0BE7-423D-A1D1-0E9F1936AD3A}" type="datetimeFigureOut">
              <a:rPr lang="fi-FI" smtClean="0"/>
              <a:t>23.9.2013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91F16-78E2-4C6D-9D0C-86236917104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Lovettu nuolenkärki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Lovettu nuolenkärki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2AF66-0BE7-423D-A1D1-0E9F1936AD3A}" type="datetimeFigureOut">
              <a:rPr lang="fi-FI" smtClean="0"/>
              <a:t>23.9.2013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91F16-78E2-4C6D-9D0C-86236917104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2AF66-0BE7-423D-A1D1-0E9F1936AD3A}" type="datetimeFigureOut">
              <a:rPr lang="fi-FI" smtClean="0"/>
              <a:t>23.9.2013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91F16-78E2-4C6D-9D0C-86236917104C}" type="slidenum">
              <a:rPr lang="fi-FI" smtClean="0"/>
              <a:t>‹#›</a:t>
            </a:fld>
            <a:endParaRPr lang="fi-FI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2AF66-0BE7-423D-A1D1-0E9F1936AD3A}" type="datetimeFigureOut">
              <a:rPr lang="fi-FI" smtClean="0"/>
              <a:t>23.9.2013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91F16-78E2-4C6D-9D0C-86236917104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2AF66-0BE7-423D-A1D1-0E9F1936AD3A}" type="datetimeFigureOut">
              <a:rPr lang="fi-FI" smtClean="0"/>
              <a:t>23.9.2013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91F16-78E2-4C6D-9D0C-86236917104C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672AF66-0BE7-423D-A1D1-0E9F1936AD3A}" type="datetimeFigureOut">
              <a:rPr lang="fi-FI" smtClean="0"/>
              <a:t>23.9.2013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91F16-78E2-4C6D-9D0C-86236917104C}" type="slidenum">
              <a:rPr lang="fi-FI" smtClean="0"/>
              <a:t>‹#›</a:t>
            </a:fld>
            <a:endParaRPr lang="fi-FI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i-FI" dirty="0" smtClean="0"/>
              <a:t>Lisää kuva napsauttamalla kuvaketta</a:t>
            </a:r>
            <a:endParaRPr kumimoji="0" lang="en-US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72AF66-0BE7-423D-A1D1-0E9F1936AD3A}" type="datetimeFigureOut">
              <a:rPr lang="fi-FI" smtClean="0"/>
              <a:t>23.9.2013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F91F16-78E2-4C6D-9D0C-86236917104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8" name="Puolivapaa piirt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Puolivapaa piirt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Suorakulmainen kolmi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uora yhdysviiv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Lovettu nuolenkärki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Lovettu nuolenkärki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uolivapaa piirt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Puolivapaa piirt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Suorakulmainen kolmi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uora yhdysviiv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tsikon paikkamerkki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0" name="Tekstin paikkamerkki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672AF66-0BE7-423D-A1D1-0E9F1936AD3A}" type="datetimeFigureOut">
              <a:rPr lang="fi-FI" smtClean="0"/>
              <a:t>23.9.2013</a:t>
            </a:fld>
            <a:endParaRPr lang="fi-FI" dirty="0"/>
          </a:p>
        </p:txBody>
      </p:sp>
      <p:sp>
        <p:nvSpPr>
          <p:cNvPr id="22" name="Alatunnisteen paikkamerk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i-FI" dirty="0"/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F91F16-78E2-4C6D-9D0C-86236917104C}" type="slidenum">
              <a:rPr lang="fi-FI" smtClean="0"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OPH:N KEHITTÄMISPROJEKTIT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TULEVAISUUDEN OPPIMISYMPÄRISTÖ OPPIMISEN TUKENA SYLVÄÄÄN </a:t>
            </a:r>
            <a:r>
              <a:rPr lang="fi-FI" dirty="0" smtClean="0"/>
              <a:t>KOULUSSA</a:t>
            </a:r>
          </a:p>
          <a:p>
            <a:r>
              <a:rPr lang="fi-FI" dirty="0" smtClean="0"/>
              <a:t>2012-2013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23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Työajan osoittaminen </a:t>
            </a:r>
            <a:r>
              <a:rPr lang="fi-FI" dirty="0" smtClean="0"/>
              <a:t>koulun vastuuhenkilöille</a:t>
            </a:r>
            <a:endParaRPr lang="fi-FI" dirty="0"/>
          </a:p>
          <a:p>
            <a:pPr lvl="1"/>
            <a:r>
              <a:rPr lang="fi-FI" dirty="0"/>
              <a:t>Hankkeessamme oli yhdelle biologian ja maantiedon opettajalle varattu </a:t>
            </a:r>
            <a:r>
              <a:rPr lang="fi-FI" dirty="0" smtClean="0"/>
              <a:t>viikkolukujärjestykseen </a:t>
            </a:r>
            <a:r>
              <a:rPr lang="fi-FI" dirty="0"/>
              <a:t>työaikaa </a:t>
            </a:r>
            <a:r>
              <a:rPr lang="fi-FI" dirty="0" smtClean="0"/>
              <a:t>seitsemän tuntia yhden lukuvuoden ajan</a:t>
            </a:r>
            <a:endParaRPr lang="fi-FI" dirty="0"/>
          </a:p>
          <a:p>
            <a:pPr lvl="2"/>
            <a:r>
              <a:rPr lang="fi-FI" dirty="0"/>
              <a:t>Jokaista tuntia kohti tehtävä työtä </a:t>
            </a:r>
            <a:r>
              <a:rPr lang="fi-FI" dirty="0" smtClean="0"/>
              <a:t>on käytännössä puolitoista </a:t>
            </a:r>
            <a:r>
              <a:rPr lang="fi-FI" dirty="0"/>
              <a:t>tuntia, koska työ ei ole opetustyötä, vaan muuta työnantajan osoittamaa työtä</a:t>
            </a:r>
          </a:p>
          <a:p>
            <a:pPr lvl="1"/>
            <a:r>
              <a:rPr lang="fi-FI" dirty="0"/>
              <a:t>Valmius työskennellä myös vapaa-ajalla hankkeen </a:t>
            </a:r>
            <a:r>
              <a:rPr lang="fi-FI" dirty="0" smtClean="0"/>
              <a:t>hyväksi</a:t>
            </a:r>
          </a:p>
          <a:p>
            <a:pPr lvl="1"/>
            <a:r>
              <a:rPr lang="fi-FI" dirty="0" smtClean="0"/>
              <a:t>Oman auton ja puhelimen käyttömahdollisuus välttämätöntä lukuisten palaverien ja yhteydenottojen </a:t>
            </a:r>
            <a:r>
              <a:rPr lang="fi-FI" dirty="0" smtClean="0"/>
              <a:t>takia niin virka-aikana kuin sen ulkopuolella</a:t>
            </a:r>
            <a:endParaRPr lang="fi-FI" dirty="0" smtClean="0"/>
          </a:p>
          <a:p>
            <a:pPr lvl="1"/>
            <a:r>
              <a:rPr lang="fi-FI" dirty="0" smtClean="0"/>
              <a:t>Yrittäjämäinen asennoituminen projektin tavoitteita kohti edettäessä</a:t>
            </a:r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0" dirty="0" smtClean="0"/>
              <a:t>AINERYHMÄLLE PROJEKTISTA PIENTÄ PUUHAA OPETUSTYÖN OHESSA</a:t>
            </a:r>
            <a:endParaRPr lang="fi-FI" sz="2800" b="0" dirty="0"/>
          </a:p>
        </p:txBody>
      </p:sp>
    </p:spTree>
    <p:extLst>
      <p:ext uri="{BB962C8B-B14F-4D97-AF65-F5344CB8AC3E}">
        <p14:creationId xmlns:p14="http://schemas.microsoft.com/office/powerpoint/2010/main" val="175528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Talkootyötunteja oman opetustyön ohessa</a:t>
            </a:r>
          </a:p>
          <a:p>
            <a:pPr lvl="1"/>
            <a:r>
              <a:rPr lang="fi-FI" dirty="0"/>
              <a:t>Palavereja ei saatu aina sovitettua työajalle</a:t>
            </a:r>
          </a:p>
          <a:p>
            <a:pPr lvl="1"/>
            <a:r>
              <a:rPr lang="fi-FI" dirty="0"/>
              <a:t>Pakkaaminen ja muutto </a:t>
            </a:r>
            <a:r>
              <a:rPr lang="fi-FI" dirty="0" smtClean="0"/>
              <a:t>väistötiloihin ja väistötiloista pois</a:t>
            </a:r>
            <a:endParaRPr lang="fi-FI" dirty="0"/>
          </a:p>
          <a:p>
            <a:r>
              <a:rPr lang="fi-FI" dirty="0" smtClean="0"/>
              <a:t>Kesätöitä</a:t>
            </a:r>
            <a:endParaRPr lang="fi-FI" dirty="0"/>
          </a:p>
          <a:p>
            <a:pPr lvl="1"/>
            <a:r>
              <a:rPr lang="fi-FI" dirty="0" smtClean="0"/>
              <a:t>Oppimisympäristön </a:t>
            </a:r>
            <a:r>
              <a:rPr lang="fi-FI" dirty="0"/>
              <a:t>viimeistelyä</a:t>
            </a:r>
          </a:p>
          <a:p>
            <a:r>
              <a:rPr lang="fi-FI" dirty="0"/>
              <a:t>Syksy 2013</a:t>
            </a:r>
          </a:p>
          <a:p>
            <a:pPr lvl="1"/>
            <a:r>
              <a:rPr lang="fi-FI" dirty="0"/>
              <a:t>Uusien tilojen haltuunotto ja uuden tekniikan </a:t>
            </a:r>
            <a:r>
              <a:rPr lang="fi-FI" dirty="0" smtClean="0"/>
              <a:t>opettelua</a:t>
            </a:r>
          </a:p>
          <a:p>
            <a:pPr lvl="2"/>
            <a:r>
              <a:rPr lang="fi-FI" dirty="0" smtClean="0"/>
              <a:t>koulutusta</a:t>
            </a:r>
            <a:endParaRPr lang="fi-FI" dirty="0"/>
          </a:p>
          <a:p>
            <a:pPr lvl="1"/>
            <a:r>
              <a:rPr lang="fi-FI" dirty="0"/>
              <a:t>Tilojen esittelyä</a:t>
            </a:r>
          </a:p>
          <a:p>
            <a:pPr lvl="1"/>
            <a:r>
              <a:rPr lang="fi-FI" dirty="0"/>
              <a:t>Reklamointeja yms.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fi-FI" sz="2400" b="0" dirty="0"/>
              <a:t>AINERYHMÄLLE </a:t>
            </a:r>
            <a:r>
              <a:rPr lang="fi-FI" sz="2400" b="0" dirty="0" smtClean="0"/>
              <a:t>PROJEKTISTA PIENTÄ </a:t>
            </a:r>
            <a:r>
              <a:rPr lang="fi-FI" sz="2400" b="0" dirty="0"/>
              <a:t>PUUHAA OPETUSTYÖN OHESSA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4556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Suunnitelmat tulisi tehdä ennen toteutusta</a:t>
            </a:r>
          </a:p>
          <a:p>
            <a:pPr lvl="1"/>
            <a:r>
              <a:rPr lang="fi-FI" dirty="0" smtClean="0"/>
              <a:t>Muistiinpanot suunnitelmista välttämättömiä isossa hankkeessa</a:t>
            </a:r>
          </a:p>
          <a:p>
            <a:r>
              <a:rPr lang="fi-FI" dirty="0" smtClean="0"/>
              <a:t>Syy-seuraussuhteiden ymmärtäminen eduksi suunnittelussa, hankinnoissa ja toteutuksessa sekä budjetissa pysymisessä</a:t>
            </a:r>
          </a:p>
          <a:p>
            <a:r>
              <a:rPr lang="fi-FI" dirty="0" smtClean="0"/>
              <a:t>Suunnittelun ja toteutuksen samanaikaisuutta tulisi välttää</a:t>
            </a:r>
          </a:p>
          <a:p>
            <a:pPr lvl="1"/>
            <a:r>
              <a:rPr lang="fi-FI" dirty="0" smtClean="0"/>
              <a:t>Päätöksiä uskallettava tehdä nopeallakin aikataululla</a:t>
            </a:r>
          </a:p>
          <a:p>
            <a:pPr lvl="2"/>
            <a:r>
              <a:rPr lang="fi-FI" dirty="0" smtClean="0"/>
              <a:t>Vaikutus seuraaviin työvaiheisiin ja aikataulutukseen</a:t>
            </a:r>
          </a:p>
          <a:p>
            <a:r>
              <a:rPr lang="fi-FI" dirty="0" smtClean="0"/>
              <a:t>Suunnitelmien </a:t>
            </a:r>
            <a:r>
              <a:rPr lang="fi-FI" dirty="0" smtClean="0"/>
              <a:t>ja päätösten teon viivästyminen </a:t>
            </a:r>
            <a:r>
              <a:rPr lang="fi-FI" dirty="0" smtClean="0"/>
              <a:t>viivyttää työmaan valmistumista ja hankaloittaa tulevien työvaiheiden ja eri alan yrittäjien yhteistyötä ja työmaan edistymistä</a:t>
            </a:r>
          </a:p>
          <a:p>
            <a:pPr marL="0" indent="0">
              <a:buNone/>
            </a:pPr>
            <a:r>
              <a:rPr lang="fi-FI" dirty="0"/>
              <a:t>	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HYVIN JA AJOISSA SUUNNITELTU ON PUOLIKSI TEHTY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4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Motivaatio ja sitoutuneisuus </a:t>
            </a:r>
          </a:p>
          <a:p>
            <a:pPr lvl="1"/>
            <a:r>
              <a:rPr lang="fi-FI" dirty="0" smtClean="0"/>
              <a:t>Esimiehet ja opettajat</a:t>
            </a:r>
          </a:p>
          <a:p>
            <a:pPr lvl="1"/>
            <a:r>
              <a:rPr lang="fi-FI" dirty="0" smtClean="0"/>
              <a:t>Ammattitaitoiset suunnittelijat ja suunnitelmien toteuttajat</a:t>
            </a:r>
          </a:p>
          <a:p>
            <a:pPr lvl="1"/>
            <a:r>
              <a:rPr lang="fi-FI" dirty="0" smtClean="0"/>
              <a:t>Innostuneet laite-, tavaran- ja kalusteiden toimittajat kuuntelevat herkällä korvalla käyttäjien tarpeita ja visioita ja etsivät ratkaisuja opetuksen ja oppimisen tarpeisiin</a:t>
            </a:r>
          </a:p>
          <a:p>
            <a:r>
              <a:rPr lang="fi-FI" dirty="0"/>
              <a:t>Selkeä töiden- ja vastuunjako koko hankkeen ajan suunnittelusta toteutukseen ja </a:t>
            </a:r>
            <a:r>
              <a:rPr lang="fi-FI" dirty="0" smtClean="0"/>
              <a:t>seurantaan</a:t>
            </a:r>
          </a:p>
          <a:p>
            <a:r>
              <a:rPr lang="fi-FI" dirty="0" smtClean="0"/>
              <a:t>Organisointikykyinen ja työmaalla käyvä työnjohto</a:t>
            </a:r>
          </a:p>
          <a:p>
            <a:pPr marL="0" indent="0">
              <a:buNone/>
            </a:pPr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TAVOITTEEN SAAVUTTAMISTA EDISTÄVIÄ TEKIJÖITÄ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87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Risteilypalavereja säännöllisesti</a:t>
            </a:r>
          </a:p>
          <a:p>
            <a:pPr lvl="1"/>
            <a:r>
              <a:rPr lang="fi-FI" dirty="0" smtClean="0"/>
              <a:t>Kaikki suunnittelijat ja koulun puolesta vähintään vastuuopettaja</a:t>
            </a:r>
          </a:p>
          <a:p>
            <a:pPr lvl="2"/>
            <a:r>
              <a:rPr lang="fi-FI" dirty="0" smtClean="0"/>
              <a:t>jokaiselta alalta myös toteuttava osapuoli mukana</a:t>
            </a:r>
          </a:p>
          <a:p>
            <a:pPr lvl="1"/>
            <a:r>
              <a:rPr lang="fi-FI" dirty="0" smtClean="0"/>
              <a:t>Väärinkäsitysten / päällekkäisyyksien / ristiriitatilanteiden välttäminen</a:t>
            </a:r>
          </a:p>
          <a:p>
            <a:pPr lvl="1"/>
            <a:r>
              <a:rPr lang="fi-FI" dirty="0" smtClean="0"/>
              <a:t>Aikataulussa ja budjetissa pysyminen</a:t>
            </a:r>
          </a:p>
          <a:p>
            <a:r>
              <a:rPr lang="fi-FI" dirty="0" smtClean="0"/>
              <a:t>Suunnittelu</a:t>
            </a:r>
          </a:p>
          <a:p>
            <a:pPr lvl="1"/>
            <a:r>
              <a:rPr lang="fi-FI" dirty="0" smtClean="0"/>
              <a:t>Aikataulutettua toimintaa</a:t>
            </a:r>
          </a:p>
          <a:p>
            <a:pPr lvl="1"/>
            <a:r>
              <a:rPr lang="fi-FI" dirty="0" smtClean="0"/>
              <a:t>Kalvokuvat paperikuvien lisäksi</a:t>
            </a:r>
          </a:p>
          <a:p>
            <a:pPr lvl="2"/>
            <a:r>
              <a:rPr lang="fi-FI" dirty="0" smtClean="0"/>
              <a:t>Helppo myös ei ammattilaisten havaita </a:t>
            </a:r>
            <a:r>
              <a:rPr lang="fi-FI" dirty="0" smtClean="0"/>
              <a:t>ristiriidat</a:t>
            </a:r>
          </a:p>
          <a:p>
            <a:r>
              <a:rPr lang="fi-FI" dirty="0"/>
              <a:t>K</a:t>
            </a:r>
            <a:r>
              <a:rPr lang="fi-FI" dirty="0" smtClean="0"/>
              <a:t>orjata samanaikaisesti mahdollisuuksien mukaan myös muita havaittuja epäkohtia oppimisympäristössä</a:t>
            </a:r>
          </a:p>
          <a:p>
            <a:pPr lvl="1"/>
            <a:r>
              <a:rPr lang="fi-FI" dirty="0" smtClean="0"/>
              <a:t>Esim. ilmanvaihto ja energiankulutus</a:t>
            </a:r>
            <a:endParaRPr lang="fi-FI" dirty="0" smtClean="0"/>
          </a:p>
          <a:p>
            <a:pPr lvl="1"/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SUOSITELTAVAA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84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Sopimuksen tarkoitus</a:t>
            </a:r>
          </a:p>
          <a:p>
            <a:pPr lvl="2"/>
            <a:r>
              <a:rPr lang="fi-FI" dirty="0" smtClean="0"/>
              <a:t>Ehkäistä erimielisyyksiä ja riitatilanteita</a:t>
            </a:r>
          </a:p>
          <a:p>
            <a:r>
              <a:rPr lang="fi-FI" dirty="0" smtClean="0"/>
              <a:t>Suullinen sopimus on yhtä pätevä kuin kirjallinenkin</a:t>
            </a:r>
          </a:p>
          <a:p>
            <a:pPr lvl="2"/>
            <a:r>
              <a:rPr lang="fi-FI" dirty="0" smtClean="0"/>
              <a:t>Ongelmana sisällön näyttäminen toteen</a:t>
            </a:r>
            <a:endParaRPr lang="fi-FI" dirty="0" smtClean="0"/>
          </a:p>
          <a:p>
            <a:r>
              <a:rPr lang="fi-FI" dirty="0" smtClean="0"/>
              <a:t>Arvokas kauppa tai pidempi sopimussuhde</a:t>
            </a:r>
          </a:p>
          <a:p>
            <a:pPr lvl="2"/>
            <a:r>
              <a:rPr lang="fi-FI" dirty="0" smtClean="0"/>
              <a:t>Vähin keino hyödyntää sähköpostia</a:t>
            </a:r>
          </a:p>
          <a:p>
            <a:pPr lvl="2"/>
            <a:r>
              <a:rPr lang="fi-FI" dirty="0" smtClean="0"/>
              <a:t>Pitkäkestoiset sopimussuhteet kirjattava aina kirjallisen sopimuksen muotoon</a:t>
            </a:r>
            <a:endParaRPr lang="fi-FI" dirty="0" smtClean="0"/>
          </a:p>
          <a:p>
            <a:r>
              <a:rPr lang="fi-FI" dirty="0" smtClean="0"/>
              <a:t>Ymmärrettävä, yksiselitteinen ja selkeä </a:t>
            </a:r>
            <a:r>
              <a:rPr lang="fi-FI" dirty="0" smtClean="0"/>
              <a:t>sisältö</a:t>
            </a:r>
            <a:endParaRPr lang="fi-FI" dirty="0"/>
          </a:p>
          <a:p>
            <a:r>
              <a:rPr lang="fi-FI" dirty="0"/>
              <a:t>Aikataulu</a:t>
            </a:r>
          </a:p>
          <a:p>
            <a:pPr lvl="1"/>
            <a:r>
              <a:rPr lang="fi-FI" dirty="0"/>
              <a:t>Toimitus ja </a:t>
            </a:r>
            <a:r>
              <a:rPr lang="fi-FI" dirty="0" smtClean="0"/>
              <a:t>valmistuminen</a:t>
            </a:r>
          </a:p>
          <a:p>
            <a:pPr lvl="1"/>
            <a:r>
              <a:rPr lang="fi-FI" dirty="0"/>
              <a:t>L</a:t>
            </a:r>
            <a:r>
              <a:rPr lang="fi-FI" dirty="0" smtClean="0"/>
              <a:t>askutus</a:t>
            </a:r>
            <a:endParaRPr lang="fi-FI" dirty="0"/>
          </a:p>
          <a:p>
            <a:r>
              <a:rPr lang="fi-FI" dirty="0"/>
              <a:t>Sanktiot</a:t>
            </a:r>
          </a:p>
          <a:p>
            <a:r>
              <a:rPr lang="fi-FI" dirty="0" smtClean="0"/>
              <a:t>Reklamointi</a:t>
            </a:r>
          </a:p>
          <a:p>
            <a:r>
              <a:rPr lang="fi-FI" dirty="0"/>
              <a:t>M</a:t>
            </a:r>
            <a:r>
              <a:rPr lang="fi-FI" dirty="0" smtClean="0"/>
              <a:t>illoin ja miten irtisanominen tai sopimuksen purkaminen tapahtuu</a:t>
            </a:r>
            <a:endParaRPr lang="fi-FI" dirty="0"/>
          </a:p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700" dirty="0"/>
              <a:t>Kirjalliset sopimukset jokaisesta isommasta tilauksesta / hankinnasta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988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93192" lvl="1" indent="0">
              <a:buNone/>
            </a:pPr>
            <a:endParaRPr lang="fi-FI" dirty="0" smtClean="0"/>
          </a:p>
          <a:p>
            <a:r>
              <a:rPr lang="fi-FI" dirty="0" smtClean="0"/>
              <a:t>Laki yms.</a:t>
            </a:r>
          </a:p>
          <a:p>
            <a:r>
              <a:rPr lang="fi-FI" dirty="0" smtClean="0"/>
              <a:t>Kilpailutus</a:t>
            </a:r>
          </a:p>
          <a:p>
            <a:r>
              <a:rPr lang="fi-FI" dirty="0" smtClean="0"/>
              <a:t>Käyttötarkoituksen mukaisuus ja hintalaatusuhteen huomioiminen</a:t>
            </a:r>
          </a:p>
          <a:p>
            <a:r>
              <a:rPr lang="fi-FI" dirty="0" smtClean="0"/>
              <a:t>Elinkaariajattelu</a:t>
            </a:r>
          </a:p>
          <a:p>
            <a:r>
              <a:rPr lang="fi-FI" dirty="0" smtClean="0"/>
              <a:t>Valtakunnan suurimmat yritykset eivät välttämättä pysty kilpailemaan erityishankkeissa (joustamattomuus)</a:t>
            </a:r>
            <a:endParaRPr lang="fi-FI" dirty="0" smtClean="0"/>
          </a:p>
          <a:p>
            <a:r>
              <a:rPr lang="fi-FI" dirty="0" smtClean="0"/>
              <a:t>Paikalliset </a:t>
            </a:r>
            <a:r>
              <a:rPr lang="fi-FI" dirty="0" smtClean="0"/>
              <a:t>toimijat ja pienet / </a:t>
            </a:r>
            <a:r>
              <a:rPr lang="fi-FI" dirty="0" smtClean="0"/>
              <a:t>keskisuuret yritykset</a:t>
            </a:r>
            <a:r>
              <a:rPr lang="fi-FI" dirty="0" smtClean="0"/>
              <a:t> innokkaimpia </a:t>
            </a:r>
            <a:r>
              <a:rPr lang="fi-FI" dirty="0" smtClean="0"/>
              <a:t>kehittelemään innovatiivisia ja joustavia ratkaisuja</a:t>
            </a:r>
          </a:p>
          <a:p>
            <a:pPr lvl="2"/>
            <a:r>
              <a:rPr lang="fi-FI" dirty="0" smtClean="0"/>
              <a:t>mittatilaustyötä</a:t>
            </a:r>
          </a:p>
          <a:p>
            <a:pPr lvl="1"/>
            <a:r>
              <a:rPr lang="fi-FI" dirty="0" smtClean="0"/>
              <a:t>Paikallisten toimijoiden etuna nopeus reagoida toimitussisältöjen muutostarpeisiin ison ja moniulotteisen projektin aikana</a:t>
            </a:r>
          </a:p>
          <a:p>
            <a:pPr lvl="2"/>
            <a:r>
              <a:rPr lang="fi-FI" dirty="0" smtClean="0"/>
              <a:t>Räätälöinti asiakkaan toiveiden ja erilaisten tilojen /toimintojen mukaan</a:t>
            </a:r>
          </a:p>
          <a:p>
            <a:pPr lvl="1"/>
            <a:r>
              <a:rPr lang="fi-FI" dirty="0" smtClean="0"/>
              <a:t>Paikallisten toimijoiden etuna ammattiylpeys ja kunnianhimo suunnitella ja toteuttaa käyttäjien toivomia ratkaisuja</a:t>
            </a:r>
          </a:p>
          <a:p>
            <a:pPr lvl="2"/>
            <a:r>
              <a:rPr lang="fi-FI" dirty="0" smtClean="0"/>
              <a:t>Vaativa asiakas on paras tuotekehittelijä</a:t>
            </a:r>
          </a:p>
          <a:p>
            <a:r>
              <a:rPr lang="fi-FI" dirty="0" smtClean="0"/>
              <a:t>Reklamointien sujuvuus</a:t>
            </a:r>
          </a:p>
          <a:p>
            <a:pPr lvl="1"/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sz="3100" dirty="0"/>
              <a:t>Hankintojen vertailussa ja kilpailutuksessa huomioitavia seikkoja</a:t>
            </a:r>
            <a:r>
              <a:rPr lang="fi-FI" dirty="0"/>
              <a:t/>
            </a:r>
            <a:br>
              <a:rPr lang="fi-FI" dirty="0"/>
            </a:b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357757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Tiedottaminen ja arviointi hyödyttävät kaikkia osapuolia</a:t>
            </a:r>
          </a:p>
          <a:p>
            <a:pPr lvl="1"/>
            <a:r>
              <a:rPr lang="fi-FI" dirty="0" smtClean="0"/>
              <a:t>Toimivat ja erinomaiset innovaatiot edelleen jaettavaksi, käytettäväksi ja kehiteltäväksi</a:t>
            </a:r>
          </a:p>
          <a:p>
            <a:pPr lvl="1"/>
            <a:r>
              <a:rPr lang="fi-FI" dirty="0" smtClean="0"/>
              <a:t>Epäkäytännöllisten ratkaisujen ja hankkeen haasteista kertominen vaatii rohkeutta </a:t>
            </a:r>
          </a:p>
          <a:p>
            <a:pPr lvl="2"/>
            <a:r>
              <a:rPr lang="fi-FI" dirty="0"/>
              <a:t>E</a:t>
            </a:r>
            <a:r>
              <a:rPr lang="fi-FI" dirty="0" smtClean="0"/>
              <a:t>desauttaa omassa kaupungissa ja koko valtakunnassa seuraavien rakennushankkeiden </a:t>
            </a:r>
            <a:r>
              <a:rPr lang="fi-FI" dirty="0" smtClean="0"/>
              <a:t>onnistumista</a:t>
            </a:r>
          </a:p>
          <a:p>
            <a:pPr marL="630936" lvl="2" indent="0">
              <a:buNone/>
            </a:pPr>
            <a:endParaRPr lang="fi-FI" dirty="0" smtClean="0"/>
          </a:p>
          <a:p>
            <a:pPr marL="914400" lvl="2" indent="0">
              <a:buNone/>
            </a:pPr>
            <a:endParaRPr lang="fi-FI" dirty="0" smtClean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TIEDOTTAMINEN VALMIISTA OPPIMISYMPÄRISTÖSTÄ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402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Avoimet ovet</a:t>
            </a:r>
          </a:p>
          <a:p>
            <a:pPr lvl="1"/>
            <a:r>
              <a:rPr lang="fi-FI" dirty="0"/>
              <a:t>OPH ja hankkeissa mukana olevien vierailu</a:t>
            </a:r>
          </a:p>
          <a:p>
            <a:pPr lvl="1"/>
            <a:r>
              <a:rPr lang="fi-FI" dirty="0"/>
              <a:t>Vanhempainillat</a:t>
            </a:r>
          </a:p>
          <a:p>
            <a:pPr lvl="1"/>
            <a:r>
              <a:rPr lang="fi-FI" dirty="0"/>
              <a:t>Laite-, tavaran- ja kalusteiden toimittajille palautetta vierailukäyntien yhteydessä</a:t>
            </a:r>
          </a:p>
          <a:p>
            <a:pPr lvl="2"/>
            <a:r>
              <a:rPr lang="fi-FI" dirty="0"/>
              <a:t>Käyttäjäpalaute parasta tuotekehittelyä</a:t>
            </a:r>
          </a:p>
          <a:p>
            <a:pPr lvl="1"/>
            <a:r>
              <a:rPr lang="fi-FI" dirty="0"/>
              <a:t>Sastamalan kaupungin perusopetuksen esimiehet</a:t>
            </a:r>
          </a:p>
          <a:p>
            <a:pPr lvl="1"/>
            <a:r>
              <a:rPr lang="fi-FI" dirty="0"/>
              <a:t>VESO</a:t>
            </a:r>
          </a:p>
          <a:p>
            <a:pPr lvl="1"/>
            <a:r>
              <a:rPr lang="fi-FI" dirty="0"/>
              <a:t>Yleinen näyttö</a:t>
            </a:r>
          </a:p>
          <a:p>
            <a:pPr lvl="2"/>
            <a:r>
              <a:rPr lang="fi-FI" dirty="0"/>
              <a:t>O</a:t>
            </a:r>
            <a:r>
              <a:rPr lang="fi-FI" dirty="0" smtClean="0"/>
              <a:t>pettajat</a:t>
            </a:r>
            <a:endParaRPr lang="fi-FI" dirty="0"/>
          </a:p>
          <a:p>
            <a:pPr lvl="2"/>
            <a:r>
              <a:rPr lang="fi-FI" dirty="0" smtClean="0"/>
              <a:t>Kaupunkilaiset</a:t>
            </a:r>
          </a:p>
          <a:p>
            <a:pPr lvl="2"/>
            <a:r>
              <a:rPr lang="fi-FI" dirty="0" smtClean="0"/>
              <a:t>Muut kiinnostuneet</a:t>
            </a:r>
            <a:endParaRPr lang="fi-FI" dirty="0"/>
          </a:p>
          <a:p>
            <a:r>
              <a:rPr lang="fi-FI" dirty="0"/>
              <a:t>Lehdistö ja muu media</a:t>
            </a:r>
          </a:p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TIEDOTTAMINEN VALMIISTA OPPIMISYMPÄRISTÖSTÄ</a:t>
            </a:r>
          </a:p>
        </p:txBody>
      </p:sp>
    </p:spTree>
    <p:extLst>
      <p:ext uri="{BB962C8B-B14F-4D97-AF65-F5344CB8AC3E}">
        <p14:creationId xmlns:p14="http://schemas.microsoft.com/office/powerpoint/2010/main" val="40912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Henkilökunta ja oppilaat ovat Sylvään koulussa erittäin tyytyväisiä vastavalmistuneeseen oppimisympäristöön.</a:t>
            </a:r>
          </a:p>
          <a:p>
            <a:r>
              <a:rPr lang="fi-FI" dirty="0" smtClean="0"/>
              <a:t>Hanke parantaa </a:t>
            </a:r>
            <a:r>
              <a:rPr lang="fi-FI" dirty="0" smtClean="0"/>
              <a:t>ja edistää</a:t>
            </a:r>
            <a:endParaRPr lang="fi-FI" dirty="0" smtClean="0"/>
          </a:p>
          <a:p>
            <a:pPr lvl="1"/>
            <a:r>
              <a:rPr lang="fi-FI" dirty="0" smtClean="0"/>
              <a:t>opiskelu- ja työhyvinvointia </a:t>
            </a:r>
          </a:p>
          <a:p>
            <a:pPr lvl="1"/>
            <a:r>
              <a:rPr lang="fi-FI" dirty="0" smtClean="0"/>
              <a:t>viihtyvyyttä ja toimivuutta </a:t>
            </a:r>
          </a:p>
          <a:p>
            <a:pPr lvl="1"/>
            <a:r>
              <a:rPr lang="fi-FI" dirty="0" smtClean="0"/>
              <a:t>edistää koulussamme oppimista ja </a:t>
            </a:r>
            <a:r>
              <a:rPr lang="fi-FI" dirty="0" smtClean="0"/>
              <a:t>opetusta</a:t>
            </a:r>
          </a:p>
          <a:p>
            <a:r>
              <a:rPr lang="fi-FI" dirty="0" smtClean="0"/>
              <a:t>Projektimme mahdollistaa innovaatioidemme hyödyntämisen koko valtakunnassa</a:t>
            </a:r>
            <a:endParaRPr lang="fi-FI" dirty="0" smtClean="0"/>
          </a:p>
          <a:p>
            <a:pPr lvl="1"/>
            <a:endParaRPr lang="fi-FI" dirty="0" smtClean="0"/>
          </a:p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LOPUSSA KIITOS SEISOO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526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i-FI" dirty="0" smtClean="0"/>
              <a:t>Oppimisympäristö opetuskäytössä elokuusta 2013 lähtien</a:t>
            </a:r>
          </a:p>
        </p:txBody>
      </p:sp>
      <p:pic>
        <p:nvPicPr>
          <p:cNvPr id="1026" name="Picture 2" descr="C:\Users\ANiLin\Desktop\6.9.2013 Sony DCIM BG työmaa ja valmis\100MSDCF\DSC00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47" y="4437112"/>
            <a:ext cx="3281713" cy="24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iLin\Desktop\6.9.2013 Sony DCIM BG työmaa ja valmis\100MSDCF\DSC001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76" y="1"/>
            <a:ext cx="4608592" cy="345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iLin\Desktop\6.9.2013 Sony DCIM BG työmaa ja valmis\100MSDCF\DSC001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3247142" cy="243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NiLin\Desktop\6.9.2013 Sony DCIM BG työmaa ja valmis\100MSDCF\DSC001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142" y="4437112"/>
            <a:ext cx="3281713" cy="24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NiLin\Desktop\6.9.2013 Sony DCIM BG työmaa ja valmis\100MSDCF\DSC001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615" y="1"/>
            <a:ext cx="4608593" cy="345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4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Projektiin osallistuminen koetaan koulussamme etuoikeutena ja aiheuttaa valmistuttuaan suurta ammattiylpeyttä koko projektitiimille ja Sastamalan perusopetukselle</a:t>
            </a:r>
          </a:p>
          <a:p>
            <a:r>
              <a:rPr lang="fi-FI" dirty="0"/>
              <a:t>Hankkeeseen osallistuminen ja upea lopputulos </a:t>
            </a:r>
            <a:r>
              <a:rPr lang="fi-FI" dirty="0" smtClean="0"/>
              <a:t>kannustaa ja innostaa kehittämään ja kehittymään alan huippuosaajana</a:t>
            </a:r>
            <a:endParaRPr lang="fi-FI" dirty="0"/>
          </a:p>
          <a:p>
            <a:r>
              <a:rPr lang="fi-FI" dirty="0"/>
              <a:t>Onnea ja menestystä </a:t>
            </a:r>
            <a:r>
              <a:rPr lang="fi-FI" dirty="0" smtClean="0"/>
              <a:t>OPH:n uusiin </a:t>
            </a:r>
            <a:r>
              <a:rPr lang="fi-FI" dirty="0"/>
              <a:t>hankkeisiin! 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LOPUSSA KIITOS SEISOO</a:t>
            </a:r>
          </a:p>
        </p:txBody>
      </p:sp>
    </p:spTree>
    <p:extLst>
      <p:ext uri="{BB962C8B-B14F-4D97-AF65-F5344CB8AC3E}">
        <p14:creationId xmlns:p14="http://schemas.microsoft.com/office/powerpoint/2010/main" val="155080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Kaikki erilaisia ja edistyksellisiä </a:t>
            </a:r>
          </a:p>
          <a:p>
            <a:pPr lvl="1"/>
            <a:r>
              <a:rPr lang="fi-FI" dirty="0" smtClean="0"/>
              <a:t>Oppilaiden parhaaksi työstettäviä projekteja</a:t>
            </a:r>
          </a:p>
          <a:p>
            <a:r>
              <a:rPr lang="fi-FI" dirty="0" smtClean="0"/>
              <a:t>Valmista reseptiä projektien työstämiseksi ja valmiiksi saattamiseksi ei ole</a:t>
            </a:r>
          </a:p>
          <a:p>
            <a:pPr lvl="1"/>
            <a:r>
              <a:rPr lang="fi-FI" dirty="0" smtClean="0"/>
              <a:t>OPH:n koordinointi on </a:t>
            </a:r>
            <a:r>
              <a:rPr lang="fi-FI" dirty="0" smtClean="0"/>
              <a:t>tarpeen</a:t>
            </a:r>
          </a:p>
          <a:p>
            <a:pPr lvl="1"/>
            <a:r>
              <a:rPr lang="fi-FI" dirty="0" smtClean="0"/>
              <a:t>Projektitiimin oltava valmis ottamaan selvää ja etsimään uudenlaisia ratkaisuja</a:t>
            </a:r>
            <a:endParaRPr lang="fi-FI" dirty="0" smtClean="0"/>
          </a:p>
          <a:p>
            <a:r>
              <a:rPr lang="fi-FI" dirty="0" smtClean="0"/>
              <a:t>TULEVAISUUDEN </a:t>
            </a:r>
            <a:r>
              <a:rPr lang="fi-FI" dirty="0"/>
              <a:t>OPPIMISYMPÄRISTÖ OPPIMISEN TUKENA SYLVÄÄÄN </a:t>
            </a:r>
            <a:r>
              <a:rPr lang="fi-FI" dirty="0" smtClean="0"/>
              <a:t>KOULUSSA</a:t>
            </a:r>
          </a:p>
          <a:p>
            <a:pPr lvl="1"/>
            <a:r>
              <a:rPr lang="fi-FI" dirty="0"/>
              <a:t>Huomiot ja opittu tietotaito hankkeestamme </a:t>
            </a:r>
            <a:r>
              <a:rPr lang="fi-FI" dirty="0" smtClean="0"/>
              <a:t>jakoon </a:t>
            </a:r>
            <a:r>
              <a:rPr lang="fi-FI" dirty="0" smtClean="0"/>
              <a:t>oppimaisema.fi</a:t>
            </a:r>
            <a:r>
              <a:rPr lang="fi-FI" dirty="0" smtClean="0"/>
              <a:t> </a:t>
            </a:r>
            <a:r>
              <a:rPr lang="fi-FI" dirty="0" smtClean="0"/>
              <a:t>kautta</a:t>
            </a:r>
          </a:p>
          <a:p>
            <a:r>
              <a:rPr lang="fi-FI" dirty="0" smtClean="0"/>
              <a:t>Oppimisympäristöjä kehittämällä parempiin oppimistuloksiin ja jopa työurien pitenemiseen</a:t>
            </a:r>
          </a:p>
          <a:p>
            <a:pPr lvl="1"/>
            <a:endParaRPr lang="fi-FI" dirty="0" smtClean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OPH:N KEHITTÄMISPROJEKTIT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068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sz="2400" dirty="0" smtClean="0"/>
              <a:t>HUOMIOITA, OHJEITA JA HAVAINTOJA </a:t>
            </a:r>
            <a:r>
              <a:rPr lang="fi-FI" sz="2400" dirty="0"/>
              <a:t>TULEVIIN KEHITYSHANKKEISIIN JA SAATTEKSI SEURAAVILLE PROJEKTEIHIN RYHTYVILLE</a:t>
            </a:r>
            <a:endParaRPr lang="fi-FI" dirty="0" smtClean="0"/>
          </a:p>
          <a:p>
            <a:pPr lvl="2"/>
            <a:r>
              <a:rPr lang="fi-FI" dirty="0" smtClean="0"/>
              <a:t>Yhteenveto ja valokuvat </a:t>
            </a:r>
          </a:p>
          <a:p>
            <a:pPr lvl="3"/>
            <a:r>
              <a:rPr lang="fi-FI" dirty="0" smtClean="0"/>
              <a:t>Anita Lindqvist Sylvään koulu Sastamala</a:t>
            </a:r>
          </a:p>
          <a:p>
            <a:r>
              <a:rPr lang="fi-FI" dirty="0" smtClean="0"/>
              <a:t>Neuvot ja ideat ovat vapaasti hyödynnettävissä ja jalostettavissa edelleen hankkeenne parhaaksi</a:t>
            </a:r>
          </a:p>
          <a:p>
            <a:r>
              <a:rPr lang="fi-FI" dirty="0" smtClean="0"/>
              <a:t>Yhteisessä projektissa tiimin jäsenten erityisosaamisalueet ovat päässeet oikeuksiinsa ja tulleet näkyväksi </a:t>
            </a:r>
            <a:r>
              <a:rPr lang="fi-FI" dirty="0" smtClean="0"/>
              <a:t>projektissa</a:t>
            </a:r>
          </a:p>
          <a:p>
            <a:r>
              <a:rPr lang="fi-FI" dirty="0" smtClean="0"/>
              <a:t>Projektin aikana tiimin jäsenet voivat olla eri mieltä asioista ja hankinnoista</a:t>
            </a:r>
          </a:p>
          <a:p>
            <a:pPr lvl="1"/>
            <a:r>
              <a:rPr lang="fi-FI" dirty="0"/>
              <a:t>P</a:t>
            </a:r>
            <a:r>
              <a:rPr lang="fi-FI" dirty="0" smtClean="0"/>
              <a:t>rojektin tavoitteet palautettava mieliin ison projektin edetessä</a:t>
            </a:r>
          </a:p>
          <a:p>
            <a:pPr lvl="1"/>
            <a:r>
              <a:rPr lang="fi-FI" dirty="0" smtClean="0"/>
              <a:t>Avoimuus ja neuvottelutaidot tarpeen</a:t>
            </a:r>
          </a:p>
          <a:p>
            <a:pPr lvl="1"/>
            <a:endParaRPr lang="fi-FI" dirty="0" smtClean="0"/>
          </a:p>
          <a:p>
            <a:pPr marL="630936" lvl="2" indent="0">
              <a:buNone/>
            </a:pPr>
            <a:r>
              <a:rPr lang="fi-FI" dirty="0" smtClean="0"/>
              <a:t> 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 smtClean="0"/>
              <a:t>PROJEKTIN MYÖTÄ SYLVÄÄN KOULUSSA ON OPITTU YHDESSÄ YHTÄ JA TOISTA OPPIMISYMPÄRISTÖN KEHITTÄMISESTÄ 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73182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Hankkeeseen lähdettäessä tarvitaan uskallusta, tiedonjanoa ja aitoa kiinnostusta kehittää oppimisympäristöä</a:t>
            </a:r>
          </a:p>
          <a:p>
            <a:r>
              <a:rPr lang="fi-FI" dirty="0" smtClean="0"/>
              <a:t>Parhaita neuvoja ja huomioita saa vierailemalla mahdollisimman monessa uudessa / remontoidussa kohteessa erilaisissa oppilaitoksissa ja julkisissa tiloissa</a:t>
            </a:r>
          </a:p>
          <a:p>
            <a:pPr lvl="1"/>
            <a:r>
              <a:rPr lang="fi-FI" dirty="0" smtClean="0"/>
              <a:t>Keskustelut ja tiedon / kokemusten jakaminen alan ihmisten kanssa erittäin antoisia ja ideoita sytyttäviä</a:t>
            </a:r>
          </a:p>
          <a:p>
            <a:pPr lvl="1"/>
            <a:r>
              <a:rPr lang="fi-FI" dirty="0" smtClean="0"/>
              <a:t>Ideat syntyvät ja kypsyvät spontaanisti tai pitkään pohtien toteuttamiskelpoisiksi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KYSYVÄ EI TIELTÄ EKSY JA HYVÄT NEUVOT EIVÄT MAKSA MITÄÄN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566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Kannattaa hyödyntää </a:t>
            </a:r>
            <a:r>
              <a:rPr lang="fi-FI" dirty="0" smtClean="0"/>
              <a:t>asiantuntijoiden, oman </a:t>
            </a:r>
            <a:r>
              <a:rPr lang="fi-FI" dirty="0" smtClean="0"/>
              <a:t>kaupungin </a:t>
            </a:r>
            <a:r>
              <a:rPr lang="fi-FI" dirty="0" smtClean="0"/>
              <a:t>henkilöstön</a:t>
            </a:r>
            <a:r>
              <a:rPr lang="fi-FI" dirty="0" smtClean="0"/>
              <a:t>, </a:t>
            </a:r>
            <a:r>
              <a:rPr lang="fi-FI" dirty="0" smtClean="0"/>
              <a:t>koulun koko henkilökunnan, työterveyden ja oppilaiden tietotaitoa, näkemystä ja visioita esim.</a:t>
            </a:r>
          </a:p>
          <a:p>
            <a:pPr lvl="1"/>
            <a:r>
              <a:rPr lang="fi-FI" dirty="0" smtClean="0"/>
              <a:t>remontoinnista </a:t>
            </a:r>
          </a:p>
          <a:p>
            <a:pPr lvl="1"/>
            <a:r>
              <a:rPr lang="fi-FI" dirty="0" smtClean="0"/>
              <a:t>opetusvälineistä</a:t>
            </a:r>
          </a:p>
          <a:p>
            <a:pPr lvl="1"/>
            <a:r>
              <a:rPr lang="fi-FI" dirty="0" smtClean="0"/>
              <a:t>tekniikasta </a:t>
            </a:r>
          </a:p>
          <a:p>
            <a:pPr lvl="1"/>
            <a:r>
              <a:rPr lang="fi-FI" dirty="0" smtClean="0"/>
              <a:t>siivouksesta</a:t>
            </a:r>
          </a:p>
          <a:p>
            <a:pPr lvl="1"/>
            <a:r>
              <a:rPr lang="fi-FI" dirty="0"/>
              <a:t>e</a:t>
            </a:r>
            <a:r>
              <a:rPr lang="fi-FI" dirty="0" smtClean="0"/>
              <a:t>rgonomiasta</a:t>
            </a:r>
          </a:p>
          <a:p>
            <a:pPr lvl="1"/>
            <a:r>
              <a:rPr lang="fi-FI" dirty="0"/>
              <a:t>e</a:t>
            </a:r>
            <a:r>
              <a:rPr lang="fi-FI" dirty="0" smtClean="0"/>
              <a:t>steettisyydestä</a:t>
            </a:r>
          </a:p>
          <a:p>
            <a:pPr lvl="1"/>
            <a:r>
              <a:rPr lang="fi-FI" dirty="0"/>
              <a:t>a</a:t>
            </a:r>
            <a:r>
              <a:rPr lang="fi-FI" dirty="0" smtClean="0"/>
              <a:t>lan taitajista ja yrityksistä</a:t>
            </a:r>
          </a:p>
          <a:p>
            <a:pPr lvl="1"/>
            <a:r>
              <a:rPr lang="fi-FI" dirty="0" smtClean="0"/>
              <a:t>Yms.</a:t>
            </a:r>
          </a:p>
          <a:p>
            <a:pPr lvl="2"/>
            <a:r>
              <a:rPr lang="fi-FI" dirty="0" smtClean="0"/>
              <a:t>Yhteisöllisyys ja me henki kukoistavat työyhteisössä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KYSYVÄ EI TIELTÄ EKSY JA HYVÄT NEUVOT EIVÄT MAKSA MITÄÄN </a:t>
            </a:r>
          </a:p>
        </p:txBody>
      </p:sp>
    </p:spTree>
    <p:extLst>
      <p:ext uri="{BB962C8B-B14F-4D97-AF65-F5344CB8AC3E}">
        <p14:creationId xmlns:p14="http://schemas.microsoft.com/office/powerpoint/2010/main" val="16966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Selkeä tarve kehittää oppimisympäristöä</a:t>
            </a:r>
          </a:p>
          <a:p>
            <a:r>
              <a:rPr lang="fi-FI" dirty="0" smtClean="0"/>
              <a:t>Rahoitus ja koordinointiyhteistyö</a:t>
            </a:r>
          </a:p>
          <a:p>
            <a:pPr lvl="1"/>
            <a:r>
              <a:rPr lang="fi-FI" dirty="0" smtClean="0"/>
              <a:t>OPH</a:t>
            </a:r>
          </a:p>
          <a:p>
            <a:pPr lvl="1"/>
            <a:r>
              <a:rPr lang="fi-FI" dirty="0" smtClean="0"/>
              <a:t>Kaupunki</a:t>
            </a:r>
          </a:p>
          <a:p>
            <a:r>
              <a:rPr lang="fi-FI" dirty="0" smtClean="0"/>
              <a:t>Motivoituneet visioivat esimiehet ja alan opettajat</a:t>
            </a:r>
          </a:p>
          <a:p>
            <a:pPr lvl="1"/>
            <a:r>
              <a:rPr lang="fi-FI" dirty="0" smtClean="0"/>
              <a:t>Esimiesten tuki ja sitoutuneisuus projektiin</a:t>
            </a:r>
          </a:p>
          <a:p>
            <a:r>
              <a:rPr lang="fi-FI" dirty="0" smtClean="0"/>
              <a:t>Moniammatillinen hanketiimi</a:t>
            </a:r>
          </a:p>
          <a:p>
            <a:pPr lvl="1"/>
            <a:r>
              <a:rPr lang="fi-FI" dirty="0" smtClean="0"/>
              <a:t>Tiedon etsinnän halukkuus ja valmius</a:t>
            </a:r>
          </a:p>
          <a:p>
            <a:r>
              <a:rPr lang="fi-FI" dirty="0" smtClean="0"/>
              <a:t>Halu etsiä, kehittää ja vaatia uusia ratkaisuja toimivaan oppimisympäristöön</a:t>
            </a:r>
          </a:p>
          <a:p>
            <a:pPr lvl="1"/>
            <a:r>
              <a:rPr lang="fi-FI" dirty="0" smtClean="0"/>
              <a:t>Alan yrittäjien haastaminen kehittämään käyttäjien toiveiden mukaisia ratkaisuja</a:t>
            </a:r>
          </a:p>
          <a:p>
            <a:pPr lvl="1"/>
            <a:endParaRPr lang="fi-FI" dirty="0" smtClean="0"/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								</a:t>
            </a:r>
            <a:endParaRPr lang="fi-FI" dirty="0"/>
          </a:p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ONNISTUNEEN PROJEKTIN EDELLYTYKSIÄ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266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Tiedottaminen </a:t>
            </a:r>
            <a:r>
              <a:rPr lang="fi-FI" dirty="0" smtClean="0"/>
              <a:t>puolin ja toisin hankkeen </a:t>
            </a:r>
            <a:r>
              <a:rPr lang="fi-FI" dirty="0"/>
              <a:t>etenemisestä </a:t>
            </a:r>
            <a:r>
              <a:rPr lang="fi-FI" dirty="0" smtClean="0"/>
              <a:t>asianosaisille</a:t>
            </a:r>
          </a:p>
          <a:p>
            <a:pPr lvl="1"/>
            <a:r>
              <a:rPr lang="fi-FI" dirty="0" smtClean="0"/>
              <a:t>Yhteystiedot </a:t>
            </a:r>
            <a:endParaRPr lang="fi-FI" dirty="0"/>
          </a:p>
          <a:p>
            <a:pPr lvl="1"/>
            <a:r>
              <a:rPr lang="fi-FI" dirty="0" smtClean="0"/>
              <a:t>Jokaisella asianosaisella mahdollisuus ottaa kantaa ja vaikuttaa hankkeeseen </a:t>
            </a:r>
            <a:endParaRPr lang="fi-FI" dirty="0"/>
          </a:p>
          <a:p>
            <a:r>
              <a:rPr lang="fi-FI" dirty="0"/>
              <a:t>Säännölliset palaverit </a:t>
            </a:r>
            <a:r>
              <a:rPr lang="fi-FI" dirty="0" smtClean="0"/>
              <a:t>mm.</a:t>
            </a:r>
            <a:endParaRPr lang="fi-FI" dirty="0"/>
          </a:p>
          <a:p>
            <a:pPr lvl="1"/>
            <a:r>
              <a:rPr lang="fi-FI" dirty="0" smtClean="0"/>
              <a:t>Hanketiimi</a:t>
            </a:r>
          </a:p>
          <a:p>
            <a:pPr lvl="2"/>
            <a:r>
              <a:rPr lang="fi-FI" dirty="0" smtClean="0"/>
              <a:t>työmaakokoukset</a:t>
            </a:r>
            <a:endParaRPr lang="fi-FI" dirty="0"/>
          </a:p>
          <a:p>
            <a:pPr lvl="1"/>
            <a:r>
              <a:rPr lang="fi-FI" dirty="0"/>
              <a:t>Esimies ja </a:t>
            </a:r>
            <a:r>
              <a:rPr lang="fi-FI" dirty="0" smtClean="0"/>
              <a:t>vastuuopettaja</a:t>
            </a:r>
          </a:p>
          <a:p>
            <a:r>
              <a:rPr lang="fi-FI" dirty="0" smtClean="0"/>
              <a:t>Hyvä organisaattori ja ns. tulkki eri osapuolien keskuuteen ja </a:t>
            </a:r>
            <a:r>
              <a:rPr lang="fi-FI" dirty="0" smtClean="0"/>
              <a:t>työmaalle edistämään projektin valmistumista</a:t>
            </a:r>
            <a:endParaRPr lang="fi-FI" dirty="0" smtClean="0"/>
          </a:p>
          <a:p>
            <a:pPr lvl="1"/>
            <a:r>
              <a:rPr lang="fi-FI" dirty="0" smtClean="0"/>
              <a:t>Jokainen alan ammattilainen vastaa vain omasta suunnitelmastaan / toteutuksestaan huomioimatta edellisiä tai seuraavia työvaiheita / asennuksia </a:t>
            </a:r>
            <a:endParaRPr lang="fi-FI" dirty="0"/>
          </a:p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ONNISTUNEEN PROJEKTIN </a:t>
            </a:r>
            <a:r>
              <a:rPr lang="fi-FI" dirty="0" smtClean="0"/>
              <a:t>EDELLYTYKSIÄ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600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Väistötilat koko remontin ajaksi (lukuvuosi)</a:t>
            </a:r>
          </a:p>
          <a:p>
            <a:pPr lvl="1"/>
            <a:r>
              <a:rPr lang="fi-FI" sz="2400" dirty="0" smtClean="0"/>
              <a:t>Sylvään koulun kellaritilan ikkunaton luokka otettiin opetuskäyttöön</a:t>
            </a:r>
          </a:p>
          <a:p>
            <a:pPr lvl="1"/>
            <a:r>
              <a:rPr lang="fi-FI" sz="2400" dirty="0" smtClean="0"/>
              <a:t>Lähellä sijaitsevan Marttilan koulun Jättiluokassa järjestettiin samanaikaisesti kahden luokan opetus komeissa puitteissa</a:t>
            </a:r>
            <a:endParaRPr lang="fi-FI" sz="240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ONNISTUNEEN PROJEKTIN </a:t>
            </a:r>
            <a:r>
              <a:rPr lang="fi-FI" dirty="0" smtClean="0"/>
              <a:t>EDELLYTYKSIÄ</a:t>
            </a:r>
            <a:endParaRPr lang="fi-FI" dirty="0"/>
          </a:p>
        </p:txBody>
      </p:sp>
      <p:pic>
        <p:nvPicPr>
          <p:cNvPr id="1026" name="Picture 2" descr="C:\Users\ANiLin\Desktop\6.9.2013 Sony DCIM BG työmaa ja valmis\100MSDCF\DSC00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6075"/>
            <a:ext cx="4067944" cy="305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iLin\Desktop\6.9.2013 Sony DCIM BG työmaa ja valmis\100MSDCF\DSC000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73674"/>
            <a:ext cx="4139952" cy="310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7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l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u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Au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905</TotalTime>
  <Words>965</Words>
  <Application>Microsoft Office PowerPoint</Application>
  <PresentationFormat>Näytössä katseltava diaesitys (4:3)</PresentationFormat>
  <Paragraphs>173</Paragraphs>
  <Slides>20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1" baseType="lpstr">
      <vt:lpstr>Aula</vt:lpstr>
      <vt:lpstr>OPH:N KEHITTÄMISPROJEKTIT</vt:lpstr>
      <vt:lpstr>PowerPoint-esitys</vt:lpstr>
      <vt:lpstr>OPH:N KEHITTÄMISPROJEKTIT</vt:lpstr>
      <vt:lpstr>PROJEKTIN MYÖTÄ SYLVÄÄN KOULUSSA ON OPITTU YHDESSÄ YHTÄ JA TOISTA OPPIMISYMPÄRISTÖN KEHITTÄMISESTÄ </vt:lpstr>
      <vt:lpstr>KYSYVÄ EI TIELTÄ EKSY JA HYVÄT NEUVOT EIVÄT MAKSA MITÄÄN </vt:lpstr>
      <vt:lpstr>KYSYVÄ EI TIELTÄ EKSY JA HYVÄT NEUVOT EIVÄT MAKSA MITÄÄN </vt:lpstr>
      <vt:lpstr>ONNISTUNEEN PROJEKTIN EDELLYTYKSIÄ</vt:lpstr>
      <vt:lpstr>ONNISTUNEEN PROJEKTIN EDELLYTYKSIÄ</vt:lpstr>
      <vt:lpstr>ONNISTUNEEN PROJEKTIN EDELLYTYKSIÄ</vt:lpstr>
      <vt:lpstr>AINERYHMÄLLE PROJEKTISTA PIENTÄ PUUHAA OPETUSTYÖN OHESSA</vt:lpstr>
      <vt:lpstr>AINERYHMÄLLE PROJEKTISTA PIENTÄ PUUHAA OPETUSTYÖN OHESSA</vt:lpstr>
      <vt:lpstr>HYVIN JA AJOISSA SUUNNITELTU ON PUOLIKSI TEHTY</vt:lpstr>
      <vt:lpstr>TAVOITTEEN SAAVUTTAMISTA EDISTÄVIÄ TEKIJÖITÄ</vt:lpstr>
      <vt:lpstr>SUOSITELTAVAA</vt:lpstr>
      <vt:lpstr>Kirjalliset sopimukset jokaisesta isommasta tilauksesta / hankinnasta </vt:lpstr>
      <vt:lpstr>Hankintojen vertailussa ja kilpailutuksessa huomioitavia seikkoja </vt:lpstr>
      <vt:lpstr>TIEDOTTAMINEN VALMIISTA OPPIMISYMPÄRISTÖSTÄ</vt:lpstr>
      <vt:lpstr>TIEDOTTAMINEN VALMIISTA OPPIMISYMPÄRISTÖSTÄ</vt:lpstr>
      <vt:lpstr>LOPUSSA KIITOS SEISOO</vt:lpstr>
      <vt:lpstr>LOPUSSA KIITOS SEISOO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OPH HANKE</dc:title>
  <dc:creator>Anita Lindqvist</dc:creator>
  <cp:lastModifiedBy>Anita Lindqvist</cp:lastModifiedBy>
  <cp:revision>92</cp:revision>
  <dcterms:created xsi:type="dcterms:W3CDTF">2013-09-16T06:37:11Z</dcterms:created>
  <dcterms:modified xsi:type="dcterms:W3CDTF">2013-09-23T10:03:20Z</dcterms:modified>
  <cp:contentStatus>Valmis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