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4F42F09D-427B-412D-B097-645FCFAEC2F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0"/>
          </p14:sldIdLst>
        </p14:section>
        <p14:section name="Nimetön osa" id="{E162A91F-A6B4-4F53-8F7D-FA4375CAEC2D}">
          <p14:sldIdLst>
            <p14:sldId id="273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BE87A-9DE8-4008-B602-D5F4F4F8CFC9}" type="datetimeFigureOut">
              <a:rPr lang="fi-FI" smtClean="0"/>
              <a:pPr/>
              <a:t>18.11.2013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40FD7-E790-4976-A23A-701608F769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0FD7-E790-4976-A23A-701608F76901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14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33D-54F5-49E2-9143-86A94CB16192}" type="datetimeFigureOut">
              <a:rPr lang="fi-FI" smtClean="0"/>
              <a:t>18.11.2013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8BC2-E553-4B27-885C-0E9B35015B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83136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23480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5976300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6299004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2119968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7486572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8518620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0662738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1151090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smtClean="0"/>
              <a:pPr algn="r"/>
              <a:t>18.11.2013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Tekijätiedot ja/tai esityksen nimi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253033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smtClean="0"/>
              <a:pPr algn="r"/>
              <a:t>18.11.2013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Tekijätiedot ja/tai esityksen nimi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03922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noProof="0" smtClean="0"/>
              <a:t>Tekijätiedot ja/tai esityksen nimi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FC3C-A022-415C-A78A-DD611A1FDEA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885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Kehittämistä kaipaavia kohteita </a:t>
            </a:r>
            <a:r>
              <a:rPr lang="fi-FI" smtClean="0"/>
              <a:t>kuvin esiteltynä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3491880" y="4941168"/>
            <a:ext cx="2304256" cy="721994"/>
          </a:xfrm>
        </p:spPr>
        <p:txBody>
          <a:bodyPr>
            <a:normAutofit/>
          </a:bodyPr>
          <a:lstStyle/>
          <a:p>
            <a:r>
              <a:rPr lang="fi-FI" dirty="0" err="1" smtClean="0"/>
              <a:t>AuttiDesign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9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OPPIMISYMPÄRISTÖ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2060848"/>
            <a:ext cx="3636963" cy="3338438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Valkotaulun päälle </a:t>
            </a:r>
            <a:r>
              <a:rPr lang="fi-FI" dirty="0" err="1" smtClean="0"/>
              <a:t>pleksi</a:t>
            </a:r>
            <a:r>
              <a:rPr lang="fi-FI" dirty="0" smtClean="0"/>
              <a:t>, jonka alla irrallinen materiaali on suojassa</a:t>
            </a:r>
          </a:p>
          <a:p>
            <a:r>
              <a:rPr lang="fi-FI" dirty="0" smtClean="0"/>
              <a:t>Oppilaille mahdollisuus käyttää tabletille laadittua henkilökohtaista oppimisympäristöä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10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395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11</a:t>
            </a:fld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i-FI" sz="1200" dirty="0" smtClean="0"/>
              <a:t/>
            </a:r>
            <a:br>
              <a:rPr lang="fi-FI" sz="1200" dirty="0" smtClean="0"/>
            </a:br>
            <a:r>
              <a:rPr lang="fi-FI" sz="1200" dirty="0" smtClean="0"/>
              <a:t/>
            </a:r>
            <a:br>
              <a:rPr lang="fi-FI" sz="1200" dirty="0" smtClean="0"/>
            </a:br>
            <a:r>
              <a:rPr lang="fi-FI" sz="1200" dirty="0"/>
              <a:t/>
            </a:r>
            <a:br>
              <a:rPr lang="fi-FI" sz="1200" dirty="0"/>
            </a:br>
            <a:endParaRPr lang="fi-FI" sz="1200" dirty="0"/>
          </a:p>
        </p:txBody>
      </p:sp>
      <p:sp>
        <p:nvSpPr>
          <p:cNvPr id="6" name="Tekstiruutu 5"/>
          <p:cNvSpPr txBox="1"/>
          <p:nvPr/>
        </p:nvSpPr>
        <p:spPr>
          <a:xfrm>
            <a:off x="827584" y="764704"/>
            <a:ext cx="74888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- Oppilailla mahdollisuus omassa luokassa</a:t>
            </a:r>
          </a:p>
          <a:p>
            <a:r>
              <a:rPr lang="fi-FI" sz="2800" dirty="0"/>
              <a:t> </a:t>
            </a:r>
            <a:r>
              <a:rPr lang="fi-FI" sz="2800" dirty="0" smtClean="0"/>
              <a:t>  taukoon/rentoutumiseen häiriöttömässä,</a:t>
            </a:r>
          </a:p>
          <a:p>
            <a:r>
              <a:rPr lang="fi-FI" sz="2800" dirty="0"/>
              <a:t> </a:t>
            </a:r>
            <a:r>
              <a:rPr lang="fi-FI" sz="2800" dirty="0" smtClean="0"/>
              <a:t>  ympäristössä, jossa esim. riipputuolit</a:t>
            </a:r>
          </a:p>
          <a:p>
            <a:r>
              <a:rPr lang="fi-FI" sz="2800" dirty="0" smtClean="0"/>
              <a:t>-  Oma tila aistiharjoituksiin luokkahuoneessa + </a:t>
            </a:r>
          </a:p>
          <a:p>
            <a:r>
              <a:rPr lang="fi-FI" sz="2800" dirty="0"/>
              <a:t> </a:t>
            </a:r>
            <a:r>
              <a:rPr lang="fi-FI" sz="2800" dirty="0" smtClean="0"/>
              <a:t>  yhteinen erillinen tila esim. aistiluokka</a:t>
            </a:r>
          </a:p>
          <a:p>
            <a:r>
              <a:rPr lang="fi-FI" sz="2800" dirty="0" smtClean="0"/>
              <a:t>- Aistiharjoituksia varten terapia-allas, sauna ja</a:t>
            </a:r>
          </a:p>
          <a:p>
            <a:r>
              <a:rPr lang="fi-FI" sz="2800" dirty="0"/>
              <a:t> </a:t>
            </a:r>
            <a:r>
              <a:rPr lang="fi-FI" sz="2800" dirty="0" smtClean="0"/>
              <a:t> tulenteko mahdollisuus koulun tiloissa.</a:t>
            </a:r>
          </a:p>
          <a:p>
            <a:pPr marL="457200" indent="-457200">
              <a:buFontTx/>
              <a:buChar char="-"/>
            </a:pPr>
            <a:endParaRPr lang="fi-FI" sz="2800" dirty="0" smtClean="0"/>
          </a:p>
          <a:p>
            <a:r>
              <a:rPr lang="fi-FI" sz="2800" dirty="0"/>
              <a:t> </a:t>
            </a:r>
            <a:r>
              <a:rPr lang="fi-FI" sz="2800" dirty="0" smtClean="0"/>
              <a:t>  </a:t>
            </a:r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71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Ruokailu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Tarjotin liukumaton, sopivan kokoinen ja muotoinen linjastolle</a:t>
            </a:r>
          </a:p>
          <a:p>
            <a:r>
              <a:rPr lang="fi-FI" dirty="0" smtClean="0"/>
              <a:t>Syvennys ruokailuvälineille ja juomalaseille</a:t>
            </a:r>
          </a:p>
          <a:p>
            <a:r>
              <a:rPr lang="fi-FI" dirty="0" smtClean="0"/>
              <a:t>Lautasella paikat/kolot eri ruoka-aineille (lohkolautanen)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12</a:t>
            </a:fld>
            <a:endParaRPr lang="fi-FI" noProof="0"/>
          </a:p>
        </p:txBody>
      </p:sp>
      <p:pic>
        <p:nvPicPr>
          <p:cNvPr id="2050" name="Picture 2" descr="C:\Users\sirpa.heikkinen\Desktop\auttidesign-kuvia\IMG_6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9016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Ruokapaikka </a:t>
            </a:r>
          </a:p>
          <a:p>
            <a:r>
              <a:rPr lang="fi-FI" dirty="0"/>
              <a:t>t</a:t>
            </a:r>
            <a:r>
              <a:rPr lang="fi-FI" dirty="0" smtClean="0"/>
              <a:t>uoli työtuolin tyyppinen selkä- ja  käsinojallinen</a:t>
            </a:r>
          </a:p>
          <a:p>
            <a:r>
              <a:rPr lang="fi-FI" dirty="0"/>
              <a:t>p</a:t>
            </a:r>
            <a:r>
              <a:rPr lang="fi-FI" dirty="0" smtClean="0"/>
              <a:t>öydässä liukumaton kohta tarjottimelle</a:t>
            </a:r>
          </a:p>
          <a:p>
            <a:r>
              <a:rPr lang="fi-FI" dirty="0"/>
              <a:t>l</a:t>
            </a:r>
            <a:r>
              <a:rPr lang="fi-FI" dirty="0" smtClean="0"/>
              <a:t>ämpöpatterit suojaan</a:t>
            </a:r>
          </a:p>
          <a:p>
            <a:pPr marL="0" indent="0">
              <a:buNone/>
            </a:pPr>
            <a:r>
              <a:rPr lang="fi-FI" dirty="0" smtClean="0"/>
              <a:t>Valaistus</a:t>
            </a:r>
          </a:p>
          <a:p>
            <a:pPr marL="0" indent="0">
              <a:buNone/>
            </a:pPr>
            <a:r>
              <a:rPr lang="fi-FI" dirty="0" smtClean="0"/>
              <a:t>-  pehmeä valaistus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ruokapaikoilla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13</a:t>
            </a:fld>
            <a:endParaRPr lang="fi-FI" noProof="0"/>
          </a:p>
        </p:txBody>
      </p:sp>
      <p:pic>
        <p:nvPicPr>
          <p:cNvPr id="4098" name="Picture 2" descr="C:\Users\sirpa.heikkinen\Desktop\auttidesign-kuvia\IMG_6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764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			Akustiikka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/>
              <a:t>k</a:t>
            </a:r>
            <a:r>
              <a:rPr lang="fi-FI" dirty="0" smtClean="0"/>
              <a:t>eittiökoneista syntyvän melun minimointi</a:t>
            </a:r>
          </a:p>
          <a:p>
            <a:r>
              <a:rPr lang="fi-FI" dirty="0"/>
              <a:t>s</a:t>
            </a:r>
            <a:r>
              <a:rPr lang="fi-FI" dirty="0" smtClean="0"/>
              <a:t>einien ja katon äänieristys</a:t>
            </a:r>
          </a:p>
          <a:p>
            <a:r>
              <a:rPr lang="fi-FI" dirty="0" err="1" smtClean="0"/>
              <a:t>huom</a:t>
            </a:r>
            <a:r>
              <a:rPr lang="fi-FI" dirty="0" smtClean="0"/>
              <a:t>! lattiamateriaali</a:t>
            </a:r>
          </a:p>
          <a:p>
            <a:r>
              <a:rPr lang="fi-FI" dirty="0" smtClean="0"/>
              <a:t>taustamusiikki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14</a:t>
            </a:fld>
            <a:endParaRPr lang="fi-FI" noProof="0"/>
          </a:p>
        </p:txBody>
      </p:sp>
      <p:pic>
        <p:nvPicPr>
          <p:cNvPr id="3074" name="Picture 2" descr="C:\Users\sirpa.heikkinen\Desktop\auttidesign-kuvia\IMG_6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044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Naulakkotilat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2499894"/>
            <a:ext cx="3636818" cy="2726575"/>
          </a:xfrm>
        </p:spPr>
      </p:pic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5054418" y="1556792"/>
            <a:ext cx="3636000" cy="4512808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Jokaiselle oma lokerikko väliseinällä (kuten päiväkodeissa)</a:t>
            </a:r>
          </a:p>
          <a:p>
            <a:r>
              <a:rPr lang="fi-FI" dirty="0" smtClean="0"/>
              <a:t>Selkeät paikat kengille ja ulkovaatteille</a:t>
            </a:r>
          </a:p>
          <a:p>
            <a:r>
              <a:rPr lang="fi-FI" dirty="0" smtClean="0"/>
              <a:t>Jokaiselle ovellinen yläkaappi (varavaatteille)</a:t>
            </a:r>
          </a:p>
          <a:p>
            <a:r>
              <a:rPr lang="fi-FI" dirty="0" smtClean="0"/>
              <a:t>Oppilaille istumatilat samaan kalusteeseen</a:t>
            </a:r>
          </a:p>
          <a:p>
            <a:r>
              <a:rPr lang="fi-FI" dirty="0" smtClean="0"/>
              <a:t>Aikuisille myös naulakkotilat</a:t>
            </a:r>
          </a:p>
          <a:p>
            <a:r>
              <a:rPr lang="fi-FI" dirty="0" smtClean="0"/>
              <a:t>Pyörillä liikkuvat matalat jakkarat aikuisille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 smtClean="0"/>
              <a:t>Tekijätiedot ja/tai esityksen nimi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562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WC-tilat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2499894"/>
            <a:ext cx="3636818" cy="2726575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Erillinen suihku, jossa suihkuallas </a:t>
            </a:r>
          </a:p>
          <a:p>
            <a:r>
              <a:rPr lang="fi-FI" dirty="0"/>
              <a:t>B</a:t>
            </a:r>
            <a:r>
              <a:rPr lang="fi-FI" dirty="0" smtClean="0"/>
              <a:t>idee wc:n yhteyteen</a:t>
            </a:r>
          </a:p>
          <a:p>
            <a:r>
              <a:rPr lang="fi-FI" dirty="0" smtClean="0"/>
              <a:t>Himmennettävät valot</a:t>
            </a:r>
          </a:p>
          <a:p>
            <a:r>
              <a:rPr lang="fi-FI" dirty="0" smtClean="0"/>
              <a:t>Uudet tarkoituksenmukaiset wc-paperitelineet</a:t>
            </a:r>
          </a:p>
          <a:p>
            <a:r>
              <a:rPr lang="fi-FI" dirty="0" smtClean="0"/>
              <a:t>Seinään kiinnitettävät tukikaiteet wc – istuimen sivulle</a:t>
            </a:r>
          </a:p>
          <a:p>
            <a:r>
              <a:rPr lang="fi-FI" dirty="0" smtClean="0"/>
              <a:t>Tarvitaan lisää wc-tiloja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38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Työpöydät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2547692"/>
            <a:ext cx="3636818" cy="263097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Tukevarakenteiset työpöydät, jotka eivät kaadu eivätkä ole heitettävissä</a:t>
            </a:r>
          </a:p>
          <a:p>
            <a:r>
              <a:rPr lang="fi-FI" dirty="0" smtClean="0"/>
              <a:t>Osa työpöydistä kiinteitä, osa liikuteltavissa esim. kiskoilla</a:t>
            </a:r>
          </a:p>
          <a:p>
            <a:r>
              <a:rPr lang="fi-FI" dirty="0" smtClean="0"/>
              <a:t>Pöytien/tuolien korkeus pitäisi olla helposti säädettävissä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31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Työpöydät ja tuolit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2132856"/>
            <a:ext cx="3636963" cy="3384376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Työpöytä ja tuoli kiinni toisissaan</a:t>
            </a:r>
          </a:p>
          <a:p>
            <a:r>
              <a:rPr lang="fi-FI" dirty="0" smtClean="0"/>
              <a:t>Tuoleihin käsinojat pitämään oppilaan turvallisesti paikallaan</a:t>
            </a:r>
          </a:p>
          <a:p>
            <a:r>
              <a:rPr lang="fi-FI" dirty="0" smtClean="0"/>
              <a:t>Niskatukimahdollisuus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572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Hyllyt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2499894"/>
            <a:ext cx="3636818" cy="2726575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Hyllyjen tilalle ovelliset lukittavat kaapit tai/ja vetolaatikot</a:t>
            </a:r>
          </a:p>
          <a:p>
            <a:r>
              <a:rPr lang="fi-FI" dirty="0" smtClean="0"/>
              <a:t>Hyllyjen/kaappien ovet sekä umpinaisia että läpinäkyviä (turvalasi)</a:t>
            </a:r>
          </a:p>
          <a:p>
            <a:r>
              <a:rPr lang="fi-FI" dirty="0" smtClean="0"/>
              <a:t>Kiinnitys seinään</a:t>
            </a:r>
          </a:p>
          <a:p>
            <a:r>
              <a:rPr lang="fi-FI" dirty="0" smtClean="0"/>
              <a:t>Mahdollisuus merkitä kaapin sisältö oveen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197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Portaikon lepotaso</a:t>
            </a:r>
            <a:endParaRPr lang="fi-FI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3636963" cy="2727722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Ikkunan ja lepotason välinen aukko liian leveä (pienempi lapsi mahtuu putoamaan)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-&gt; korjattava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turvalliseksi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586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Työtuolit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2132856"/>
            <a:ext cx="3636963" cy="3266430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Aikuisille henkilökohtaiset ergonomiset työtuolit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8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</a:t>
            </a:r>
            <a:r>
              <a:rPr lang="fi-FI" dirty="0" smtClean="0"/>
              <a:t>alaistus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2204864"/>
            <a:ext cx="3636963" cy="3194422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Himmennettävät valaisimet</a:t>
            </a:r>
          </a:p>
          <a:p>
            <a:r>
              <a:rPr lang="fi-FI" dirty="0" smtClean="0"/>
              <a:t>Työpisteisiin kohdevalaisimet</a:t>
            </a:r>
          </a:p>
          <a:p>
            <a:r>
              <a:rPr lang="fi-FI" dirty="0" smtClean="0"/>
              <a:t>Häikäisemättömät yleisvalot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2E9C67-63C6-4E1D-8A95-2B75655CC42E}" type="datetime1">
              <a:rPr lang="fi-FI" noProof="0" smtClean="0"/>
              <a:pPr algn="r"/>
              <a:t>18.11.2013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Tekijätiedot ja/tai esityksen nimi</a:t>
            </a:r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FC3C-A022-415C-A78A-DD611A1FDEA9}" type="slidenum">
              <a:rPr lang="fi-FI" noProof="0" smtClean="0"/>
              <a:pPr/>
              <a:t>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227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2C4C22575AA42BD6B47805318A2BD" ma:contentTypeVersion="0" ma:contentTypeDescription="Create a new document." ma:contentTypeScope="" ma:versionID="8636cd2b160c955210e7e4cf49bf32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F4BB6-7E1C-4F63-8328-109653C8E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6D0B4C-104B-4C8D-BF70-EE3A50F74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233AA-F623-4B44-8F3B-2B64A74017BE}">
  <ds:schemaRefs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350</Words>
  <Application>Microsoft Office PowerPoint</Application>
  <PresentationFormat>Näytössä katseltava diaesitys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Kehittämistä kaipaavia kohteita kuvin esiteltynä</vt:lpstr>
      <vt:lpstr>Naulakkotilat</vt:lpstr>
      <vt:lpstr>WC-tilat</vt:lpstr>
      <vt:lpstr>Työpöydät</vt:lpstr>
      <vt:lpstr>Työpöydät ja tuolit</vt:lpstr>
      <vt:lpstr>Hyllyt</vt:lpstr>
      <vt:lpstr>Portaikon lepotaso</vt:lpstr>
      <vt:lpstr>Työtuolit</vt:lpstr>
      <vt:lpstr>Valaistus</vt:lpstr>
      <vt:lpstr> OPPIMISYMPÄRISTÖ</vt:lpstr>
      <vt:lpstr>   </vt:lpstr>
      <vt:lpstr>Ruokailu</vt:lpstr>
      <vt:lpstr>PowerPoint-esitys</vt:lpstr>
      <vt:lpstr>   Akustiikka </vt:lpstr>
    </vt:vector>
  </TitlesOfParts>
  <Company>Espoon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Heikkinen Sirpa</dc:creator>
  <cp:lastModifiedBy>Tuohi Katri</cp:lastModifiedBy>
  <cp:revision>46</cp:revision>
  <dcterms:created xsi:type="dcterms:W3CDTF">2013-04-17T13:51:38Z</dcterms:created>
  <dcterms:modified xsi:type="dcterms:W3CDTF">2013-11-18T12:03:03Z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0x0101006C92C4C22575AA42BD6B47805318A2BD</vt:lpwstr>
  </property>
  <property fmtid="{D5CDD505-2E9C-101B-9397-08002B2CF9AE}" pid="3" name="_AdHocReviewCycleID">
    <vt:i4>-1347914278</vt:i4>
  </property>
  <property fmtid="{D5CDD505-2E9C-101B-9397-08002B2CF9AE}" pid="4" name="_NewReviewCycle">
    <vt:lpwstr/>
  </property>
  <property fmtid="{D5CDD505-2E9C-101B-9397-08002B2CF9AE}" pid="5" name="_EmailSubject">
    <vt:lpwstr>kaikki kuvat</vt:lpwstr>
  </property>
  <property fmtid="{D5CDD505-2E9C-101B-9397-08002B2CF9AE}" pid="6" name="_AuthorEmail">
    <vt:lpwstr>sirpa.heikkinen@espoo.fi</vt:lpwstr>
  </property>
  <property fmtid="{D5CDD505-2E9C-101B-9397-08002B2CF9AE}" pid="7" name="_AuthorEmailDisplayName">
    <vt:lpwstr>Heikkinen Sirpa</vt:lpwstr>
  </property>
</Properties>
</file>