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3" r:id="rId4"/>
    <p:sldId id="267" r:id="rId5"/>
    <p:sldId id="268" r:id="rId6"/>
    <p:sldId id="269" r:id="rId7"/>
    <p:sldId id="264" r:id="rId8"/>
    <p:sldId id="265" r:id="rId9"/>
    <p:sldId id="266" r:id="rId10"/>
    <p:sldId id="259" r:id="rId11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1724" autoAdjust="0"/>
    <p:restoredTop sz="94660"/>
  </p:normalViewPr>
  <p:slideViewPr>
    <p:cSldViewPr snapToGrid="0" snapToObjects="1" showGuides="1">
      <p:cViewPr varScale="1">
        <p:scale>
          <a:sx n="97" d="100"/>
          <a:sy n="97" d="100"/>
        </p:scale>
        <p:origin x="-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10131-34D9-4B44-910D-A9D13ADA1E56}" type="datetimeFigureOut">
              <a:rPr lang="fi-FI" smtClean="0"/>
              <a:pPr/>
              <a:t>25.11.2013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6C548-B9BE-BD45-ACCC-A2E81DEECDAD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6C548-B9BE-BD45-ACCC-A2E81DEECDAD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Oppimaisema.fi</a:t>
            </a:r>
            <a:endParaRPr lang="fi-FI" dirty="0" smtClean="0"/>
          </a:p>
          <a:p>
            <a:endParaRPr lang="fi-FI" sz="1200" dirty="0" smtClean="0"/>
          </a:p>
          <a:p>
            <a:r>
              <a:rPr lang="fi-FI" sz="1200" dirty="0" smtClean="0"/>
              <a:t>10 min. Perusajatus (autonominen) ja yleisrakenne:</a:t>
            </a:r>
          </a:p>
          <a:p>
            <a:r>
              <a:rPr lang="fi-FI" sz="1200" dirty="0" smtClean="0"/>
              <a:t>PPT </a:t>
            </a:r>
          </a:p>
          <a:p>
            <a:r>
              <a:rPr lang="fi-FI" sz="1200" dirty="0" smtClean="0"/>
              <a:t>30 OPPIMAISEMA osa- alue kerrallaan:</a:t>
            </a:r>
            <a:br>
              <a:rPr lang="fi-FI" sz="1200" dirty="0" smtClean="0"/>
            </a:br>
            <a:r>
              <a:rPr lang="fi-FI" sz="1200" dirty="0" smtClean="0"/>
              <a:t>(neutraali esittely) Rakenne: ETUSIVU (esimerkit), HYVÄ TIETÄÄ (</a:t>
            </a:r>
            <a:r>
              <a:rPr lang="fi-FI" sz="1200" dirty="0" err="1" smtClean="0"/>
              <a:t>teaser</a:t>
            </a:r>
            <a:r>
              <a:rPr lang="fi-FI" sz="1200" dirty="0" smtClean="0"/>
              <a:t>), PROJEKTIKORTIT (OPH:N kehittämisprojektit, tilat ja kalusteet, </a:t>
            </a:r>
            <a:r>
              <a:rPr lang="fi-FI" sz="1200" dirty="0" err="1" smtClean="0"/>
              <a:t>UBIKO-kortti</a:t>
            </a:r>
            <a:r>
              <a:rPr lang="fi-FI" sz="1200" dirty="0" smtClean="0"/>
              <a:t>, </a:t>
            </a:r>
            <a:r>
              <a:rPr lang="fi-FI" sz="1200" dirty="0" err="1" smtClean="0"/>
              <a:t>iTEC-</a:t>
            </a:r>
            <a:r>
              <a:rPr lang="fi-FI" sz="1200" dirty="0" smtClean="0"/>
              <a:t> Hyvät tavat, hyvä mieli, Uudisrakennus (</a:t>
            </a:r>
            <a:r>
              <a:rPr lang="fi-FI" sz="1200" dirty="0" err="1" smtClean="0"/>
              <a:t>Ritaharju</a:t>
            </a:r>
            <a:r>
              <a:rPr lang="fi-FI" sz="1200" dirty="0" smtClean="0"/>
              <a:t>), NÄKÖKULMA (Satu), ASIANTUNTIJAT (video Kirsti, kortti Petri), KOULUTUS (</a:t>
            </a:r>
            <a:r>
              <a:rPr lang="fi-FI" sz="1200" dirty="0" err="1" smtClean="0"/>
              <a:t>iTEC</a:t>
            </a:r>
            <a:r>
              <a:rPr lang="fi-FI" sz="1200" dirty="0" smtClean="0"/>
              <a:t> – </a:t>
            </a:r>
            <a:r>
              <a:rPr lang="fi-FI" sz="1200" dirty="0" err="1" smtClean="0"/>
              <a:t>School</a:t>
            </a:r>
            <a:r>
              <a:rPr lang="fi-FI" sz="1200" dirty="0" smtClean="0"/>
              <a:t> in </a:t>
            </a:r>
            <a:r>
              <a:rPr lang="fi-FI" sz="1200" dirty="0" err="1" smtClean="0"/>
              <a:t>process</a:t>
            </a:r>
            <a:r>
              <a:rPr lang="fi-FI" sz="1200" dirty="0" smtClean="0"/>
              <a:t>, </a:t>
            </a:r>
            <a:r>
              <a:rPr lang="fi-FI" sz="1200" dirty="0" err="1" smtClean="0"/>
              <a:t>Hanaholm</a:t>
            </a:r>
            <a:r>
              <a:rPr lang="fi-FI" sz="1200" dirty="0" smtClean="0"/>
              <a:t>, Tulevaisuuden horisontti) </a:t>
            </a:r>
            <a:br>
              <a:rPr lang="fi-FI" sz="1200" dirty="0" smtClean="0"/>
            </a:br>
            <a:r>
              <a:rPr lang="fi-FI" sz="1200" dirty="0" smtClean="0"/>
              <a:t>10 Suhde muuhun </a:t>
            </a:r>
            <a:r>
              <a:rPr lang="fi-FI" sz="1200" dirty="0" err="1" smtClean="0"/>
              <a:t>OPH:n</a:t>
            </a:r>
            <a:r>
              <a:rPr lang="fi-FI" sz="1200" dirty="0" smtClean="0"/>
              <a:t> tarjontaan (mekanismi; rahoitus -&gt; projektikuvaus -&gt; arviointi -&gt; hyvät käytänteet)</a:t>
            </a:r>
          </a:p>
          <a:p>
            <a:r>
              <a:rPr lang="fi-FI" sz="1200" dirty="0" smtClean="0"/>
              <a:t>10 Ehdotus käytöstä/kysymykset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6C548-B9BE-BD45-ACCC-A2E81DEECDAD}" type="slidenum">
              <a:rPr lang="fi-FI" smtClean="0"/>
              <a:pPr/>
              <a:t>10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29496-E229-454E-9DD4-9D94D67E69B3}" type="datetimeFigureOut">
              <a:rPr lang="fi-FI" smtClean="0"/>
              <a:pPr/>
              <a:t>25.11.2013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4276-A3E4-AA4E-8306-493DBF46FCA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29496-E229-454E-9DD4-9D94D67E69B3}" type="datetimeFigureOut">
              <a:rPr lang="fi-FI" smtClean="0"/>
              <a:pPr/>
              <a:t>25.11.2013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4276-A3E4-AA4E-8306-493DBF46FCA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29496-E229-454E-9DD4-9D94D67E69B3}" type="datetimeFigureOut">
              <a:rPr lang="fi-FI" smtClean="0"/>
              <a:pPr/>
              <a:t>25.11.2013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4276-A3E4-AA4E-8306-493DBF46FCA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29496-E229-454E-9DD4-9D94D67E69B3}" type="datetimeFigureOut">
              <a:rPr lang="fi-FI" smtClean="0"/>
              <a:pPr/>
              <a:t>25.11.2013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4276-A3E4-AA4E-8306-493DBF46FCA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29496-E229-454E-9DD4-9D94D67E69B3}" type="datetimeFigureOut">
              <a:rPr lang="fi-FI" smtClean="0"/>
              <a:pPr/>
              <a:t>25.11.2013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4276-A3E4-AA4E-8306-493DBF46FCA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29496-E229-454E-9DD4-9D94D67E69B3}" type="datetimeFigureOut">
              <a:rPr lang="fi-FI" smtClean="0"/>
              <a:pPr/>
              <a:t>25.11.2013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4276-A3E4-AA4E-8306-493DBF46FCA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ykse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29496-E229-454E-9DD4-9D94D67E69B3}" type="datetimeFigureOut">
              <a:rPr lang="fi-FI" smtClean="0"/>
              <a:pPr/>
              <a:t>25.11.2013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4276-A3E4-AA4E-8306-493DBF46FCA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29496-E229-454E-9DD4-9D94D67E69B3}" type="datetimeFigureOut">
              <a:rPr lang="fi-FI" smtClean="0"/>
              <a:pPr/>
              <a:t>25.11.2013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4276-A3E4-AA4E-8306-493DBF46FCA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29496-E229-454E-9DD4-9D94D67E69B3}" type="datetimeFigureOut">
              <a:rPr lang="fi-FI" smtClean="0"/>
              <a:pPr/>
              <a:t>25.11.2013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4276-A3E4-AA4E-8306-493DBF46FCA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29496-E229-454E-9DD4-9D94D67E69B3}" type="datetimeFigureOut">
              <a:rPr lang="fi-FI" smtClean="0"/>
              <a:pPr/>
              <a:t>25.11.2013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4276-A3E4-AA4E-8306-493DBF46FCA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29496-E229-454E-9DD4-9D94D67E69B3}" type="datetimeFigureOut">
              <a:rPr lang="fi-FI" smtClean="0"/>
              <a:pPr/>
              <a:t>25.11.2013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4276-A3E4-AA4E-8306-493DBF46FCA8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29496-E229-454E-9DD4-9D94D67E69B3}" type="datetimeFigureOut">
              <a:rPr lang="fi-FI" smtClean="0"/>
              <a:pPr/>
              <a:t>25.11.2013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A4276-A3E4-AA4E-8306-493DBF46FCA8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gif"/><Relationship Id="rId5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oppimaisema.fi/" TargetMode="External"/><Relationship Id="rId3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 descr="oppimaisema_logo_piirtajaXG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379"/>
            <a:ext cx="9144000" cy="2259874"/>
          </a:xfrm>
          <a:prstGeom prst="rect">
            <a:avLst/>
          </a:prstGeom>
        </p:spPr>
      </p:pic>
      <p:pic>
        <p:nvPicPr>
          <p:cNvPr id="17" name="Kuva 16" descr="markku_karikatyyri2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6485" y="2275000"/>
            <a:ext cx="3188784" cy="4600887"/>
          </a:xfrm>
          <a:prstGeom prst="rect">
            <a:avLst/>
          </a:prstGeom>
        </p:spPr>
      </p:pic>
      <p:pic>
        <p:nvPicPr>
          <p:cNvPr id="5" name="Kuva 4" descr="pasi_karikatyyri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8937" y="2405935"/>
            <a:ext cx="3085638" cy="4452064"/>
          </a:xfrm>
          <a:prstGeom prst="rect">
            <a:avLst/>
          </a:prstGeom>
          <a:effectLst/>
        </p:spPr>
      </p:pic>
      <p:grpSp>
        <p:nvGrpSpPr>
          <p:cNvPr id="16" name="Ryhmitä 15"/>
          <p:cNvGrpSpPr/>
          <p:nvPr/>
        </p:nvGrpSpPr>
        <p:grpSpPr>
          <a:xfrm>
            <a:off x="683912" y="1783065"/>
            <a:ext cx="7509458" cy="1168536"/>
            <a:chOff x="683912" y="1783065"/>
            <a:chExt cx="7509458" cy="1168536"/>
          </a:xfrm>
        </p:grpSpPr>
        <p:grpSp>
          <p:nvGrpSpPr>
            <p:cNvPr id="9" name="Ryhmitä 8"/>
            <p:cNvGrpSpPr/>
            <p:nvPr/>
          </p:nvGrpSpPr>
          <p:grpSpPr>
            <a:xfrm>
              <a:off x="683912" y="2275000"/>
              <a:ext cx="1856150" cy="676601"/>
              <a:chOff x="683912" y="2275000"/>
              <a:chExt cx="1856150" cy="676601"/>
            </a:xfrm>
          </p:grpSpPr>
          <p:sp>
            <p:nvSpPr>
              <p:cNvPr id="6" name="Tekstiruutu 5"/>
              <p:cNvSpPr txBox="1"/>
              <p:nvPr/>
            </p:nvSpPr>
            <p:spPr>
              <a:xfrm>
                <a:off x="683912" y="2275000"/>
                <a:ext cx="1391013" cy="369332"/>
              </a:xfrm>
              <a:prstGeom prst="rect">
                <a:avLst/>
              </a:prstGeom>
              <a:solidFill>
                <a:schemeClr val="bg1"/>
              </a:solidFill>
              <a:ln w="9525" cap="flat">
                <a:solidFill>
                  <a:schemeClr val="bg1">
                    <a:lumMod val="50000"/>
                  </a:schemeClr>
                </a:solidFill>
                <a:round/>
              </a:ln>
              <a:effectLst/>
            </p:spPr>
            <p:txBody>
              <a:bodyPr wrap="none" rtlCol="0">
                <a:spAutoFit/>
              </a:bodyPr>
              <a:lstStyle/>
              <a:p>
                <a:r>
                  <a:rPr lang="fi-FI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Markku Lang</a:t>
                </a:r>
                <a:endParaRPr lang="fi-FI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8" name="Suora nuoliyhdysviiva 7"/>
              <p:cNvCxnSpPr/>
              <p:nvPr/>
            </p:nvCxnSpPr>
            <p:spPr>
              <a:xfrm>
                <a:off x="2074925" y="2644332"/>
                <a:ext cx="465137" cy="307269"/>
              </a:xfrm>
              <a:prstGeom prst="straightConnector1">
                <a:avLst/>
              </a:prstGeom>
              <a:ln w="15875">
                <a:solidFill>
                  <a:schemeClr val="bg1">
                    <a:lumMod val="65000"/>
                  </a:schemeClr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Ryhmitä 14"/>
            <p:cNvGrpSpPr/>
            <p:nvPr/>
          </p:nvGrpSpPr>
          <p:grpSpPr>
            <a:xfrm>
              <a:off x="6770519" y="1783065"/>
              <a:ext cx="1422851" cy="676601"/>
              <a:chOff x="6770519" y="1783065"/>
              <a:chExt cx="1422851" cy="676601"/>
            </a:xfrm>
          </p:grpSpPr>
          <p:sp>
            <p:nvSpPr>
              <p:cNvPr id="11" name="Tekstiruutu 10"/>
              <p:cNvSpPr txBox="1"/>
              <p:nvPr/>
            </p:nvSpPr>
            <p:spPr>
              <a:xfrm>
                <a:off x="6909207" y="1783065"/>
                <a:ext cx="1284163" cy="369332"/>
              </a:xfrm>
              <a:prstGeom prst="rect">
                <a:avLst/>
              </a:prstGeom>
              <a:solidFill>
                <a:schemeClr val="bg1"/>
              </a:solidFill>
              <a:ln w="9525" cap="flat">
                <a:solidFill>
                  <a:schemeClr val="bg1">
                    <a:lumMod val="50000"/>
                  </a:schemeClr>
                </a:solidFill>
                <a:round/>
              </a:ln>
              <a:effectLst/>
            </p:spPr>
            <p:txBody>
              <a:bodyPr wrap="none" rtlCol="0">
                <a:spAutoFit/>
              </a:bodyPr>
              <a:lstStyle/>
              <a:p>
                <a:r>
                  <a:rPr lang="fi-FI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Pasi Kurttila</a:t>
                </a:r>
                <a:endParaRPr lang="fi-FI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12" name="Suora nuoliyhdysviiva 11"/>
              <p:cNvCxnSpPr/>
              <p:nvPr/>
            </p:nvCxnSpPr>
            <p:spPr>
              <a:xfrm rot="5400000">
                <a:off x="6686229" y="2236687"/>
                <a:ext cx="307269" cy="138689"/>
              </a:xfrm>
              <a:prstGeom prst="straightConnector1">
                <a:avLst/>
              </a:prstGeom>
              <a:ln w="15875">
                <a:solidFill>
                  <a:schemeClr val="bg1">
                    <a:lumMod val="65000"/>
                  </a:schemeClr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861789" y="384186"/>
            <a:ext cx="8282211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 smtClean="0"/>
          </a:p>
          <a:p>
            <a:endParaRPr lang="fi-FI" dirty="0" smtClean="0"/>
          </a:p>
          <a:p>
            <a:pPr>
              <a:buFont typeface="Arial"/>
              <a:buChar char="•"/>
            </a:pPr>
            <a:endParaRPr lang="fi-FI" dirty="0" smtClean="0"/>
          </a:p>
          <a:p>
            <a:pPr>
              <a:buFont typeface="Arial"/>
              <a:buChar char="•"/>
            </a:pP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 descr="oppimaisema_logo_piirtajaXG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379"/>
            <a:ext cx="9144000" cy="2259874"/>
          </a:xfrm>
          <a:prstGeom prst="rect">
            <a:avLst/>
          </a:prstGeom>
        </p:spPr>
      </p:pic>
      <p:pic>
        <p:nvPicPr>
          <p:cNvPr id="17" name="Kuva 16" descr="markku_karikatyyri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6485" y="2275000"/>
            <a:ext cx="3188784" cy="4600887"/>
          </a:xfrm>
          <a:prstGeom prst="rect">
            <a:avLst/>
          </a:prstGeom>
        </p:spPr>
      </p:pic>
      <p:pic>
        <p:nvPicPr>
          <p:cNvPr id="5" name="Kuva 4" descr="pasi_karikatyyri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8937" y="2405935"/>
            <a:ext cx="3085638" cy="4452064"/>
          </a:xfrm>
          <a:prstGeom prst="rect">
            <a:avLst/>
          </a:prstGeom>
          <a:effectLst/>
        </p:spPr>
      </p:pic>
      <p:grpSp>
        <p:nvGrpSpPr>
          <p:cNvPr id="2" name="Ryhmitä 15"/>
          <p:cNvGrpSpPr/>
          <p:nvPr/>
        </p:nvGrpSpPr>
        <p:grpSpPr>
          <a:xfrm>
            <a:off x="683912" y="1783065"/>
            <a:ext cx="7509458" cy="1168536"/>
            <a:chOff x="683912" y="1783065"/>
            <a:chExt cx="7509458" cy="1168536"/>
          </a:xfrm>
        </p:grpSpPr>
        <p:grpSp>
          <p:nvGrpSpPr>
            <p:cNvPr id="3" name="Ryhmitä 8"/>
            <p:cNvGrpSpPr/>
            <p:nvPr/>
          </p:nvGrpSpPr>
          <p:grpSpPr>
            <a:xfrm>
              <a:off x="683912" y="2275000"/>
              <a:ext cx="1856150" cy="676601"/>
              <a:chOff x="683912" y="2275000"/>
              <a:chExt cx="1856150" cy="676601"/>
            </a:xfrm>
          </p:grpSpPr>
          <p:sp>
            <p:nvSpPr>
              <p:cNvPr id="6" name="Tekstiruutu 5"/>
              <p:cNvSpPr txBox="1"/>
              <p:nvPr/>
            </p:nvSpPr>
            <p:spPr>
              <a:xfrm>
                <a:off x="683912" y="2275000"/>
                <a:ext cx="1391013" cy="369332"/>
              </a:xfrm>
              <a:prstGeom prst="rect">
                <a:avLst/>
              </a:prstGeom>
              <a:solidFill>
                <a:schemeClr val="bg1"/>
              </a:solidFill>
              <a:ln w="9525" cap="flat">
                <a:solidFill>
                  <a:schemeClr val="bg1">
                    <a:lumMod val="50000"/>
                  </a:schemeClr>
                </a:solidFill>
                <a:round/>
              </a:ln>
              <a:effectLst/>
            </p:spPr>
            <p:txBody>
              <a:bodyPr wrap="none" rtlCol="0">
                <a:spAutoFit/>
              </a:bodyPr>
              <a:lstStyle/>
              <a:p>
                <a:r>
                  <a:rPr lang="fi-FI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Markku Lang</a:t>
                </a:r>
                <a:endParaRPr lang="fi-FI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8" name="Suora nuoliyhdysviiva 7"/>
              <p:cNvCxnSpPr/>
              <p:nvPr/>
            </p:nvCxnSpPr>
            <p:spPr>
              <a:xfrm>
                <a:off x="2074925" y="2644332"/>
                <a:ext cx="465137" cy="307269"/>
              </a:xfrm>
              <a:prstGeom prst="straightConnector1">
                <a:avLst/>
              </a:prstGeom>
              <a:ln w="15875">
                <a:solidFill>
                  <a:schemeClr val="bg1">
                    <a:lumMod val="65000"/>
                  </a:schemeClr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" name="Ryhmitä 14"/>
            <p:cNvGrpSpPr/>
            <p:nvPr/>
          </p:nvGrpSpPr>
          <p:grpSpPr>
            <a:xfrm>
              <a:off x="6770519" y="1783065"/>
              <a:ext cx="1422851" cy="676601"/>
              <a:chOff x="6770519" y="1783065"/>
              <a:chExt cx="1422851" cy="676601"/>
            </a:xfrm>
          </p:grpSpPr>
          <p:sp>
            <p:nvSpPr>
              <p:cNvPr id="11" name="Tekstiruutu 10"/>
              <p:cNvSpPr txBox="1"/>
              <p:nvPr/>
            </p:nvSpPr>
            <p:spPr>
              <a:xfrm>
                <a:off x="6909207" y="1783065"/>
                <a:ext cx="1284163" cy="369332"/>
              </a:xfrm>
              <a:prstGeom prst="rect">
                <a:avLst/>
              </a:prstGeom>
              <a:solidFill>
                <a:schemeClr val="bg1"/>
              </a:solidFill>
              <a:ln w="9525" cap="flat">
                <a:solidFill>
                  <a:schemeClr val="bg1">
                    <a:lumMod val="50000"/>
                  </a:schemeClr>
                </a:solidFill>
                <a:round/>
              </a:ln>
              <a:effectLst/>
            </p:spPr>
            <p:txBody>
              <a:bodyPr wrap="none" rtlCol="0">
                <a:spAutoFit/>
              </a:bodyPr>
              <a:lstStyle/>
              <a:p>
                <a:r>
                  <a:rPr lang="fi-FI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Pasi Kurttila</a:t>
                </a:r>
                <a:endParaRPr lang="fi-FI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  <p:cxnSp>
            <p:nvCxnSpPr>
              <p:cNvPr id="12" name="Suora nuoliyhdysviiva 11"/>
              <p:cNvCxnSpPr/>
              <p:nvPr/>
            </p:nvCxnSpPr>
            <p:spPr>
              <a:xfrm rot="5400000">
                <a:off x="6686229" y="2236687"/>
                <a:ext cx="307269" cy="138689"/>
              </a:xfrm>
              <a:prstGeom prst="straightConnector1">
                <a:avLst/>
              </a:prstGeom>
              <a:ln w="15875">
                <a:solidFill>
                  <a:schemeClr val="bg1">
                    <a:lumMod val="65000"/>
                  </a:schemeClr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 descr="oppimaisema_logo_piirtajaXG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379"/>
            <a:ext cx="9144000" cy="2259874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223503" y="3078033"/>
            <a:ext cx="870188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fi-FI" sz="2000" b="1" dirty="0" smtClean="0">
                <a:cs typeface="Arial Narrow"/>
              </a:rPr>
              <a:t>Projekti</a:t>
            </a:r>
            <a:r>
              <a:rPr lang="fi-FI" dirty="0" smtClean="0">
                <a:cs typeface="Arial Narrow"/>
              </a:rPr>
              <a:t> poikkeaa monista muista toiminnan organisointitavoista erityisesti päämääräsuuntautuneisuutensa, väliaikaisuutensa ja ainutkertaisuutensa vuoksi.</a:t>
            </a:r>
          </a:p>
          <a:p>
            <a:endParaRPr lang="fi-FI" dirty="0" smtClean="0">
              <a:cs typeface="Arial Narrow"/>
            </a:endParaRPr>
          </a:p>
          <a:p>
            <a:pPr>
              <a:buFont typeface="Arial"/>
              <a:buChar char="•"/>
            </a:pPr>
            <a:r>
              <a:rPr lang="fi-FI" sz="2000" b="1" dirty="0" smtClean="0">
                <a:cs typeface="Arial Narrow"/>
              </a:rPr>
              <a:t>Projekteilla</a:t>
            </a:r>
            <a:r>
              <a:rPr lang="fi-FI" dirty="0" smtClean="0">
                <a:cs typeface="Arial Narrow"/>
              </a:rPr>
              <a:t> on tarkkaan määritelty alku, loppu ja aikataulu toteutusta varten. </a:t>
            </a:r>
          </a:p>
          <a:p>
            <a:endParaRPr lang="fi-FI" dirty="0" smtClean="0">
              <a:cs typeface="Arial Narrow"/>
            </a:endParaRPr>
          </a:p>
          <a:p>
            <a:pPr>
              <a:buFont typeface="Arial"/>
              <a:buChar char="•"/>
            </a:pPr>
            <a:r>
              <a:rPr lang="fi-FI" sz="2000" b="1" dirty="0" smtClean="0">
                <a:cs typeface="Arial Narrow"/>
              </a:rPr>
              <a:t>Projekteihin</a:t>
            </a:r>
            <a:r>
              <a:rPr lang="fi-FI" dirty="0" smtClean="0">
                <a:cs typeface="Arial Narrow"/>
              </a:rPr>
              <a:t> liittyy usein jotain monimutkaista, esimerkiksi vaikeasti ennakoitavia riskejä tai erityistä luovuutta ja erikoisosaamista vaativia tehtäviä. </a:t>
            </a:r>
          </a:p>
          <a:p>
            <a:endParaRPr lang="fi-FI" dirty="0" smtClean="0">
              <a:cs typeface="Arial Narrow"/>
            </a:endParaRPr>
          </a:p>
          <a:p>
            <a:pPr>
              <a:buFont typeface="Arial"/>
              <a:buChar char="•"/>
            </a:pPr>
            <a:r>
              <a:rPr lang="fi-FI" sz="2000" b="1" dirty="0" smtClean="0">
                <a:cs typeface="Arial Narrow"/>
              </a:rPr>
              <a:t>Projekteihin</a:t>
            </a:r>
            <a:r>
              <a:rPr lang="fi-FI" dirty="0" smtClean="0">
                <a:cs typeface="Arial Narrow"/>
              </a:rPr>
              <a:t> allokoidaan omat resurssinsa, jotka on joko </a:t>
            </a:r>
            <a:r>
              <a:rPr lang="fi-FI" dirty="0" err="1" smtClean="0">
                <a:cs typeface="Arial Narrow"/>
              </a:rPr>
              <a:t>irroitettu</a:t>
            </a:r>
            <a:r>
              <a:rPr lang="fi-FI" dirty="0" smtClean="0">
                <a:cs typeface="Arial Narrow"/>
              </a:rPr>
              <a:t> projektin toteuttajan muista resursseista tai hankittu varsinaisesti projektia varten. </a:t>
            </a:r>
          </a:p>
          <a:p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3818590" y="2354681"/>
            <a:ext cx="1473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Projekti?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 descr="oppimaisema_logo_piirtajaXG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379"/>
            <a:ext cx="9144000" cy="2259874"/>
          </a:xfrm>
          <a:prstGeom prst="rect">
            <a:avLst/>
          </a:prstGeom>
        </p:spPr>
      </p:pic>
      <p:sp>
        <p:nvSpPr>
          <p:cNvPr id="30" name="Tekstiruutu 29"/>
          <p:cNvSpPr txBox="1"/>
          <p:nvPr/>
        </p:nvSpPr>
        <p:spPr>
          <a:xfrm>
            <a:off x="3177967" y="2354681"/>
            <a:ext cx="3307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Projektin tukeminen?</a:t>
            </a:r>
          </a:p>
        </p:txBody>
      </p:sp>
      <p:sp>
        <p:nvSpPr>
          <p:cNvPr id="31" name="Tekstiruutu 30"/>
          <p:cNvSpPr txBox="1"/>
          <p:nvPr/>
        </p:nvSpPr>
        <p:spPr>
          <a:xfrm>
            <a:off x="223503" y="3089271"/>
            <a:ext cx="89204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fi-FI" sz="2000" dirty="0" err="1" smtClean="0">
                <a:cs typeface="Arial Narrow"/>
              </a:rPr>
              <a:t>Oppimaisema.fi</a:t>
            </a:r>
            <a:r>
              <a:rPr lang="fi-FI" sz="2000" dirty="0" smtClean="0">
                <a:cs typeface="Arial Narrow"/>
              </a:rPr>
              <a:t> on </a:t>
            </a:r>
            <a:r>
              <a:rPr lang="fi-FI" sz="2000" b="1" dirty="0" smtClean="0">
                <a:cs typeface="Arial Narrow"/>
              </a:rPr>
              <a:t>foorumi </a:t>
            </a:r>
            <a:r>
              <a:rPr lang="fi-FI" sz="2000" dirty="0" smtClean="0">
                <a:cs typeface="Arial Narrow"/>
              </a:rPr>
              <a:t>omien projektien esittelyyn sekä toisiin innovatiivisiin projekteihin tutustumiseen</a:t>
            </a:r>
          </a:p>
          <a:p>
            <a:pPr>
              <a:buFont typeface="Arial"/>
              <a:buChar char="•"/>
            </a:pPr>
            <a:r>
              <a:rPr lang="fi-FI" sz="2000" dirty="0" smtClean="0">
                <a:cs typeface="Arial Narrow"/>
              </a:rPr>
              <a:t>Julkisesta foorumista kuka tahansa voi </a:t>
            </a:r>
            <a:r>
              <a:rPr lang="fi-FI" sz="2000" b="1" dirty="0" smtClean="0">
                <a:cs typeface="Arial Narrow"/>
              </a:rPr>
              <a:t>etsiä virikkeitä </a:t>
            </a:r>
            <a:r>
              <a:rPr lang="fi-FI" sz="2000" dirty="0" smtClean="0">
                <a:cs typeface="Arial Narrow"/>
              </a:rPr>
              <a:t>omaan kehittämistoimintaansa.</a:t>
            </a:r>
          </a:p>
          <a:p>
            <a:pPr>
              <a:buFont typeface="Arial"/>
              <a:buChar char="•"/>
            </a:pPr>
            <a:r>
              <a:rPr lang="fi-FI" sz="2000" dirty="0" smtClean="0">
                <a:cs typeface="Arial Narrow"/>
              </a:rPr>
              <a:t>Yhteisöt sekä yksittäiset henkilöt </a:t>
            </a:r>
            <a:r>
              <a:rPr lang="fi-FI" sz="2000" b="1" dirty="0" smtClean="0">
                <a:cs typeface="Arial Narrow"/>
              </a:rPr>
              <a:t>saavat tukea projektityöhön.</a:t>
            </a:r>
            <a:endParaRPr lang="fi-FI" sz="2000" dirty="0" smtClean="0">
              <a:cs typeface="Arial Narrow"/>
            </a:endParaRPr>
          </a:p>
          <a:p>
            <a:pPr>
              <a:buFont typeface="Arial"/>
              <a:buChar char="•"/>
            </a:pPr>
            <a:r>
              <a:rPr lang="fi-FI" sz="2000" dirty="0" smtClean="0">
                <a:cs typeface="Arial Narrow"/>
              </a:rPr>
              <a:t>Käyttö on helppoa ja tarkoitettu kehittämistyön </a:t>
            </a:r>
            <a:r>
              <a:rPr lang="fi-FI" sz="2000" b="1" dirty="0" smtClean="0">
                <a:cs typeface="Arial Narrow"/>
              </a:rPr>
              <a:t>tehostamiseen</a:t>
            </a:r>
            <a:r>
              <a:rPr lang="fi-FI" sz="2000" dirty="0" smtClean="0">
                <a:cs typeface="Arial Narrow"/>
              </a:rPr>
              <a:t>, </a:t>
            </a:r>
            <a:r>
              <a:rPr lang="fi-FI" sz="2000" b="1" dirty="0" smtClean="0">
                <a:cs typeface="Arial Narrow"/>
              </a:rPr>
              <a:t>dokumentointiin</a:t>
            </a:r>
            <a:r>
              <a:rPr lang="fi-FI" sz="2000" dirty="0" smtClean="0">
                <a:cs typeface="Arial Narrow"/>
              </a:rPr>
              <a:t> ja </a:t>
            </a:r>
            <a:r>
              <a:rPr lang="fi-FI" sz="2000" b="1" dirty="0" smtClean="0">
                <a:cs typeface="Arial Narrow"/>
              </a:rPr>
              <a:t>hallintaan</a:t>
            </a:r>
            <a:r>
              <a:rPr lang="fi-FI" sz="2000" dirty="0" smtClean="0">
                <a:cs typeface="Arial Narrow"/>
              </a:rPr>
              <a:t>.</a:t>
            </a:r>
          </a:p>
          <a:p>
            <a:pPr>
              <a:buFont typeface="Arial"/>
              <a:buChar char="•"/>
            </a:pPr>
            <a:r>
              <a:rPr lang="fi-FI" sz="2000" dirty="0" err="1" smtClean="0">
                <a:cs typeface="Arial Narrow"/>
              </a:rPr>
              <a:t>Oppimaisema.fi</a:t>
            </a:r>
            <a:r>
              <a:rPr lang="fi-FI" sz="2000" dirty="0" smtClean="0">
                <a:cs typeface="Arial Narrow"/>
              </a:rPr>
              <a:t> sisältää runsaasti </a:t>
            </a:r>
            <a:r>
              <a:rPr lang="fi-FI" sz="2000" b="1" dirty="0" smtClean="0">
                <a:cs typeface="Arial Narrow"/>
              </a:rPr>
              <a:t>automatiikkaa</a:t>
            </a:r>
            <a:r>
              <a:rPr lang="fi-FI" sz="2000" dirty="0" smtClean="0">
                <a:cs typeface="Arial Narrow"/>
              </a:rPr>
              <a:t>: tunnusten hallinta, ryhmien hallinta, verkottuminen, </a:t>
            </a:r>
            <a:r>
              <a:rPr lang="fi-FI" sz="2000" dirty="0" err="1" smtClean="0">
                <a:cs typeface="Arial Narrow"/>
              </a:rPr>
              <a:t>blogien</a:t>
            </a:r>
            <a:r>
              <a:rPr lang="fi-FI" sz="2000" dirty="0" smtClean="0">
                <a:cs typeface="Arial Narrow"/>
              </a:rPr>
              <a:t> ja </a:t>
            </a:r>
            <a:r>
              <a:rPr lang="fi-FI" sz="2000" dirty="0" err="1" smtClean="0">
                <a:cs typeface="Arial Narrow"/>
              </a:rPr>
              <a:t>wikien</a:t>
            </a:r>
            <a:r>
              <a:rPr lang="fi-FI" sz="2000" dirty="0" smtClean="0">
                <a:cs typeface="Arial Narrow"/>
              </a:rPr>
              <a:t> luominen, RSS- syötteet, videoiden konvergointi, täydennyskoulutuspalvelut, projektikorttien, uutiskirjeiden tilaus, artikkelitilaukset, html5 – tuki jne.    </a:t>
            </a:r>
          </a:p>
          <a:p>
            <a:endParaRPr lang="fi-FI" sz="2000" dirty="0" smtClean="0">
              <a:cs typeface="Arial Narro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 descr="oppimaisema_logo_piirtajaXGA.jp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379"/>
            <a:ext cx="9144000" cy="2259874"/>
          </a:xfrm>
          <a:prstGeom prst="rect">
            <a:avLst/>
          </a:prstGeom>
        </p:spPr>
      </p:pic>
      <p:sp>
        <p:nvSpPr>
          <p:cNvPr id="4" name="6-kärkinen tähti 3"/>
          <p:cNvSpPr/>
          <p:nvPr/>
        </p:nvSpPr>
        <p:spPr>
          <a:xfrm>
            <a:off x="3612083" y="3432704"/>
            <a:ext cx="275243" cy="317030"/>
          </a:xfrm>
          <a:prstGeom prst="star6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2" name="Ryhmitä 4"/>
          <p:cNvGrpSpPr/>
          <p:nvPr/>
        </p:nvGrpSpPr>
        <p:grpSpPr>
          <a:xfrm>
            <a:off x="3185300" y="3797153"/>
            <a:ext cx="702026" cy="317030"/>
            <a:chOff x="2196268" y="2673353"/>
            <a:chExt cx="702026" cy="317030"/>
          </a:xfrm>
        </p:grpSpPr>
        <p:sp>
          <p:nvSpPr>
            <p:cNvPr id="6" name="6-kärkinen tähti 5"/>
            <p:cNvSpPr/>
            <p:nvPr/>
          </p:nvSpPr>
          <p:spPr>
            <a:xfrm>
              <a:off x="2623051" y="2673353"/>
              <a:ext cx="275243" cy="317030"/>
            </a:xfrm>
            <a:prstGeom prst="star6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7" name="6-kärkinen tähti 6"/>
            <p:cNvSpPr/>
            <p:nvPr/>
          </p:nvSpPr>
          <p:spPr>
            <a:xfrm>
              <a:off x="2196268" y="2673353"/>
              <a:ext cx="275243" cy="317030"/>
            </a:xfrm>
            <a:prstGeom prst="star6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3" name="Ryhmitä 7"/>
          <p:cNvGrpSpPr/>
          <p:nvPr/>
        </p:nvGrpSpPr>
        <p:grpSpPr>
          <a:xfrm>
            <a:off x="2755396" y="4197791"/>
            <a:ext cx="1143215" cy="317030"/>
            <a:chOff x="1766364" y="3073991"/>
            <a:chExt cx="1143215" cy="317030"/>
          </a:xfrm>
        </p:grpSpPr>
        <p:sp>
          <p:nvSpPr>
            <p:cNvPr id="9" name="6-kärkinen tähti 8"/>
            <p:cNvSpPr/>
            <p:nvPr/>
          </p:nvSpPr>
          <p:spPr>
            <a:xfrm>
              <a:off x="2634336" y="3073991"/>
              <a:ext cx="275243" cy="317030"/>
            </a:xfrm>
            <a:prstGeom prst="star6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6-kärkinen tähti 9"/>
            <p:cNvSpPr/>
            <p:nvPr/>
          </p:nvSpPr>
          <p:spPr>
            <a:xfrm>
              <a:off x="2207553" y="3073991"/>
              <a:ext cx="275243" cy="317030"/>
            </a:xfrm>
            <a:prstGeom prst="star6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6-kärkinen tähti 10"/>
            <p:cNvSpPr/>
            <p:nvPr/>
          </p:nvSpPr>
          <p:spPr>
            <a:xfrm>
              <a:off x="1766364" y="3073991"/>
              <a:ext cx="275243" cy="317030"/>
            </a:xfrm>
            <a:prstGeom prst="star6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5" name="Ryhmitä 11"/>
          <p:cNvGrpSpPr/>
          <p:nvPr/>
        </p:nvGrpSpPr>
        <p:grpSpPr>
          <a:xfrm>
            <a:off x="2321195" y="4576795"/>
            <a:ext cx="1577846" cy="317030"/>
            <a:chOff x="1332163" y="3452995"/>
            <a:chExt cx="1577846" cy="317030"/>
          </a:xfrm>
        </p:grpSpPr>
        <p:sp>
          <p:nvSpPr>
            <p:cNvPr id="15" name="6-kärkinen tähti 14"/>
            <p:cNvSpPr/>
            <p:nvPr/>
          </p:nvSpPr>
          <p:spPr>
            <a:xfrm>
              <a:off x="2634766" y="3452995"/>
              <a:ext cx="275243" cy="317030"/>
            </a:xfrm>
            <a:prstGeom prst="star6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6-kärkinen tähti 15"/>
            <p:cNvSpPr/>
            <p:nvPr/>
          </p:nvSpPr>
          <p:spPr>
            <a:xfrm>
              <a:off x="2207983" y="3452995"/>
              <a:ext cx="275243" cy="317030"/>
            </a:xfrm>
            <a:prstGeom prst="star6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7" name="6-kärkinen tähti 16"/>
            <p:cNvSpPr/>
            <p:nvPr/>
          </p:nvSpPr>
          <p:spPr>
            <a:xfrm>
              <a:off x="1766794" y="3452995"/>
              <a:ext cx="275243" cy="317030"/>
            </a:xfrm>
            <a:prstGeom prst="star6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8" name="6-kärkinen tähti 17"/>
            <p:cNvSpPr/>
            <p:nvPr/>
          </p:nvSpPr>
          <p:spPr>
            <a:xfrm>
              <a:off x="1332163" y="3452995"/>
              <a:ext cx="275243" cy="317030"/>
            </a:xfrm>
            <a:prstGeom prst="star6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8" name="Ryhmitä 18"/>
          <p:cNvGrpSpPr/>
          <p:nvPr/>
        </p:nvGrpSpPr>
        <p:grpSpPr>
          <a:xfrm>
            <a:off x="1902197" y="4956520"/>
            <a:ext cx="1995984" cy="323695"/>
            <a:chOff x="913165" y="3832720"/>
            <a:chExt cx="1995984" cy="323695"/>
          </a:xfrm>
        </p:grpSpPr>
        <p:sp>
          <p:nvSpPr>
            <p:cNvPr id="20" name="6-kärkinen tähti 19"/>
            <p:cNvSpPr/>
            <p:nvPr/>
          </p:nvSpPr>
          <p:spPr>
            <a:xfrm>
              <a:off x="2633906" y="3839385"/>
              <a:ext cx="275243" cy="317030"/>
            </a:xfrm>
            <a:prstGeom prst="star6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1" name="6-kärkinen tähti 20"/>
            <p:cNvSpPr/>
            <p:nvPr/>
          </p:nvSpPr>
          <p:spPr>
            <a:xfrm>
              <a:off x="2207123" y="3839385"/>
              <a:ext cx="275243" cy="317030"/>
            </a:xfrm>
            <a:prstGeom prst="star6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2" name="6-kärkinen tähti 21"/>
            <p:cNvSpPr/>
            <p:nvPr/>
          </p:nvSpPr>
          <p:spPr>
            <a:xfrm>
              <a:off x="1765934" y="3839385"/>
              <a:ext cx="275243" cy="317030"/>
            </a:xfrm>
            <a:prstGeom prst="star6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3" name="6-kärkinen tähti 22"/>
            <p:cNvSpPr/>
            <p:nvPr/>
          </p:nvSpPr>
          <p:spPr>
            <a:xfrm>
              <a:off x="1331303" y="3839385"/>
              <a:ext cx="275243" cy="317030"/>
            </a:xfrm>
            <a:prstGeom prst="star6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4" name="6-kärkinen tähti 23"/>
            <p:cNvSpPr/>
            <p:nvPr/>
          </p:nvSpPr>
          <p:spPr>
            <a:xfrm>
              <a:off x="913165" y="3832720"/>
              <a:ext cx="275243" cy="317030"/>
            </a:xfrm>
            <a:prstGeom prst="star6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25" name="Suorakulmio 24"/>
          <p:cNvSpPr/>
          <p:nvPr/>
        </p:nvSpPr>
        <p:spPr>
          <a:xfrm>
            <a:off x="4165615" y="3410094"/>
            <a:ext cx="2300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smtClean="0"/>
              <a:t>- projektin perustiedot</a:t>
            </a:r>
            <a:endParaRPr lang="fi-FI" dirty="0"/>
          </a:p>
        </p:txBody>
      </p:sp>
      <p:sp>
        <p:nvSpPr>
          <p:cNvPr id="26" name="Suorakulmio 25"/>
          <p:cNvSpPr/>
          <p:nvPr/>
        </p:nvSpPr>
        <p:spPr>
          <a:xfrm>
            <a:off x="4165615" y="3772759"/>
            <a:ext cx="3715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smtClean="0">
                <a:solidFill>
                  <a:srgbClr val="000028"/>
                </a:solidFill>
              </a:rPr>
              <a:t>- </a:t>
            </a:r>
            <a:r>
              <a:rPr lang="fi-FI" dirty="0" err="1" smtClean="0">
                <a:solidFill>
                  <a:srgbClr val="000028"/>
                </a:solidFill>
              </a:rPr>
              <a:t>blogin</a:t>
            </a:r>
            <a:r>
              <a:rPr lang="fi-FI" dirty="0" smtClean="0">
                <a:solidFill>
                  <a:srgbClr val="000028"/>
                </a:solidFill>
              </a:rPr>
              <a:t> pitäminen ( prosessin kuvaus)</a:t>
            </a:r>
            <a:endParaRPr lang="fi-FI" dirty="0">
              <a:solidFill>
                <a:srgbClr val="000028"/>
              </a:solidFill>
            </a:endParaRPr>
          </a:p>
        </p:txBody>
      </p:sp>
      <p:sp>
        <p:nvSpPr>
          <p:cNvPr id="27" name="Suorakulmio 26"/>
          <p:cNvSpPr/>
          <p:nvPr/>
        </p:nvSpPr>
        <p:spPr>
          <a:xfrm>
            <a:off x="4165478" y="4153231"/>
            <a:ext cx="3514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smtClean="0">
                <a:solidFill>
                  <a:srgbClr val="000028"/>
                </a:solidFill>
              </a:rPr>
              <a:t>- dokumentointi valokuvin / videoin</a:t>
            </a:r>
            <a:endParaRPr lang="fi-FI" dirty="0">
              <a:solidFill>
                <a:srgbClr val="000028"/>
              </a:solidFill>
            </a:endParaRPr>
          </a:p>
        </p:txBody>
      </p:sp>
      <p:sp>
        <p:nvSpPr>
          <p:cNvPr id="28" name="Suorakulmio 27"/>
          <p:cNvSpPr/>
          <p:nvPr/>
        </p:nvSpPr>
        <p:spPr>
          <a:xfrm>
            <a:off x="4165473" y="4524094"/>
            <a:ext cx="2724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 smtClean="0">
                <a:solidFill>
                  <a:srgbClr val="000028"/>
                </a:solidFill>
              </a:rPr>
              <a:t>- </a:t>
            </a:r>
            <a:r>
              <a:rPr lang="fi-FI" dirty="0" err="1" smtClean="0">
                <a:solidFill>
                  <a:srgbClr val="000028"/>
                </a:solidFill>
              </a:rPr>
              <a:t>wikityöskentely</a:t>
            </a:r>
            <a:r>
              <a:rPr lang="fi-FI" dirty="0" smtClean="0">
                <a:solidFill>
                  <a:srgbClr val="000028"/>
                </a:solidFill>
              </a:rPr>
              <a:t>/ tutkimus</a:t>
            </a:r>
            <a:endParaRPr lang="fi-FI" dirty="0">
              <a:solidFill>
                <a:srgbClr val="000028"/>
              </a:solidFill>
            </a:endParaRPr>
          </a:p>
        </p:txBody>
      </p:sp>
      <p:sp>
        <p:nvSpPr>
          <p:cNvPr id="29" name="Suorakulmio 28"/>
          <p:cNvSpPr/>
          <p:nvPr/>
        </p:nvSpPr>
        <p:spPr>
          <a:xfrm>
            <a:off x="4166314" y="4920526"/>
            <a:ext cx="44199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smtClean="0">
                <a:solidFill>
                  <a:srgbClr val="000028"/>
                </a:solidFill>
              </a:rPr>
              <a:t>- artikkeli -&gt; hyvät käytänteet / asiantuntijarekisterikortti</a:t>
            </a:r>
            <a:endParaRPr lang="fi-FI" dirty="0">
              <a:solidFill>
                <a:srgbClr val="000028"/>
              </a:solidFill>
            </a:endParaRPr>
          </a:p>
        </p:txBody>
      </p:sp>
      <p:sp>
        <p:nvSpPr>
          <p:cNvPr id="30" name="Tekstiruutu 29"/>
          <p:cNvSpPr txBox="1"/>
          <p:nvPr/>
        </p:nvSpPr>
        <p:spPr>
          <a:xfrm>
            <a:off x="2852036" y="2354681"/>
            <a:ext cx="3485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800" dirty="0" smtClean="0"/>
              <a:t>Projektin arvioiminen?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/>
      <p:bldP spid="26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932807" y="4191781"/>
            <a:ext cx="15183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fi-FI" sz="2400" dirty="0" smtClean="0"/>
              <a:t>Rahoitus</a:t>
            </a:r>
          </a:p>
          <a:p>
            <a:pPr>
              <a:buFont typeface="Arial"/>
              <a:buChar char="•"/>
            </a:pPr>
            <a:r>
              <a:rPr lang="fi-FI" sz="2400" dirty="0" smtClean="0"/>
              <a:t>Tavoitteet</a:t>
            </a:r>
          </a:p>
          <a:p>
            <a:pPr>
              <a:buFont typeface="Arial"/>
              <a:buChar char="•"/>
            </a:pPr>
            <a:r>
              <a:rPr lang="fi-FI" sz="2400" dirty="0" smtClean="0"/>
              <a:t>Arviointi</a:t>
            </a:r>
          </a:p>
          <a:p>
            <a:pPr>
              <a:buFont typeface="Arial"/>
              <a:buChar char="•"/>
            </a:pPr>
            <a:r>
              <a:rPr lang="fi-FI" sz="2400" dirty="0" smtClean="0"/>
              <a:t>Prosessi</a:t>
            </a:r>
          </a:p>
        </p:txBody>
      </p:sp>
      <p:sp>
        <p:nvSpPr>
          <p:cNvPr id="5" name="Tekstiruutu 4"/>
          <p:cNvSpPr txBox="1"/>
          <p:nvPr/>
        </p:nvSpPr>
        <p:spPr>
          <a:xfrm>
            <a:off x="3857774" y="4191781"/>
            <a:ext cx="17491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fi-FI" sz="2400" dirty="0" smtClean="0"/>
              <a:t>Prosessi</a:t>
            </a:r>
          </a:p>
          <a:p>
            <a:pPr>
              <a:buFont typeface="Arial"/>
              <a:buChar char="•"/>
            </a:pPr>
            <a:r>
              <a:rPr lang="fi-FI" sz="2400" dirty="0" err="1" smtClean="0"/>
              <a:t>Itsearviointi</a:t>
            </a:r>
            <a:endParaRPr lang="fi-FI" sz="2400" dirty="0" smtClean="0"/>
          </a:p>
          <a:p>
            <a:pPr>
              <a:buFont typeface="Arial"/>
              <a:buChar char="•"/>
            </a:pPr>
            <a:r>
              <a:rPr lang="fi-FI" sz="2400" dirty="0" smtClean="0"/>
              <a:t>Tulokset</a:t>
            </a:r>
          </a:p>
          <a:p>
            <a:pPr>
              <a:buFont typeface="Arial"/>
              <a:buChar char="•"/>
            </a:pPr>
            <a:r>
              <a:rPr lang="fi-FI" sz="2400" dirty="0" smtClean="0"/>
              <a:t>Levitys</a:t>
            </a:r>
          </a:p>
        </p:txBody>
      </p:sp>
      <p:sp>
        <p:nvSpPr>
          <p:cNvPr id="6" name="Tekstiruutu 5"/>
          <p:cNvSpPr txBox="1"/>
          <p:nvPr/>
        </p:nvSpPr>
        <p:spPr>
          <a:xfrm>
            <a:off x="6871643" y="4191781"/>
            <a:ext cx="15953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/>
              <a:buChar char="•"/>
            </a:pPr>
            <a:r>
              <a:rPr lang="fi-FI" sz="2400" dirty="0" smtClean="0"/>
              <a:t>Levitys</a:t>
            </a:r>
          </a:p>
          <a:p>
            <a:pPr>
              <a:buFont typeface="Arial"/>
              <a:buChar char="•"/>
            </a:pPr>
            <a:r>
              <a:rPr lang="fi-FI" sz="2400" dirty="0" smtClean="0"/>
              <a:t>Tietokanta</a:t>
            </a:r>
          </a:p>
          <a:p>
            <a:pPr>
              <a:buFont typeface="Arial"/>
              <a:buChar char="•"/>
            </a:pPr>
            <a:r>
              <a:rPr lang="fi-FI" sz="2400" dirty="0" smtClean="0"/>
              <a:t>Käytäntö</a:t>
            </a:r>
          </a:p>
          <a:p>
            <a:pPr>
              <a:buFont typeface="Arial"/>
              <a:buChar char="•"/>
            </a:pPr>
            <a:r>
              <a:rPr lang="fi-FI" sz="2400" dirty="0" smtClean="0"/>
              <a:t>Koulutus</a:t>
            </a:r>
          </a:p>
        </p:txBody>
      </p:sp>
      <p:cxnSp>
        <p:nvCxnSpPr>
          <p:cNvPr id="10" name="Kulmayhdysviiva 9"/>
          <p:cNvCxnSpPr/>
          <p:nvPr/>
        </p:nvCxnSpPr>
        <p:spPr>
          <a:xfrm flipV="1">
            <a:off x="2451171" y="4495207"/>
            <a:ext cx="1246326" cy="10451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Kulmayhdysviiva 10"/>
          <p:cNvCxnSpPr/>
          <p:nvPr/>
        </p:nvCxnSpPr>
        <p:spPr>
          <a:xfrm flipV="1">
            <a:off x="5517059" y="4483969"/>
            <a:ext cx="1246326" cy="10451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uora nuoliyhdysviiva 12"/>
          <p:cNvCxnSpPr/>
          <p:nvPr/>
        </p:nvCxnSpPr>
        <p:spPr>
          <a:xfrm>
            <a:off x="2866997" y="2618458"/>
            <a:ext cx="628203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uora nuoliyhdysviiva 13"/>
          <p:cNvCxnSpPr/>
          <p:nvPr/>
        </p:nvCxnSpPr>
        <p:spPr>
          <a:xfrm>
            <a:off x="5761614" y="2620046"/>
            <a:ext cx="628203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316</Words>
  <Application>Microsoft Macintosh PowerPoint</Application>
  <PresentationFormat>Näytössä katseltava diaesitys (4:3)</PresentationFormat>
  <Paragraphs>48</Paragraphs>
  <Slides>10</Slides>
  <Notes>2</Notes>
  <HiddenSlides>0</HiddenSlides>
  <MMClips>0</MMClips>
  <ScaleCrop>false</ScaleCrop>
  <HeadingPairs>
    <vt:vector size="4" baseType="variant">
      <vt:variant>
        <vt:lpstr>Suunnittelumalli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1" baseType="lpstr">
      <vt:lpstr>Office-teema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</vt:vector>
  </TitlesOfParts>
  <Company>Oulun normaalikoulu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Markku Lang</dc:creator>
  <cp:lastModifiedBy>Markku Lang</cp:lastModifiedBy>
  <cp:revision>21</cp:revision>
  <cp:lastPrinted>2013-11-25T08:17:37Z</cp:lastPrinted>
  <dcterms:created xsi:type="dcterms:W3CDTF">2013-11-25T17:55:37Z</dcterms:created>
  <dcterms:modified xsi:type="dcterms:W3CDTF">2013-11-25T18:04:07Z</dcterms:modified>
</cp:coreProperties>
</file>