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7"/>
  </p:handoutMasterIdLst>
  <p:sldIdLst>
    <p:sldId id="256" r:id="rId2"/>
    <p:sldId id="257" r:id="rId3"/>
    <p:sldId id="260" r:id="rId4"/>
    <p:sldId id="282" r:id="rId5"/>
    <p:sldId id="261" r:id="rId6"/>
    <p:sldId id="262" r:id="rId7"/>
    <p:sldId id="263" r:id="rId8"/>
    <p:sldId id="268" r:id="rId9"/>
    <p:sldId id="294" r:id="rId10"/>
    <p:sldId id="283" r:id="rId11"/>
    <p:sldId id="269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75" r:id="rId20"/>
    <p:sldId id="277" r:id="rId21"/>
    <p:sldId id="278" r:id="rId22"/>
    <p:sldId id="279" r:id="rId23"/>
    <p:sldId id="286" r:id="rId24"/>
    <p:sldId id="295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104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F97D6-0166-A949-979B-8E56D0DC8654}" type="datetimeFigureOut">
              <a:rPr lang="en-US" smtClean="0"/>
              <a:t>28.4.2014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A4AB6-9ECC-1D44-A66F-DAF013534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37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28.4.2014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9.tif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18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2.tif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4.tiff"/><Relationship Id="rId5" Type="http://schemas.openxmlformats.org/officeDocument/2006/relationships/image" Target="../media/image22.tiff"/><Relationship Id="rId6" Type="http://schemas.openxmlformats.org/officeDocument/2006/relationships/image" Target="../media/image25.tiff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4.tiff"/><Relationship Id="rId5" Type="http://schemas.openxmlformats.org/officeDocument/2006/relationships/image" Target="../media/image22.tiff"/><Relationship Id="rId6" Type="http://schemas.openxmlformats.org/officeDocument/2006/relationships/image" Target="../media/image25.tiff"/><Relationship Id="rId7" Type="http://schemas.openxmlformats.org/officeDocument/2006/relationships/image" Target="../media/image27.tiff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4.tiff"/><Relationship Id="rId5" Type="http://schemas.openxmlformats.org/officeDocument/2006/relationships/image" Target="../media/image22.tiff"/><Relationship Id="rId6" Type="http://schemas.openxmlformats.org/officeDocument/2006/relationships/image" Target="../media/image25.tiff"/><Relationship Id="rId7" Type="http://schemas.openxmlformats.org/officeDocument/2006/relationships/image" Target="../media/image27.tiff"/><Relationship Id="rId8" Type="http://schemas.openxmlformats.org/officeDocument/2006/relationships/image" Target="../media/image29.tiff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4.tiff"/><Relationship Id="rId5" Type="http://schemas.openxmlformats.org/officeDocument/2006/relationships/image" Target="../media/image22.tiff"/><Relationship Id="rId6" Type="http://schemas.openxmlformats.org/officeDocument/2006/relationships/image" Target="../media/image25.tiff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7718" y="2227986"/>
            <a:ext cx="7766936" cy="1646302"/>
          </a:xfrm>
        </p:spPr>
        <p:txBody>
          <a:bodyPr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latin typeface="Chalkduster"/>
                <a:cs typeface="Chalkduster"/>
              </a:rPr>
              <a:t>Hyvä </a:t>
            </a:r>
            <a:r>
              <a:rPr lang="fi-FI" sz="3600" dirty="0" smtClean="0">
                <a:solidFill>
                  <a:schemeClr val="tx1"/>
                </a:solidFill>
                <a:latin typeface="Chalkduster"/>
                <a:cs typeface="Chalkduster"/>
              </a:rPr>
              <a:t>kiertää </a:t>
            </a:r>
            <a:r>
              <a:rPr lang="fi-FI" sz="3600" dirty="0" smtClean="0">
                <a:solidFill>
                  <a:schemeClr val="tx1"/>
                </a:solidFill>
                <a:latin typeface="Chalkduster"/>
                <a:cs typeface="Chalkduster"/>
              </a:rPr>
              <a:t>Metsokankaalla</a:t>
            </a:r>
            <a:endParaRPr lang="fi-FI" sz="3600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96742" y="3783436"/>
            <a:ext cx="7766936" cy="1096899"/>
          </a:xfrm>
        </p:spPr>
        <p:txBody>
          <a:bodyPr>
            <a:noAutofit/>
          </a:bodyPr>
          <a:lstStyle/>
          <a:p>
            <a:pPr algn="ctr"/>
            <a:endParaRPr lang="fi-FI" sz="2400" dirty="0" smtClean="0">
              <a:solidFill>
                <a:srgbClr val="000090"/>
              </a:solidFill>
              <a:latin typeface="Chalkduster"/>
              <a:cs typeface="Chalkduster"/>
            </a:endParaRPr>
          </a:p>
          <a:p>
            <a:pPr algn="ctr"/>
            <a:r>
              <a:rPr lang="fi-FI" sz="2400" dirty="0" smtClean="0">
                <a:solidFill>
                  <a:srgbClr val="000090"/>
                </a:solidFill>
                <a:latin typeface="Chalkduster"/>
                <a:cs typeface="Chalkduster"/>
              </a:rPr>
              <a:t>Mukana projektissa olivat</a:t>
            </a:r>
          </a:p>
          <a:p>
            <a:pPr algn="ctr"/>
            <a:r>
              <a:rPr lang="fi-FI" sz="2400" dirty="0" smtClean="0">
                <a:solidFill>
                  <a:srgbClr val="000090"/>
                </a:solidFill>
                <a:latin typeface="Chalkduster"/>
                <a:cs typeface="Chalkduster"/>
              </a:rPr>
              <a:t>3C-luokka ja opettaja Jaana </a:t>
            </a:r>
            <a:r>
              <a:rPr lang="fi-FI" sz="2400" dirty="0" err="1" smtClean="0">
                <a:solidFill>
                  <a:srgbClr val="000090"/>
                </a:solidFill>
                <a:latin typeface="Chalkduster"/>
                <a:cs typeface="Chalkduster"/>
              </a:rPr>
              <a:t>Hekkanen</a:t>
            </a:r>
            <a:r>
              <a:rPr lang="fi-FI" sz="2400" dirty="0" smtClean="0">
                <a:solidFill>
                  <a:srgbClr val="000090"/>
                </a:solidFill>
                <a:latin typeface="Chalkduster"/>
                <a:cs typeface="Chalkduster"/>
              </a:rPr>
              <a:t>  </a:t>
            </a:r>
          </a:p>
          <a:p>
            <a:pPr algn="ctr"/>
            <a:r>
              <a:rPr lang="fi-FI" sz="2400" dirty="0" smtClean="0">
                <a:solidFill>
                  <a:srgbClr val="000090"/>
                </a:solidFill>
                <a:latin typeface="Chalkduster"/>
                <a:cs typeface="Chalkduster"/>
              </a:rPr>
              <a:t>4B-luokka ja opettajat </a:t>
            </a:r>
            <a:r>
              <a:rPr lang="fi-FI" sz="2400" dirty="0">
                <a:solidFill>
                  <a:srgbClr val="000090"/>
                </a:solidFill>
                <a:latin typeface="Chalkduster"/>
                <a:cs typeface="Chalkduster"/>
              </a:rPr>
              <a:t>P</a:t>
            </a:r>
            <a:r>
              <a:rPr lang="fi-FI" sz="2400" dirty="0" smtClean="0">
                <a:solidFill>
                  <a:srgbClr val="000090"/>
                </a:solidFill>
                <a:latin typeface="Chalkduster"/>
                <a:cs typeface="Chalkduster"/>
              </a:rPr>
              <a:t>äivi Luukkonen &amp; Heini Ahola</a:t>
            </a:r>
            <a:endParaRPr lang="fi-FI" sz="2400" dirty="0">
              <a:solidFill>
                <a:srgbClr val="000090"/>
              </a:solidFill>
              <a:latin typeface="Chalkduster"/>
              <a:cs typeface="Chalkduste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073867" y="4047175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277895" y="4106655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401803" y="4158277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4-04-25 at 7.38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1212">
            <a:off x="3555945" y="631010"/>
            <a:ext cx="2381777" cy="1805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ite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9140">
            <a:off x="472435" y="803384"/>
            <a:ext cx="2991371" cy="1742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Screen shot 2014-04-25 at 7.14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043" y="706424"/>
            <a:ext cx="2475913" cy="1781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Screen shot 2014-04-25 at 5.01.0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9501">
            <a:off x="8723131" y="827556"/>
            <a:ext cx="3015565" cy="1682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985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Screen shot 2014-03-17 at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9778" y="1214759"/>
            <a:ext cx="6325958" cy="4448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Screen shot 2014-03-17 a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8556" y="815626"/>
            <a:ext cx="7394146" cy="5199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4-03-31 at 9.14.0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920" y="763324"/>
            <a:ext cx="7475763" cy="5239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4-03-31 at 9.14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44" y="1221378"/>
            <a:ext cx="5864962" cy="441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Screen shot 2014-03-17 a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6889" y="1231155"/>
            <a:ext cx="6197869" cy="4395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6" name="Picture 2" descr="Screen shot 2014-03-17 a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5666" y="877573"/>
            <a:ext cx="7394146" cy="5199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70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3-31 at 9.14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44" y="1221378"/>
            <a:ext cx="5864962" cy="441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Screen shot 2014-03-17 a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550" y="1207953"/>
            <a:ext cx="6298291" cy="4429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4-03-31 at 9.08.5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382" y="1218283"/>
            <a:ext cx="5948311" cy="4439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reen shot 2014-03-31 at 9.08.5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74" y="1226343"/>
            <a:ext cx="5951344" cy="4441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Screen shot 2014-03-17 a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4898" y="773354"/>
            <a:ext cx="7411506" cy="5256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3-31 at 9.14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44" y="1221378"/>
            <a:ext cx="5864962" cy="441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82" y="1218283"/>
            <a:ext cx="5948311" cy="4439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Screen shot 2014-03-17 a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6892" y="1196656"/>
            <a:ext cx="6304749" cy="4471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74" y="1226343"/>
            <a:ext cx="5951344" cy="4441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4-03-31 at 9.08.5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246" y="784657"/>
            <a:ext cx="7453397" cy="5269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3-31 at 9.14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44" y="1221378"/>
            <a:ext cx="5864962" cy="441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92" y="1191286"/>
            <a:ext cx="6346242" cy="44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82" y="1218283"/>
            <a:ext cx="5948311" cy="4439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Screen shot 2014-03-17 a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3023" y="1192605"/>
            <a:ext cx="6394531" cy="4496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Screen shot 2014-03-17 a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3596" y="772562"/>
            <a:ext cx="7496230" cy="5316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3-31 at 9.14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44" y="1221378"/>
            <a:ext cx="5864962" cy="441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92" y="1191286"/>
            <a:ext cx="6346242" cy="44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82" y="1218283"/>
            <a:ext cx="5948311" cy="4439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Screen shot 2014-03-17 a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6241" y="1154566"/>
            <a:ext cx="6407595" cy="4544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Screen shot 2014-03-17 a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3023" y="1192605"/>
            <a:ext cx="6394531" cy="4496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4-03-31 at 9.12.3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356" y="1166659"/>
            <a:ext cx="6026682" cy="4553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Screen shot 2014-03-17 at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3920" y="769302"/>
            <a:ext cx="7497908" cy="5363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3-31 at 9.14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44" y="1221378"/>
            <a:ext cx="5864962" cy="441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92" y="1191286"/>
            <a:ext cx="6346242" cy="44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82" y="1218283"/>
            <a:ext cx="5948311" cy="4439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Screen shot 2014-03-17 a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6241" y="1154566"/>
            <a:ext cx="6407595" cy="4544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Screen shot 2014-03-17 a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3023" y="1192605"/>
            <a:ext cx="6394531" cy="4496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reen shot 2014-03-31 at 9.12.3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356" y="1166659"/>
            <a:ext cx="6026682" cy="4553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Screen shot 2014-03-17 a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5590" y="1130658"/>
            <a:ext cx="6415410" cy="4589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Screen shot 2014-02-27 at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9225" y="1144234"/>
            <a:ext cx="6532448" cy="4616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shot 2014-03-31 at 9.12.37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3269" y="753682"/>
            <a:ext cx="7537717" cy="5413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3-31 at 9.14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44" y="1221378"/>
            <a:ext cx="5864962" cy="441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92" y="1191286"/>
            <a:ext cx="6346242" cy="44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82" y="1218283"/>
            <a:ext cx="5948311" cy="4439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Screen shot 2014-03-17 a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6241" y="1154566"/>
            <a:ext cx="6407595" cy="4544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Screen shot 2014-03-17 a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3023" y="1192605"/>
            <a:ext cx="6394531" cy="4496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reen shot 2014-03-31 at 9.12.3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356" y="1166659"/>
            <a:ext cx="6026682" cy="4553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Screen shot 2014-03-17 a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5590" y="1130658"/>
            <a:ext cx="6415410" cy="4589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Screen shot 2014-02-27 at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9225" y="1144234"/>
            <a:ext cx="6532448" cy="4616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shot 2014-03-31 at 9.12.3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939" y="1104713"/>
            <a:ext cx="6468676" cy="4645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Screen shot 2014-02-27 at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5786" y="1128257"/>
            <a:ext cx="6613651" cy="4674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Screen shot 2014-02-27 at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11373" y="741582"/>
            <a:ext cx="7584250" cy="545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4-03-31 at 9.14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44" y="1221378"/>
            <a:ext cx="5864962" cy="441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4-03-31 at 9.0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92" y="1191286"/>
            <a:ext cx="6346242" cy="44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Screen shot 2014-03-17 a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6241" y="1154566"/>
            <a:ext cx="6407595" cy="4544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Screen shot 2014-03-17 a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5590" y="1130658"/>
            <a:ext cx="6415410" cy="4589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Screen shot 2014-03-31 at 9.12.3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939" y="1104713"/>
            <a:ext cx="6468676" cy="4645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Screen shot 2014-02-27 at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6343" y="735928"/>
            <a:ext cx="7607044" cy="5500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7334" y="578628"/>
            <a:ext cx="8596668" cy="1320800"/>
          </a:xfrm>
        </p:spPr>
        <p:txBody>
          <a:bodyPr>
            <a:noAutofit/>
          </a:bodyPr>
          <a:lstStyle/>
          <a:p>
            <a:r>
              <a:rPr lang="fi-FI" dirty="0" smtClean="0">
                <a:solidFill>
                  <a:schemeClr val="tx1"/>
                </a:solidFill>
                <a:latin typeface="Chalkduster"/>
                <a:cs typeface="Chalkduster"/>
              </a:rPr>
              <a:t>Sarjakuvasta kirjoitelmaksi</a:t>
            </a:r>
            <a:endParaRPr lang="fi-FI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67008" y="1819883"/>
            <a:ext cx="8596668" cy="3880773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Sarjakuvan sisällön lihottaminen kirjoitelmaksi</a:t>
            </a:r>
          </a:p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Tarinan rakenne</a:t>
            </a:r>
          </a:p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Vuorosanaviivan käyttö</a:t>
            </a:r>
          </a:p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Kappalejako</a:t>
            </a:r>
          </a:p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Kerrattavina asioina isot alkukirjaimet, pilkut, pisteet, yhdyssanat ja kaksoiskonsonantit</a:t>
            </a:r>
          </a:p>
        </p:txBody>
      </p:sp>
    </p:spTree>
    <p:extLst>
      <p:ext uri="{BB962C8B-B14F-4D97-AF65-F5344CB8AC3E}">
        <p14:creationId xmlns:p14="http://schemas.microsoft.com/office/powerpoint/2010/main" val="14436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7334" y="568304"/>
            <a:ext cx="8596668" cy="1320800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chemeClr val="tx1"/>
                </a:solidFill>
                <a:latin typeface="Chalkduster"/>
                <a:cs typeface="Chalkduster"/>
              </a:rPr>
              <a:t>Projekti pähkinänkuoressa</a:t>
            </a:r>
            <a:endParaRPr lang="fi-FI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7334" y="1861181"/>
            <a:ext cx="8596668" cy="3880773"/>
          </a:xfrm>
        </p:spPr>
        <p:txBody>
          <a:bodyPr>
            <a:noAutofit/>
          </a:bodyPr>
          <a:lstStyle/>
          <a:p>
            <a:pPr>
              <a:buClrTx/>
              <a:buSzPct val="100000"/>
              <a:buFont typeface="Arial"/>
              <a:buChar char="•"/>
            </a:pPr>
            <a:r>
              <a:rPr lang="fi-FI" sz="2100" dirty="0" smtClean="0">
                <a:solidFill>
                  <a:srgbClr val="000000"/>
                </a:solidFill>
              </a:rPr>
              <a:t>Projektin kulku</a:t>
            </a:r>
          </a:p>
          <a:p>
            <a:pPr lvl="1">
              <a:buClrTx/>
              <a:buSzPct val="89000"/>
              <a:buFont typeface="Arial"/>
              <a:buChar char="•"/>
            </a:pPr>
            <a:r>
              <a:rPr lang="fi-FI" sz="2100" dirty="0" smtClean="0">
                <a:solidFill>
                  <a:srgbClr val="000000"/>
                </a:solidFill>
              </a:rPr>
              <a:t>Lämmittelyleikit ja </a:t>
            </a:r>
            <a:r>
              <a:rPr lang="fi-FI" sz="2100" dirty="0" err="1" smtClean="0">
                <a:solidFill>
                  <a:srgbClr val="000000"/>
                </a:solidFill>
              </a:rPr>
              <a:t>videoklipit</a:t>
            </a:r>
            <a:endParaRPr lang="fi-FI" sz="2100" dirty="0" smtClean="0">
              <a:solidFill>
                <a:srgbClr val="000000"/>
              </a:solidFill>
            </a:endParaRPr>
          </a:p>
          <a:p>
            <a:pPr lvl="1">
              <a:buClrTx/>
              <a:buSzPct val="89000"/>
              <a:buFont typeface="Arial"/>
              <a:buChar char="•"/>
            </a:pPr>
            <a:r>
              <a:rPr lang="fi-FI" sz="2100" dirty="0" err="1" smtClean="0">
                <a:solidFill>
                  <a:srgbClr val="000000"/>
                </a:solidFill>
              </a:rPr>
              <a:t>Poppletilla</a:t>
            </a:r>
            <a:r>
              <a:rPr lang="fi-FI" sz="2100" dirty="0" smtClean="0">
                <a:solidFill>
                  <a:srgbClr val="000000"/>
                </a:solidFill>
              </a:rPr>
              <a:t> käsitekartat hyvän kiertämisestä koulussa,</a:t>
            </a:r>
            <a:br>
              <a:rPr lang="fi-FI" sz="2100" dirty="0" smtClean="0">
                <a:solidFill>
                  <a:srgbClr val="000000"/>
                </a:solidFill>
              </a:rPr>
            </a:br>
            <a:r>
              <a:rPr lang="fi-FI" sz="2100" dirty="0" smtClean="0">
                <a:solidFill>
                  <a:srgbClr val="000000"/>
                </a:solidFill>
              </a:rPr>
              <a:t>kotona ja asuinympäristössä</a:t>
            </a:r>
          </a:p>
          <a:p>
            <a:pPr lvl="1">
              <a:buClrTx/>
              <a:buSzPct val="89000"/>
              <a:buFont typeface="Arial"/>
              <a:buChar char="•"/>
            </a:pPr>
            <a:r>
              <a:rPr lang="fi-FI" sz="2100" dirty="0" smtClean="0">
                <a:solidFill>
                  <a:srgbClr val="000000"/>
                </a:solidFill>
              </a:rPr>
              <a:t>Kuvakäsikirjoitukset valitusta aiheesta</a:t>
            </a:r>
          </a:p>
          <a:p>
            <a:pPr lvl="1">
              <a:buClrTx/>
              <a:buSzPct val="89000"/>
              <a:buFont typeface="Arial"/>
              <a:buChar char="•"/>
            </a:pPr>
            <a:r>
              <a:rPr lang="fi-FI" sz="2100" dirty="0" err="1" smtClean="0">
                <a:solidFill>
                  <a:srgbClr val="000000"/>
                </a:solidFill>
              </a:rPr>
              <a:t>Pixton-ohjelmalla</a:t>
            </a:r>
            <a:r>
              <a:rPr lang="fi-FI" sz="2100" dirty="0" smtClean="0">
                <a:solidFill>
                  <a:srgbClr val="000000"/>
                </a:solidFill>
              </a:rPr>
              <a:t> sarjakuvat</a:t>
            </a:r>
          </a:p>
          <a:p>
            <a:pPr lvl="1">
              <a:buClrTx/>
              <a:buSzPct val="89000"/>
              <a:buFont typeface="Arial"/>
              <a:buChar char="•"/>
            </a:pPr>
            <a:r>
              <a:rPr lang="fi-FI" sz="2100" dirty="0" smtClean="0">
                <a:solidFill>
                  <a:srgbClr val="000000"/>
                </a:solidFill>
              </a:rPr>
              <a:t>Oppimispäiväkirjat</a:t>
            </a:r>
          </a:p>
          <a:p>
            <a:pPr lvl="1">
              <a:buClrTx/>
              <a:buSzPct val="89000"/>
              <a:buFont typeface="Arial"/>
              <a:buChar char="•"/>
            </a:pPr>
            <a:r>
              <a:rPr lang="fi-FI" sz="2100" dirty="0" smtClean="0">
                <a:solidFill>
                  <a:srgbClr val="000000"/>
                </a:solidFill>
              </a:rPr>
              <a:t>Sarjakuvat PowerPointiin</a:t>
            </a:r>
          </a:p>
          <a:p>
            <a:pPr lvl="1">
              <a:buClrTx/>
              <a:buSzPct val="89000"/>
              <a:buFont typeface="Arial"/>
              <a:buChar char="•"/>
            </a:pPr>
            <a:r>
              <a:rPr lang="fi-FI" sz="2100" dirty="0" smtClean="0">
                <a:solidFill>
                  <a:srgbClr val="000000"/>
                </a:solidFill>
              </a:rPr>
              <a:t>Videoitu projektin arviointi</a:t>
            </a:r>
          </a:p>
          <a:p>
            <a:pPr lvl="1">
              <a:buClrTx/>
              <a:buSzPct val="89000"/>
              <a:buFont typeface="Arial"/>
              <a:buChar char="•"/>
            </a:pPr>
            <a:r>
              <a:rPr lang="fi-FI" sz="2100" dirty="0" smtClean="0">
                <a:solidFill>
                  <a:srgbClr val="000000"/>
                </a:solidFill>
              </a:rPr>
              <a:t>Kuukauden hyvä teko</a:t>
            </a:r>
          </a:p>
        </p:txBody>
      </p:sp>
      <p:pic>
        <p:nvPicPr>
          <p:cNvPr id="8" name="Picture 7" descr="Screen shot 2014-04-25 at 7.14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730" y="712385"/>
            <a:ext cx="3228005" cy="2322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Screen shot 2014-04-25 at 7.14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9143">
            <a:off x="9010857" y="3170835"/>
            <a:ext cx="1820154" cy="3320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006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3426" y="578161"/>
            <a:ext cx="8596668" cy="1320800"/>
          </a:xfrm>
        </p:spPr>
        <p:txBody>
          <a:bodyPr>
            <a:noAutofit/>
          </a:bodyPr>
          <a:lstStyle/>
          <a:p>
            <a:r>
              <a:rPr lang="fi-FI" dirty="0" smtClean="0">
                <a:solidFill>
                  <a:schemeClr val="tx1"/>
                </a:solidFill>
                <a:latin typeface="Chalkduster"/>
                <a:cs typeface="Chalkduster"/>
              </a:rPr>
              <a:t>Oppimispäiväkirja</a:t>
            </a:r>
            <a:endParaRPr lang="fi-FI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7985" y="1861181"/>
            <a:ext cx="8596668" cy="388077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fi-FI" sz="2200" dirty="0" smtClean="0">
                <a:solidFill>
                  <a:schemeClr val="tx1"/>
                </a:solidFill>
              </a:rPr>
              <a:t>Käsitekartasta valittu teema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fi-FI" sz="2200" dirty="0" smtClean="0">
                <a:solidFill>
                  <a:schemeClr val="tx1"/>
                </a:solidFill>
              </a:rPr>
              <a:t>Päiväkirjan pitäminen siitä, 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fi-FI" sz="2200" dirty="0" smtClean="0">
                <a:solidFill>
                  <a:schemeClr val="tx1"/>
                </a:solidFill>
              </a:rPr>
              <a:t>miten hyvän kiertäminen vaikuttaa muihin ihmisiin 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fi-FI" sz="2200" dirty="0" smtClean="0">
                <a:solidFill>
                  <a:schemeClr val="tx1"/>
                </a:solidFill>
              </a:rPr>
              <a:t>mitä hyvää minulle tehdään</a:t>
            </a:r>
            <a:br>
              <a:rPr lang="fi-FI" sz="2200" dirty="0" smtClean="0">
                <a:solidFill>
                  <a:schemeClr val="tx1"/>
                </a:solidFill>
              </a:rPr>
            </a:br>
            <a:endParaRPr lang="fi-FI" sz="2200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fi-FI" sz="2200" dirty="0" smtClean="0">
                <a:solidFill>
                  <a:schemeClr val="tx1"/>
                </a:solidFill>
              </a:rPr>
              <a:t>Vanhemmat pääsivät osallisiksi projektiin oppimispäiväkirjojen kautta</a:t>
            </a:r>
            <a:endParaRPr lang="fi-FI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9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ec2.jpg"/>
          <p:cNvPicPr>
            <a:picLocks noChangeAspect="1"/>
          </p:cNvPicPr>
          <p:nvPr/>
        </p:nvPicPr>
        <p:blipFill>
          <a:blip r:embed="rId2"/>
          <a:srcRect t="9904"/>
          <a:stretch>
            <a:fillRect/>
          </a:stretch>
        </p:blipFill>
        <p:spPr>
          <a:xfrm>
            <a:off x="2556684" y="609141"/>
            <a:ext cx="5187546" cy="5632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3" name="Curved Connector 6"/>
          <p:cNvCxnSpPr/>
          <p:nvPr/>
        </p:nvCxnSpPr>
        <p:spPr>
          <a:xfrm rot="10800000">
            <a:off x="7124692" y="1001469"/>
            <a:ext cx="2127084" cy="856928"/>
          </a:xfrm>
          <a:prstGeom prst="curvedConnector3">
            <a:avLst>
              <a:gd name="adj1" fmla="val 50000"/>
            </a:avLst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012697" y="867253"/>
            <a:ext cx="2127082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Minulle</a:t>
            </a:r>
            <a:r>
              <a:rPr lang="en-US" dirty="0" smtClean="0"/>
              <a:t> </a:t>
            </a:r>
            <a:r>
              <a:rPr lang="en-US" dirty="0" err="1" smtClean="0"/>
              <a:t>tehtyjen</a:t>
            </a:r>
            <a:r>
              <a:rPr lang="en-US" dirty="0" smtClean="0"/>
              <a:t> </a:t>
            </a:r>
            <a:r>
              <a:rPr lang="en-US" dirty="0" err="1" smtClean="0"/>
              <a:t>hyvien</a:t>
            </a:r>
            <a:r>
              <a:rPr lang="en-US" dirty="0" smtClean="0"/>
              <a:t> </a:t>
            </a:r>
            <a:r>
              <a:rPr lang="en-US" dirty="0" err="1" smtClean="0"/>
              <a:t>tekojen</a:t>
            </a:r>
            <a:r>
              <a:rPr lang="en-US" dirty="0" smtClean="0"/>
              <a:t> </a:t>
            </a:r>
            <a:r>
              <a:rPr lang="en-US" dirty="0" err="1" smtClean="0"/>
              <a:t>kuvaus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7284" y="2423774"/>
            <a:ext cx="212708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Tekemieni</a:t>
            </a:r>
            <a:r>
              <a:rPr lang="en-US" dirty="0" smtClean="0"/>
              <a:t> </a:t>
            </a:r>
            <a:r>
              <a:rPr lang="en-US" dirty="0" err="1" smtClean="0"/>
              <a:t>hyvien</a:t>
            </a:r>
            <a:r>
              <a:rPr lang="en-US" dirty="0" smtClean="0"/>
              <a:t> </a:t>
            </a:r>
            <a:r>
              <a:rPr lang="en-US" dirty="0" err="1" smtClean="0"/>
              <a:t>tekojen</a:t>
            </a:r>
            <a:r>
              <a:rPr lang="en-US" dirty="0" smtClean="0"/>
              <a:t> </a:t>
            </a:r>
            <a:r>
              <a:rPr lang="en-US" dirty="0" err="1" smtClean="0"/>
              <a:t>kuvaus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6" name="Curved Connector 6"/>
          <p:cNvCxnSpPr>
            <a:stCxn id="5" idx="0"/>
          </p:cNvCxnSpPr>
          <p:nvPr/>
        </p:nvCxnSpPr>
        <p:spPr>
          <a:xfrm rot="5400000" flipH="1" flipV="1">
            <a:off x="1755404" y="1122789"/>
            <a:ext cx="916406" cy="1685565"/>
          </a:xfrm>
          <a:prstGeom prst="curvedConnector2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 txBox="1">
            <a:spLocks/>
          </p:cNvSpPr>
          <p:nvPr/>
        </p:nvSpPr>
        <p:spPr>
          <a:xfrm rot="21236233">
            <a:off x="2715558" y="383986"/>
            <a:ext cx="3180298" cy="7640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ea typeface="+mj-ea"/>
                <a:cs typeface="Chalkduster"/>
              </a:rPr>
              <a:t>Hyvät</a:t>
            </a:r>
            <a:r>
              <a:rPr kumimoji="0" lang="fi-FI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ea typeface="+mj-ea"/>
                <a:cs typeface="Chalkduster"/>
              </a:rPr>
              <a:t> teot koulussa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duster"/>
              <a:ea typeface="+mj-ea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43689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4-04-25 at 6.55.41 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018" y="557517"/>
            <a:ext cx="4880519" cy="5722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4" name="Curved Connector 6"/>
          <p:cNvCxnSpPr/>
          <p:nvPr/>
        </p:nvCxnSpPr>
        <p:spPr>
          <a:xfrm rot="10800000">
            <a:off x="6711670" y="908551"/>
            <a:ext cx="3634623" cy="330380"/>
          </a:xfrm>
          <a:prstGeom prst="curvedConnector3">
            <a:avLst>
              <a:gd name="adj1" fmla="val 50000"/>
            </a:avLst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94747" y="402653"/>
            <a:ext cx="212708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Tekemäni</a:t>
            </a:r>
            <a:r>
              <a:rPr lang="en-US" dirty="0" smtClean="0"/>
              <a:t> </a:t>
            </a:r>
            <a:r>
              <a:rPr lang="en-US" dirty="0" err="1" smtClean="0"/>
              <a:t>hyvän</a:t>
            </a:r>
            <a:r>
              <a:rPr lang="en-US" dirty="0" smtClean="0"/>
              <a:t> </a:t>
            </a:r>
            <a:r>
              <a:rPr lang="en-US" dirty="0" err="1" smtClean="0"/>
              <a:t>teon</a:t>
            </a:r>
            <a:r>
              <a:rPr lang="en-US" dirty="0" smtClean="0"/>
              <a:t> </a:t>
            </a:r>
            <a:r>
              <a:rPr lang="en-US" dirty="0" err="1" smtClean="0"/>
              <a:t>seuraus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7284" y="2423774"/>
            <a:ext cx="212708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Tekemäni</a:t>
            </a:r>
            <a:r>
              <a:rPr lang="en-US" dirty="0" smtClean="0"/>
              <a:t> </a:t>
            </a:r>
            <a:r>
              <a:rPr lang="en-US" dirty="0" err="1" smtClean="0"/>
              <a:t>hyvän</a:t>
            </a:r>
            <a:r>
              <a:rPr lang="en-US" dirty="0" smtClean="0"/>
              <a:t> </a:t>
            </a:r>
            <a:r>
              <a:rPr lang="en-US" dirty="0" err="1" smtClean="0"/>
              <a:t>teon</a:t>
            </a:r>
            <a:r>
              <a:rPr lang="en-US" dirty="0" smtClean="0"/>
              <a:t> </a:t>
            </a:r>
            <a:r>
              <a:rPr lang="en-US" dirty="0" err="1" smtClean="0"/>
              <a:t>kuvaus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7" name="Curved Connector 6"/>
          <p:cNvCxnSpPr>
            <a:stCxn id="6" idx="0"/>
          </p:cNvCxnSpPr>
          <p:nvPr/>
        </p:nvCxnSpPr>
        <p:spPr>
          <a:xfrm rot="5400000" flipH="1" flipV="1">
            <a:off x="2302666" y="534227"/>
            <a:ext cx="957706" cy="2821388"/>
          </a:xfrm>
          <a:prstGeom prst="curvedConnector2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6"/>
          <p:cNvCxnSpPr/>
          <p:nvPr/>
        </p:nvCxnSpPr>
        <p:spPr>
          <a:xfrm rot="10800000">
            <a:off x="7227948" y="1538339"/>
            <a:ext cx="1837966" cy="1383474"/>
          </a:xfrm>
          <a:prstGeom prst="curvedConnector3">
            <a:avLst>
              <a:gd name="adj1" fmla="val 50000"/>
            </a:avLst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36822" y="2320530"/>
            <a:ext cx="2127082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Oppilaan</a:t>
            </a:r>
            <a:r>
              <a:rPr lang="en-US" dirty="0" smtClean="0"/>
              <a:t> </a:t>
            </a:r>
            <a:r>
              <a:rPr lang="en-US" dirty="0" err="1" smtClean="0"/>
              <a:t>vanhemman</a:t>
            </a:r>
            <a:r>
              <a:rPr lang="en-US" dirty="0" smtClean="0"/>
              <a:t> </a:t>
            </a:r>
            <a:r>
              <a:rPr lang="en-US" dirty="0" err="1" smtClean="0"/>
              <a:t>kuittaus</a:t>
            </a:r>
            <a:r>
              <a:rPr lang="en-US" dirty="0" smtClean="0"/>
              <a:t> 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1" name="Otsikko 1"/>
          <p:cNvSpPr txBox="1">
            <a:spLocks/>
          </p:cNvSpPr>
          <p:nvPr/>
        </p:nvSpPr>
        <p:spPr>
          <a:xfrm rot="21236233">
            <a:off x="2725968" y="300703"/>
            <a:ext cx="3180298" cy="7640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ea typeface="+mj-ea"/>
                <a:cs typeface="Chalkduster"/>
              </a:rPr>
              <a:t>Hyvät</a:t>
            </a:r>
            <a:r>
              <a:rPr kumimoji="0" lang="fi-FI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ea typeface="+mj-ea"/>
                <a:cs typeface="Chalkduster"/>
              </a:rPr>
              <a:t> teot kotona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duster"/>
              <a:ea typeface="+mj-ea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67385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594727" y="568296"/>
            <a:ext cx="8596668" cy="1320800"/>
          </a:xfrm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tx1"/>
                </a:solidFill>
                <a:latin typeface="Chalkduster"/>
                <a:cs typeface="Chalkduster"/>
              </a:rPr>
              <a:t>Projektin arviointi</a:t>
            </a:r>
            <a:endParaRPr lang="fi-FI" b="1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687660" y="1809558"/>
            <a:ext cx="8596668" cy="3880773"/>
          </a:xfrm>
        </p:spPr>
        <p:txBody>
          <a:bodyPr>
            <a:noAutofit/>
          </a:bodyPr>
          <a:lstStyle/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Sarjakuvien teossa arvioitiin oppilaiden </a:t>
            </a:r>
          </a:p>
          <a:p>
            <a:pPr lvl="1"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ryhmätyötaitoja</a:t>
            </a:r>
          </a:p>
          <a:p>
            <a:pPr lvl="1"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oma-aloitteisuutta</a:t>
            </a:r>
          </a:p>
          <a:p>
            <a:pPr lvl="1"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taitoa suunnitella ja toteuttaa suunnitelman mukainen sarjakuva</a:t>
            </a:r>
          </a:p>
          <a:p>
            <a:pPr lvl="1"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taitoa soveltaa erilaisia ohjelman tarjoamia </a:t>
            </a:r>
            <a:br>
              <a:rPr lang="fi-FI" sz="2200" dirty="0" smtClean="0">
                <a:solidFill>
                  <a:srgbClr val="000000"/>
                </a:solidFill>
              </a:rPr>
            </a:br>
            <a:r>
              <a:rPr lang="fi-FI" sz="2200" dirty="0" smtClean="0">
                <a:solidFill>
                  <a:srgbClr val="000000"/>
                </a:solidFill>
              </a:rPr>
              <a:t>tavaroita toisissa merkityksissä</a:t>
            </a:r>
          </a:p>
          <a:p>
            <a:pPr lvl="1">
              <a:buClrTx/>
              <a:buNone/>
            </a:pPr>
            <a:endParaRPr lang="fi-FI" sz="22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Kirjoitelman osalta arvioidaan äidinkielen oppisisältöihin kuuluen oikeinkirjoitusta ja taitoa käyttää vuorosanaviivaa</a:t>
            </a:r>
          </a:p>
          <a:p>
            <a:pPr>
              <a:buClrTx/>
              <a:buFont typeface="Arial"/>
              <a:buChar char="•"/>
            </a:pPr>
            <a:endParaRPr lang="fi-FI" sz="2200" dirty="0" smtClean="0">
              <a:solidFill>
                <a:srgbClr val="000000"/>
              </a:solidFill>
            </a:endParaRPr>
          </a:p>
          <a:p>
            <a:pPr marL="0" indent="0">
              <a:buClrTx/>
              <a:buFont typeface="Arial"/>
              <a:buChar char="•"/>
            </a:pPr>
            <a:endParaRPr lang="fi-FI" sz="2200" dirty="0" smtClean="0">
              <a:solidFill>
                <a:srgbClr val="000000"/>
              </a:solidFill>
            </a:endParaRPr>
          </a:p>
          <a:p>
            <a:pPr marL="0" indent="0">
              <a:buClrTx/>
              <a:buFont typeface="Arial"/>
              <a:buChar char="•"/>
            </a:pPr>
            <a:endParaRPr lang="fi-FI" sz="22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endParaRPr lang="fi-FI" sz="2200" dirty="0" smtClean="0">
              <a:solidFill>
                <a:srgbClr val="000000"/>
              </a:solidFill>
            </a:endParaRPr>
          </a:p>
          <a:p>
            <a:pPr marL="0" indent="0">
              <a:buClrTx/>
              <a:buFont typeface="Arial"/>
              <a:buChar char="•"/>
            </a:pPr>
            <a:endParaRPr lang="fi-FI" sz="2200" dirty="0">
              <a:solidFill>
                <a:srgbClr val="000000"/>
              </a:solidFill>
            </a:endParaRPr>
          </a:p>
          <a:p>
            <a:pPr marL="0" indent="0">
              <a:buClrTx/>
              <a:buFont typeface="Arial"/>
              <a:buChar char="•"/>
            </a:pPr>
            <a:endParaRPr lang="fi-FI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27 at 12.56.4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167" y="1486717"/>
            <a:ext cx="7589930" cy="5196709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594727" y="568296"/>
            <a:ext cx="8596668" cy="1320800"/>
          </a:xfrm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tx1"/>
                </a:solidFill>
                <a:latin typeface="Chalkduster"/>
                <a:cs typeface="Chalkduster"/>
              </a:rPr>
              <a:t>Projektin arviointi</a:t>
            </a:r>
            <a:endParaRPr lang="fi-FI" b="1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4727" y="609940"/>
            <a:ext cx="8596668" cy="1320800"/>
          </a:xfrm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tx1"/>
                </a:solidFill>
                <a:latin typeface="Chalkduster"/>
                <a:cs typeface="Chalkduster"/>
              </a:rPr>
              <a:t>Projektin reflektointi</a:t>
            </a:r>
            <a:endParaRPr lang="fi-FI" b="1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67008" y="1757936"/>
            <a:ext cx="8596668" cy="3880773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Oppilaiden videoreflektointi annettujen</a:t>
            </a:r>
            <a:br>
              <a:rPr lang="fi-FI" sz="2200" dirty="0" smtClean="0">
                <a:solidFill>
                  <a:srgbClr val="000000"/>
                </a:solidFill>
              </a:rPr>
            </a:br>
            <a:r>
              <a:rPr lang="fi-FI" sz="2200" dirty="0" smtClean="0">
                <a:solidFill>
                  <a:srgbClr val="000000"/>
                </a:solidFill>
              </a:rPr>
              <a:t>kysymysten pohjalta</a:t>
            </a:r>
          </a:p>
          <a:p>
            <a:pPr lvl="1"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Mikä </a:t>
            </a:r>
            <a:r>
              <a:rPr lang="fi-FI" sz="2200" dirty="0">
                <a:solidFill>
                  <a:srgbClr val="000000"/>
                </a:solidFill>
              </a:rPr>
              <a:t>projektissa</a:t>
            </a:r>
            <a:r>
              <a:rPr lang="fi-FI" sz="2200" dirty="0" smtClean="0">
                <a:solidFill>
                  <a:srgbClr val="000000"/>
                </a:solidFill>
              </a:rPr>
              <a:t> oli mukavaa?</a:t>
            </a:r>
          </a:p>
          <a:p>
            <a:pPr lvl="1"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Mikä </a:t>
            </a:r>
            <a:r>
              <a:rPr lang="fi-FI" sz="2200" dirty="0">
                <a:solidFill>
                  <a:srgbClr val="000000"/>
                </a:solidFill>
              </a:rPr>
              <a:t>oli</a:t>
            </a:r>
            <a:r>
              <a:rPr lang="fi-FI" sz="2200" dirty="0" smtClean="0">
                <a:solidFill>
                  <a:srgbClr val="000000"/>
                </a:solidFill>
              </a:rPr>
              <a:t> haastavaa?</a:t>
            </a:r>
          </a:p>
          <a:p>
            <a:pPr lvl="1"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Mitä </a:t>
            </a:r>
            <a:r>
              <a:rPr lang="fi-FI" sz="2200" dirty="0">
                <a:solidFill>
                  <a:srgbClr val="000000"/>
                </a:solidFill>
              </a:rPr>
              <a:t>opin projektin aikana</a:t>
            </a:r>
            <a:r>
              <a:rPr lang="fi-FI" sz="2200" dirty="0" smtClean="0">
                <a:solidFill>
                  <a:srgbClr val="000000"/>
                </a:solidFill>
              </a:rPr>
              <a:t>?</a:t>
            </a:r>
          </a:p>
          <a:p>
            <a:pPr>
              <a:buClrTx/>
              <a:buFont typeface="Arial"/>
              <a:buChar char="•"/>
            </a:pPr>
            <a:endParaRPr lang="fi-FI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fi-FI" sz="2400" dirty="0" smtClean="0">
                <a:solidFill>
                  <a:srgbClr val="000000"/>
                </a:solidFill>
              </a:rPr>
              <a:t>Käytetyt ohjelmat</a:t>
            </a:r>
          </a:p>
          <a:p>
            <a:pPr lvl="1">
              <a:buClrTx/>
              <a:buFont typeface="Arial"/>
              <a:buChar char="•"/>
            </a:pPr>
            <a:r>
              <a:rPr lang="fi-FI" sz="2200" dirty="0" err="1" smtClean="0">
                <a:solidFill>
                  <a:srgbClr val="000000"/>
                </a:solidFill>
              </a:rPr>
              <a:t>Final</a:t>
            </a:r>
            <a:r>
              <a:rPr lang="fi-FI" sz="2200" dirty="0" smtClean="0">
                <a:solidFill>
                  <a:srgbClr val="000000"/>
                </a:solidFill>
              </a:rPr>
              <a:t> </a:t>
            </a:r>
            <a:r>
              <a:rPr lang="fi-FI" sz="2200" dirty="0" err="1" smtClean="0">
                <a:solidFill>
                  <a:srgbClr val="000000"/>
                </a:solidFill>
              </a:rPr>
              <a:t>Cut</a:t>
            </a:r>
            <a:r>
              <a:rPr lang="fi-FI" sz="2200" dirty="0" smtClean="0">
                <a:solidFill>
                  <a:srgbClr val="000000"/>
                </a:solidFill>
              </a:rPr>
              <a:t> Pro</a:t>
            </a:r>
          </a:p>
          <a:p>
            <a:pPr lvl="1">
              <a:buClrTx/>
              <a:buFont typeface="Arial"/>
              <a:buChar char="•"/>
            </a:pPr>
            <a:r>
              <a:rPr lang="fi-FI" sz="2200" dirty="0" err="1" smtClean="0">
                <a:solidFill>
                  <a:srgbClr val="000000"/>
                </a:solidFill>
              </a:rPr>
              <a:t>Garage</a:t>
            </a:r>
            <a:r>
              <a:rPr lang="fi-FI" sz="2200" dirty="0" smtClean="0">
                <a:solidFill>
                  <a:srgbClr val="000000"/>
                </a:solidFill>
              </a:rPr>
              <a:t> </a:t>
            </a:r>
            <a:r>
              <a:rPr lang="fi-FI" sz="2200" dirty="0" err="1" smtClean="0">
                <a:solidFill>
                  <a:srgbClr val="000000"/>
                </a:solidFill>
              </a:rPr>
              <a:t>Band</a:t>
            </a:r>
            <a:endParaRPr lang="fi-FI" sz="2200" dirty="0" smtClean="0">
              <a:solidFill>
                <a:srgbClr val="000000"/>
              </a:solidFill>
            </a:endParaRPr>
          </a:p>
          <a:p>
            <a:pPr lvl="1">
              <a:buClrTx/>
              <a:buFont typeface="Arial"/>
              <a:buChar char="•"/>
            </a:pPr>
            <a:endParaRPr lang="fi-FI" sz="2200" dirty="0" smtClean="0">
              <a:solidFill>
                <a:srgbClr val="000000"/>
              </a:solidFill>
            </a:endParaRPr>
          </a:p>
          <a:p>
            <a:pPr marL="0" indent="0">
              <a:buClrTx/>
              <a:buFont typeface="Arial"/>
              <a:buChar char="•"/>
            </a:pPr>
            <a:endParaRPr lang="fi-FI" sz="2200" dirty="0" smtClean="0">
              <a:solidFill>
                <a:srgbClr val="000000"/>
              </a:solidFill>
            </a:endParaRPr>
          </a:p>
          <a:p>
            <a:pPr marL="0" indent="0">
              <a:buClrTx/>
              <a:buFont typeface="Arial"/>
              <a:buChar char="•"/>
            </a:pPr>
            <a:endParaRPr lang="fi-FI" sz="22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endParaRPr lang="fi-FI" sz="2200" dirty="0" smtClean="0">
              <a:solidFill>
                <a:srgbClr val="000000"/>
              </a:solidFill>
            </a:endParaRPr>
          </a:p>
          <a:p>
            <a:pPr marL="0" indent="0">
              <a:buClrTx/>
              <a:buFont typeface="Arial"/>
              <a:buChar char="•"/>
            </a:pPr>
            <a:endParaRPr lang="fi-FI" sz="2200" dirty="0">
              <a:solidFill>
                <a:srgbClr val="000000"/>
              </a:solidFill>
            </a:endParaRPr>
          </a:p>
          <a:p>
            <a:pPr marL="0" indent="0">
              <a:buClrTx/>
              <a:buFont typeface="Arial"/>
              <a:buChar char="•"/>
            </a:pPr>
            <a:endParaRPr lang="fi-FI" sz="2200" dirty="0">
              <a:solidFill>
                <a:srgbClr val="000000"/>
              </a:solidFill>
            </a:endParaRPr>
          </a:p>
        </p:txBody>
      </p:sp>
      <p:pic>
        <p:nvPicPr>
          <p:cNvPr id="9" name="Picture 8" descr="Screen shot 2014-04-25 at 7.56.15 PM.png"/>
          <p:cNvPicPr>
            <a:picLocks noChangeAspect="1"/>
          </p:cNvPicPr>
          <p:nvPr/>
        </p:nvPicPr>
        <p:blipFill>
          <a:blip r:embed="rId2"/>
          <a:srcRect r="8209"/>
          <a:stretch>
            <a:fillRect/>
          </a:stretch>
        </p:blipFill>
        <p:spPr>
          <a:xfrm rot="587123">
            <a:off x="6756694" y="826361"/>
            <a:ext cx="4733893" cy="2917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Screen shot 2014-04-25 at 7.59.1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309">
            <a:off x="7512039" y="3768415"/>
            <a:ext cx="3197537" cy="2322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302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6356" y="568299"/>
            <a:ext cx="8596668" cy="1320800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chemeClr val="tx1"/>
                </a:solidFill>
                <a:latin typeface="Chalkduster"/>
                <a:cs typeface="Chalkduster"/>
              </a:rPr>
              <a:t>Näin projekti alkoi</a:t>
            </a:r>
            <a:endParaRPr lang="fi-FI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677334" y="1756721"/>
            <a:ext cx="8466666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dirty="0" smtClean="0"/>
              <a:t>Projektin alkuperäinen idea </a:t>
            </a:r>
            <a:br>
              <a:rPr lang="fi-FI" sz="2200" dirty="0" smtClean="0"/>
            </a:br>
            <a:r>
              <a:rPr lang="fi-FI" sz="2200" dirty="0" smtClean="0"/>
              <a:t>”Kiertääkö, virtaako?”-oppimisaktiviteetistä</a:t>
            </a:r>
          </a:p>
          <a:p>
            <a:endParaRPr lang="fi-FI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dirty="0" smtClean="0"/>
              <a:t>Lämmittelyleikit </a:t>
            </a:r>
            <a:r>
              <a:rPr lang="fi-FI" sz="2200" dirty="0"/>
              <a:t>ja </a:t>
            </a:r>
            <a:r>
              <a:rPr lang="fi-FI" sz="2200" dirty="0" err="1" smtClean="0"/>
              <a:t>videoklipit</a:t>
            </a:r>
            <a:endParaRPr lang="fi-FI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dirty="0" err="1" smtClean="0"/>
              <a:t>Poppletilla</a:t>
            </a:r>
            <a:r>
              <a:rPr lang="fi-FI" sz="2200" dirty="0" smtClean="0"/>
              <a:t> käsitekartat hyvän kiertämisestä </a:t>
            </a:r>
            <a:br>
              <a:rPr lang="fi-FI" sz="2200" dirty="0" smtClean="0"/>
            </a:br>
            <a:r>
              <a:rPr lang="fi-FI" sz="2200" dirty="0" smtClean="0"/>
              <a:t>kotona, koulussa ja asuinympäristössä</a:t>
            </a:r>
            <a:endParaRPr lang="fi-FI" sz="2200" dirty="0"/>
          </a:p>
        </p:txBody>
      </p:sp>
      <p:pic>
        <p:nvPicPr>
          <p:cNvPr id="4" name="Picture 3" descr="it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864" y="578168"/>
            <a:ext cx="4180441" cy="2477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Screen shot 2014-04-25 at 4.25.51 PM.png"/>
          <p:cNvPicPr>
            <a:picLocks noChangeAspect="1"/>
          </p:cNvPicPr>
          <p:nvPr/>
        </p:nvPicPr>
        <p:blipFill>
          <a:blip r:embed="rId3"/>
          <a:srcRect t="19733"/>
          <a:stretch>
            <a:fillRect/>
          </a:stretch>
        </p:blipFill>
        <p:spPr>
          <a:xfrm rot="678132">
            <a:off x="8516524" y="3197916"/>
            <a:ext cx="2540551" cy="3093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278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SML20140327085608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6146" y="268435"/>
            <a:ext cx="8360307" cy="6287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10" y="154866"/>
            <a:ext cx="10330329" cy="609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3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7334" y="578628"/>
            <a:ext cx="8596668" cy="794197"/>
          </a:xfrm>
        </p:spPr>
        <p:txBody>
          <a:bodyPr>
            <a:noAutofit/>
          </a:bodyPr>
          <a:lstStyle/>
          <a:p>
            <a:r>
              <a:rPr lang="fi-FI" sz="3200" b="1" dirty="0" smtClean="0">
                <a:solidFill>
                  <a:schemeClr val="tx1"/>
                </a:solidFill>
                <a:latin typeface="Chalkduster"/>
                <a:cs typeface="Chalkduster"/>
              </a:rPr>
              <a:t>Kuvakäsikirjoitus </a:t>
            </a:r>
            <a:r>
              <a:rPr lang="fi-FI" sz="3200" dirty="0" smtClean="0">
                <a:latin typeface="Chalkduster"/>
                <a:cs typeface="Chalkduster"/>
              </a:rPr>
              <a:t/>
            </a:r>
            <a:br>
              <a:rPr lang="fi-FI" sz="3200" dirty="0" smtClean="0">
                <a:latin typeface="Chalkduster"/>
                <a:cs typeface="Chalkduster"/>
              </a:rPr>
            </a:br>
            <a:r>
              <a:rPr lang="fi-FI" sz="3200" dirty="0" smtClean="0">
                <a:latin typeface="Chalkduster"/>
                <a:cs typeface="Chalkduster"/>
              </a:rPr>
              <a:t/>
            </a:r>
            <a:br>
              <a:rPr lang="fi-FI" sz="3200" dirty="0" smtClean="0">
                <a:latin typeface="Chalkduster"/>
                <a:cs typeface="Chalkduster"/>
              </a:rPr>
            </a:br>
            <a:endParaRPr lang="fi-FI" sz="3200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7" name="Sisällön paikkamerkki 2"/>
          <p:cNvSpPr txBox="1">
            <a:spLocks/>
          </p:cNvSpPr>
          <p:nvPr/>
        </p:nvSpPr>
        <p:spPr>
          <a:xfrm>
            <a:off x="625705" y="180955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Työ</a:t>
            </a:r>
            <a:r>
              <a:rPr kumimoji="0" lang="fi-FI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tehtiin </a:t>
            </a:r>
            <a:r>
              <a:rPr kumimoji="0" lang="fi-FI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4-5-hengen</a:t>
            </a:r>
            <a:r>
              <a:rPr kumimoji="0" lang="fi-FI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ryhmässä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r>
              <a:rPr lang="fi-FI" sz="2200" baseline="0" dirty="0" smtClean="0">
                <a:solidFill>
                  <a:srgbClr val="000000"/>
                </a:solidFill>
              </a:rPr>
              <a:t>Pohjautui</a:t>
            </a:r>
            <a:r>
              <a:rPr lang="fi-FI" sz="2200" dirty="0" smtClean="0">
                <a:solidFill>
                  <a:srgbClr val="000000"/>
                </a:solidFill>
              </a:rPr>
              <a:t> käsitekartasta valittuun aiheeseen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Rakenteena</a:t>
            </a:r>
            <a:r>
              <a:rPr kumimoji="0" lang="fi-FI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juonikaavio </a:t>
            </a:r>
          </a:p>
          <a:p>
            <a:pPr marL="800100" lvl="1" indent="-342900">
              <a:spcBef>
                <a:spcPts val="1000"/>
              </a:spcBef>
              <a:buSzPct val="80000"/>
              <a:buFont typeface="Arial"/>
              <a:buChar char="•"/>
            </a:pPr>
            <a:r>
              <a:rPr kumimoji="0" lang="fi-FI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alku, toiminta, huippukohta ja lopetus</a:t>
            </a:r>
          </a:p>
          <a:p>
            <a:pPr marL="800100" lvl="1" indent="-342900">
              <a:spcBef>
                <a:spcPts val="1000"/>
              </a:spcBef>
              <a:buSzPct val="80000"/>
              <a:buFont typeface="Arial"/>
              <a:buChar char="•"/>
            </a:pPr>
            <a:r>
              <a:rPr kumimoji="0" lang="fi-FI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pohdintaruutuja syventämässä aiheen</a:t>
            </a:r>
            <a:br>
              <a:rPr kumimoji="0" lang="fi-FI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i-FI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käsittelyä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r>
              <a:rPr lang="fi-FI" sz="2200" baseline="0" dirty="0" smtClean="0">
                <a:solidFill>
                  <a:srgbClr val="000000"/>
                </a:solidFill>
              </a:rPr>
              <a:t>Kommentointikierros ja suunnitelman</a:t>
            </a:r>
            <a:r>
              <a:rPr lang="fi-FI" sz="2200" dirty="0" smtClean="0">
                <a:solidFill>
                  <a:srgbClr val="000000"/>
                </a:solidFill>
              </a:rPr>
              <a:t> viimeistely</a:t>
            </a:r>
            <a:endParaRPr kumimoji="0" lang="fi-FI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Screen shot 2014-04-25 at 7.38.23 PM.png"/>
          <p:cNvPicPr>
            <a:picLocks noChangeAspect="1"/>
          </p:cNvPicPr>
          <p:nvPr/>
        </p:nvPicPr>
        <p:blipFill>
          <a:blip r:embed="rId2"/>
          <a:srcRect l="14006" r="10842"/>
          <a:stretch>
            <a:fillRect/>
          </a:stretch>
        </p:blipFill>
        <p:spPr>
          <a:xfrm rot="571771">
            <a:off x="8639876" y="612988"/>
            <a:ext cx="2719726" cy="2542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Screen shot 2014-04-25 at 7.38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874" y="3262520"/>
            <a:ext cx="3841544" cy="2911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90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vä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847" y="609141"/>
            <a:ext cx="4628144" cy="5771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22" name="Curved Connector 6"/>
          <p:cNvCxnSpPr/>
          <p:nvPr/>
        </p:nvCxnSpPr>
        <p:spPr>
          <a:xfrm rot="10800000">
            <a:off x="6907856" y="1053091"/>
            <a:ext cx="2343919" cy="805306"/>
          </a:xfrm>
          <a:prstGeom prst="curvedConnector3">
            <a:avLst>
              <a:gd name="adj1" fmla="val 50000"/>
            </a:avLst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12697" y="867253"/>
            <a:ext cx="212708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Sarjakuvaruutujen</a:t>
            </a:r>
            <a:r>
              <a:rPr lang="en-US" dirty="0" smtClean="0"/>
              <a:t> </a:t>
            </a:r>
            <a:r>
              <a:rPr lang="en-US" dirty="0" err="1" smtClean="0"/>
              <a:t>vuorosanat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7284" y="2423774"/>
            <a:ext cx="212708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Hahmotelma</a:t>
            </a:r>
            <a:r>
              <a:rPr lang="en-US" dirty="0" smtClean="0"/>
              <a:t> </a:t>
            </a:r>
            <a:r>
              <a:rPr lang="en-US" dirty="0" err="1" smtClean="0"/>
              <a:t>ruudun</a:t>
            </a:r>
            <a:r>
              <a:rPr lang="en-US" dirty="0" smtClean="0"/>
              <a:t> </a:t>
            </a:r>
            <a:r>
              <a:rPr lang="en-US" dirty="0" err="1" smtClean="0"/>
              <a:t>sisällöstä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7" name="Curved Connector 6"/>
          <p:cNvCxnSpPr>
            <a:stCxn id="6" idx="0"/>
          </p:cNvCxnSpPr>
          <p:nvPr/>
        </p:nvCxnSpPr>
        <p:spPr>
          <a:xfrm rot="5400000" flipH="1" flipV="1">
            <a:off x="1481785" y="1210568"/>
            <a:ext cx="1102247" cy="1324167"/>
          </a:xfrm>
          <a:prstGeom prst="curvedConnector2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91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67009" y="578625"/>
            <a:ext cx="8596668" cy="1320800"/>
          </a:xfrm>
        </p:spPr>
        <p:txBody>
          <a:bodyPr>
            <a:normAutofit/>
          </a:bodyPr>
          <a:lstStyle/>
          <a:p>
            <a:r>
              <a:rPr lang="fi-FI" dirty="0" err="1" smtClean="0">
                <a:solidFill>
                  <a:schemeClr val="tx1"/>
                </a:solidFill>
                <a:latin typeface="Chalkduster"/>
                <a:cs typeface="Chalkduster"/>
              </a:rPr>
              <a:t>Pixton-sarjakuvatyökalu</a:t>
            </a:r>
            <a:endParaRPr lang="fi-FI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5381" y="1840532"/>
            <a:ext cx="8596668" cy="3880773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Löytyy osoitteesta www.pixton.com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Opettaja-tunnuksen alla 50 oppilas-tunnusta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Ohjelma motivoi tekemään sarjakuvia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000000"/>
                </a:solidFill>
              </a:rPr>
              <a:t>hahmojen asentojen vaihtaminen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000000"/>
                </a:solidFill>
              </a:rPr>
              <a:t>taustojen monipuolisuus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000000"/>
                </a:solidFill>
              </a:rPr>
              <a:t>erilaisten tavaroiden lisääminen</a:t>
            </a:r>
          </a:p>
          <a:p>
            <a:pPr lvl="1">
              <a:buClrTx/>
              <a:buNone/>
            </a:pPr>
            <a:endParaRPr lang="fi-FI" sz="2000" dirty="0" smtClean="0">
              <a:solidFill>
                <a:srgbClr val="000000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Ohjelman monipuolisuuden myötä keskityttiin enemmän sarjakuvan sisältöön kuin piirtämistaitoihin</a:t>
            </a:r>
          </a:p>
        </p:txBody>
      </p:sp>
      <p:pic>
        <p:nvPicPr>
          <p:cNvPr id="7" name="Picture 6" descr="Screen shot 2014-04-25 at 5.01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713" y="464858"/>
            <a:ext cx="4189628" cy="2337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Screen shot 2014-04-25 at 7.10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8081">
            <a:off x="8811954" y="2808006"/>
            <a:ext cx="1994404" cy="3589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13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7287"/>
            <a:ext cx="8596668" cy="3880773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Sarjakuvista luotiin lopuksi PowerPoint-esitys,</a:t>
            </a:r>
            <a:br>
              <a:rPr lang="fi-FI" sz="2200" dirty="0" smtClean="0">
                <a:solidFill>
                  <a:srgbClr val="000000"/>
                </a:solidFill>
              </a:rPr>
            </a:br>
            <a:r>
              <a:rPr lang="fi-FI" sz="2200" dirty="0" smtClean="0">
                <a:solidFill>
                  <a:srgbClr val="000000"/>
                </a:solidFill>
              </a:rPr>
              <a:t>joka otsikoitiin iskulauseella tai </a:t>
            </a:r>
            <a:br>
              <a:rPr lang="fi-FI" sz="2200" dirty="0" smtClean="0">
                <a:solidFill>
                  <a:srgbClr val="000000"/>
                </a:solidFill>
              </a:rPr>
            </a:br>
            <a:r>
              <a:rPr lang="fi-FI" sz="2200" dirty="0" smtClean="0">
                <a:solidFill>
                  <a:srgbClr val="000000"/>
                </a:solidFill>
              </a:rPr>
              <a:t>kuvaavalla otsikolla</a:t>
            </a:r>
            <a:br>
              <a:rPr lang="fi-FI" sz="2200" dirty="0" smtClean="0">
                <a:solidFill>
                  <a:srgbClr val="000000"/>
                </a:solidFill>
              </a:rPr>
            </a:br>
            <a:endParaRPr lang="fi-FI" sz="22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Valmiit sarjakuvat liitettiin koulun </a:t>
            </a:r>
            <a:r>
              <a:rPr lang="fi-FI" sz="2200" dirty="0" err="1" smtClean="0">
                <a:solidFill>
                  <a:srgbClr val="000000"/>
                </a:solidFill>
              </a:rPr>
              <a:t>YouTube-</a:t>
            </a:r>
            <a:r>
              <a:rPr lang="fi-FI" sz="2200" dirty="0" smtClean="0">
                <a:solidFill>
                  <a:srgbClr val="000000"/>
                </a:solidFill>
              </a:rPr>
              <a:t/>
            </a:r>
            <a:br>
              <a:rPr lang="fi-FI" sz="2200" dirty="0" smtClean="0">
                <a:solidFill>
                  <a:srgbClr val="000000"/>
                </a:solidFill>
              </a:rPr>
            </a:br>
            <a:r>
              <a:rPr lang="fi-FI" sz="2200" dirty="0" smtClean="0">
                <a:solidFill>
                  <a:srgbClr val="000000"/>
                </a:solidFill>
              </a:rPr>
              <a:t>kanavalle ja koulumme </a:t>
            </a:r>
            <a:r>
              <a:rPr lang="fi-FI" sz="2200" dirty="0" err="1" smtClean="0">
                <a:solidFill>
                  <a:srgbClr val="000000"/>
                </a:solidFill>
              </a:rPr>
              <a:t>Digimetso-blogiin</a:t>
            </a:r>
            <a:r>
              <a:rPr lang="fi-FI" sz="2200" dirty="0" smtClean="0">
                <a:solidFill>
                  <a:srgbClr val="000000"/>
                </a:solidFill>
              </a:rPr>
              <a:t/>
            </a:r>
            <a:br>
              <a:rPr lang="fi-FI" sz="2200" dirty="0" smtClean="0">
                <a:solidFill>
                  <a:srgbClr val="000000"/>
                </a:solidFill>
              </a:rPr>
            </a:br>
            <a:endParaRPr lang="fi-FI" sz="22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fi-FI" sz="2200" dirty="0" smtClean="0">
                <a:solidFill>
                  <a:srgbClr val="000000"/>
                </a:solidFill>
              </a:rPr>
              <a:t>Sarjakuvat julkaistaan vanhemmille  </a:t>
            </a:r>
            <a:br>
              <a:rPr lang="fi-FI" sz="2200" dirty="0" smtClean="0">
                <a:solidFill>
                  <a:srgbClr val="000000"/>
                </a:solidFill>
              </a:rPr>
            </a:br>
            <a:r>
              <a:rPr lang="fi-FI" sz="2200" dirty="0" smtClean="0">
                <a:solidFill>
                  <a:srgbClr val="000000"/>
                </a:solidFill>
              </a:rPr>
              <a:t>Metsokankaan messuilla 8.5.2014</a:t>
            </a:r>
          </a:p>
          <a:p>
            <a:pPr>
              <a:buClrTx/>
              <a:buFont typeface="Arial"/>
              <a:buChar char="•"/>
            </a:pPr>
            <a:endParaRPr lang="en-US" sz="22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23893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04028" y="1298411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27936" y="1350033"/>
            <a:ext cx="8508328" cy="10325"/>
          </a:xfrm>
          <a:prstGeom prst="line">
            <a:avLst/>
          </a:prstGeom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667009" y="578625"/>
            <a:ext cx="8596668" cy="1320800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chemeClr val="tx1"/>
                </a:solidFill>
                <a:latin typeface="Chalkduster"/>
                <a:cs typeface="Chalkduster"/>
              </a:rPr>
              <a:t>Sarjakuvasta PowerPointiksi</a:t>
            </a:r>
            <a:endParaRPr lang="fi-FI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pic>
        <p:nvPicPr>
          <p:cNvPr id="12" name="Picture 11" descr="Screen shot 2014-04-27 at 12.31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69">
            <a:off x="8441391" y="604121"/>
            <a:ext cx="3482852" cy="2554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Screen shot 2014-04-27 at 12.31.42 PM.png"/>
          <p:cNvPicPr>
            <a:picLocks noChangeAspect="1"/>
          </p:cNvPicPr>
          <p:nvPr/>
        </p:nvPicPr>
        <p:blipFill>
          <a:blip r:embed="rId3"/>
          <a:srcRect l="4572" r="1942"/>
          <a:stretch>
            <a:fillRect/>
          </a:stretch>
        </p:blipFill>
        <p:spPr>
          <a:xfrm rot="510654">
            <a:off x="7958248" y="3395529"/>
            <a:ext cx="3245993" cy="2591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1084</TotalTime>
  <Words>209</Words>
  <Application>Microsoft Macintosh PowerPoint</Application>
  <PresentationFormat>Custom</PresentationFormat>
  <Paragraphs>94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Pinta</vt:lpstr>
      <vt:lpstr>Hyvä kiertää Metsokankaalla</vt:lpstr>
      <vt:lpstr>Projekti pähkinänkuoressa</vt:lpstr>
      <vt:lpstr>Näin projekti alkoi</vt:lpstr>
      <vt:lpstr>PowerPoint Presentation</vt:lpstr>
      <vt:lpstr>PowerPoint Presentation</vt:lpstr>
      <vt:lpstr>Kuvakäsikirjoitus   </vt:lpstr>
      <vt:lpstr>PowerPoint Presentation</vt:lpstr>
      <vt:lpstr>Pixton-sarjakuvatyökalu</vt:lpstr>
      <vt:lpstr>Sarjakuvasta PowerPointiksi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Sarjakuvasta kirjoitelmaksi</vt:lpstr>
      <vt:lpstr>Oppimispäiväkirja</vt:lpstr>
      <vt:lpstr>PowerPoint Presentation</vt:lpstr>
      <vt:lpstr>PowerPoint Presentation</vt:lpstr>
      <vt:lpstr>Projektin arviointi</vt:lpstr>
      <vt:lpstr>Projektin arviointi</vt:lpstr>
      <vt:lpstr>Projektin reflektointi</vt:lpstr>
    </vt:vector>
  </TitlesOfParts>
  <Company>Oulun Tietotekniikka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Hyvä kiertää Metsokankaalla</dc:title>
  <dc:creator>Ahola Heini</dc:creator>
  <cp:lastModifiedBy>Anton Nevala</cp:lastModifiedBy>
  <cp:revision>63</cp:revision>
  <cp:lastPrinted>2014-04-27T10:12:03Z</cp:lastPrinted>
  <dcterms:created xsi:type="dcterms:W3CDTF">2014-04-27T09:16:23Z</dcterms:created>
  <dcterms:modified xsi:type="dcterms:W3CDTF">2014-04-28T05:18:36Z</dcterms:modified>
</cp:coreProperties>
</file>