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5.xml" ContentType="application/vnd.openxmlformats-officedocument.presentationml.slide+xml"/>
  <Override PartName="/ppt/diagrams/colors1.xml" ContentType="application/vnd.openxmlformats-officedocument.drawingml.diagramColors+xml"/>
  <Override PartName="/ppt/slideMasters/slideMaster6.xml" ContentType="application/vnd.openxmlformats-officedocument.presentationml.slideMaster+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theme/theme6.xml" ContentType="application/vnd.openxmlformats-officedocument.them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ppt/slideMasters/slideMaster7.xml" ContentType="application/vnd.openxmlformats-officedocument.presentationml.slideMaster+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heme/theme7.xml" ContentType="application/vnd.openxmlformats-officedocument.theme+xml"/>
  <Override PartName="/ppt/slides/slide27.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Override PartName="/ppt/theme/theme3.xml" ContentType="application/vnd.openxmlformats-officedocument.theme+xml"/>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theme/theme8.xml" ContentType="application/vnd.openxmlformats-officedocument.theme+xml"/>
  <Override PartName="/ppt/slides/slide3.xml" ContentType="application/vnd.openxmlformats-officedocument.presentationml.slide+xml"/>
  <Override PartName="/ppt/slides/slide28.xml" ContentType="application/vnd.openxmlformats-officedocument.presentationml.slide+xml"/>
  <Override PartName="/ppt/slideMasters/slideMaster4.xml" ContentType="application/vnd.openxmlformats-officedocument.presentationml.slideMaster+xml"/>
  <Override PartName="/ppt/theme/theme4.xml" ContentType="application/vnd.openxmlformats-officedocument.theme+xml"/>
  <Override PartName="/ppt/slideLayouts/slideLayout3.xml" ContentType="application/vnd.openxmlformats-officedocument.presentationml.slideLayout+xml"/>
  <Override PartName="/ppt/diagrams/layout2.xml" ContentType="application/vnd.openxmlformats-officedocument.drawingml.diagramLayout+xml"/>
  <Override PartName="/ppt/slides/slide24.xml" ContentType="application/vnd.openxmlformats-officedocument.presentationml.slide+xml"/>
  <Override PartName="/ppt/diagrams/quickStyle2.xml" ContentType="application/vnd.openxmlformats-officedocument.drawingml.diagramStyl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slides/slide4.xml" ContentType="application/vnd.openxmlformats-officedocument.presentationml.slide+xml"/>
  <Override PartName="/ppt/slideMasters/slideMaster5.xml" ContentType="application/vnd.openxmlformats-officedocument.presentationml.slideMaster+xml"/>
  <Override PartName="/ppt/theme/theme5.xml" ContentType="application/vnd.openxmlformats-officedocument.them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2" r:id="rId1"/>
    <p:sldMasterId id="2147483666" r:id="rId2"/>
    <p:sldMasterId id="2147483669" r:id="rId3"/>
    <p:sldMasterId id="2147483671" r:id="rId4"/>
    <p:sldMasterId id="2147483673" r:id="rId5"/>
    <p:sldMasterId id="2147483677" r:id="rId6"/>
    <p:sldMasterId id="2147483680" r:id="rId7"/>
  </p:sldMasterIdLst>
  <p:notesMasterIdLst>
    <p:notesMasterId r:id="rId36"/>
  </p:notesMasterIdLst>
  <p:sldIdLst>
    <p:sldId id="379" r:id="rId8"/>
    <p:sldId id="347" r:id="rId9"/>
    <p:sldId id="351" r:id="rId10"/>
    <p:sldId id="348" r:id="rId11"/>
    <p:sldId id="349" r:id="rId12"/>
    <p:sldId id="372" r:id="rId13"/>
    <p:sldId id="362" r:id="rId14"/>
    <p:sldId id="308" r:id="rId15"/>
    <p:sldId id="310" r:id="rId16"/>
    <p:sldId id="313" r:id="rId17"/>
    <p:sldId id="314" r:id="rId18"/>
    <p:sldId id="373" r:id="rId19"/>
    <p:sldId id="366" r:id="rId20"/>
    <p:sldId id="304" r:id="rId21"/>
    <p:sldId id="305" r:id="rId22"/>
    <p:sldId id="315" r:id="rId23"/>
    <p:sldId id="356" r:id="rId24"/>
    <p:sldId id="316" r:id="rId25"/>
    <p:sldId id="338" r:id="rId26"/>
    <p:sldId id="357" r:id="rId27"/>
    <p:sldId id="358" r:id="rId28"/>
    <p:sldId id="359" r:id="rId29"/>
    <p:sldId id="320" r:id="rId30"/>
    <p:sldId id="321" r:id="rId31"/>
    <p:sldId id="323" r:id="rId32"/>
    <p:sldId id="381" r:id="rId33"/>
    <p:sldId id="339" r:id="rId34"/>
    <p:sldId id="340" r:id="rId35"/>
  </p:sldIdLst>
  <p:sldSz cx="9144000" cy="5715000" type="screen16x10"/>
  <p:notesSz cx="9144000" cy="6858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80FDB"/>
    <a:srgbClr val="01C083"/>
    <a:srgbClr val="004900"/>
    <a:srgbClr val="850F03"/>
    <a:srgbClr val="0001D8"/>
    <a:srgbClr val="14E8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7927" autoAdjust="0"/>
    <p:restoredTop sz="88336" autoAdjust="0"/>
  </p:normalViewPr>
  <p:slideViewPr>
    <p:cSldViewPr snapToGrid="0" snapToObjects="1" showGuides="1">
      <p:cViewPr varScale="1">
        <p:scale>
          <a:sx n="162" d="100"/>
          <a:sy n="162" d="100"/>
        </p:scale>
        <p:origin x="-584" y="-104"/>
      </p:cViewPr>
      <p:guideLst>
        <p:guide orient="horz" pos="180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notesMaster" Target="notesMasters/notesMaster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2E20A-72F9-E642-820D-5BF1BF6298D8}" type="doc">
      <dgm:prSet loTypeId="urn:microsoft.com/office/officeart/2005/8/layout/matrix2" loCatId="matrix" qsTypeId="urn:microsoft.com/office/officeart/2005/8/quickstyle/simple4" qsCatId="simple" csTypeId="urn:microsoft.com/office/officeart/2005/8/colors/accent1_2" csCatId="accent1" phldr="1"/>
      <dgm:spPr/>
      <dgm:t>
        <a:bodyPr/>
        <a:lstStyle/>
        <a:p>
          <a:endParaRPr lang="fi-FI"/>
        </a:p>
      </dgm:t>
    </dgm:pt>
    <dgm:pt modelId="{E2A63D8C-E831-C54D-BD9C-15BCAF9DBE46}">
      <dgm:prSet phldrT="[Teksti]">
        <dgm:style>
          <a:lnRef idx="2">
            <a:schemeClr val="accent1"/>
          </a:lnRef>
          <a:fillRef idx="1">
            <a:schemeClr val="lt1"/>
          </a:fillRef>
          <a:effectRef idx="0">
            <a:schemeClr val="accent1"/>
          </a:effectRef>
          <a:fontRef idx="minor">
            <a:schemeClr val="dk1"/>
          </a:fontRef>
        </dgm:style>
      </dgm:prSet>
      <dgm:spPr/>
      <dgm:t>
        <a:bodyPr/>
        <a:lstStyle/>
        <a:p>
          <a:r>
            <a:rPr lang="fi-FI" dirty="0" smtClean="0"/>
            <a:t>Avoimen</a:t>
          </a:r>
        </a:p>
        <a:p>
          <a:r>
            <a:rPr lang="fi-FI" dirty="0" smtClean="0"/>
            <a:t>vuorovaikutuksen</a:t>
          </a:r>
        </a:p>
        <a:p>
          <a:r>
            <a:rPr lang="fi-FI" dirty="0" smtClean="0"/>
            <a:t>vyöhyke</a:t>
          </a:r>
          <a:endParaRPr lang="fi-FI" dirty="0"/>
        </a:p>
      </dgm:t>
    </dgm:pt>
    <dgm:pt modelId="{B17DCEA2-18A1-EE44-9711-26C543881433}" type="parTrans" cxnId="{6C871E4F-6419-1245-B034-D7864DC0B858}">
      <dgm:prSet/>
      <dgm:spPr/>
      <dgm:t>
        <a:bodyPr/>
        <a:lstStyle/>
        <a:p>
          <a:endParaRPr lang="fi-FI"/>
        </a:p>
      </dgm:t>
    </dgm:pt>
    <dgm:pt modelId="{8BDEEDBF-59A7-F843-9282-237476CA6E8C}" type="sibTrans" cxnId="{6C871E4F-6419-1245-B034-D7864DC0B858}">
      <dgm:prSet/>
      <dgm:spPr/>
      <dgm:t>
        <a:bodyPr/>
        <a:lstStyle/>
        <a:p>
          <a:endParaRPr lang="fi-FI"/>
        </a:p>
      </dgm:t>
    </dgm:pt>
    <dgm:pt modelId="{D6E97060-1E4D-AE49-B709-D5F160431513}">
      <dgm:prSet phldrT="[Teksti]">
        <dgm:style>
          <a:lnRef idx="2">
            <a:schemeClr val="accent4"/>
          </a:lnRef>
          <a:fillRef idx="1">
            <a:schemeClr val="lt1"/>
          </a:fillRef>
          <a:effectRef idx="0">
            <a:schemeClr val="accent4"/>
          </a:effectRef>
          <a:fontRef idx="minor">
            <a:schemeClr val="dk1"/>
          </a:fontRef>
        </dgm:style>
      </dgm:prSet>
      <dgm:spPr/>
      <dgm:t>
        <a:bodyPr/>
        <a:lstStyle/>
        <a:p>
          <a:r>
            <a:rPr lang="fi-FI" dirty="0" smtClean="0"/>
            <a:t>Intensiivisen</a:t>
          </a:r>
        </a:p>
        <a:p>
          <a:r>
            <a:rPr lang="fi-FI" dirty="0" smtClean="0"/>
            <a:t>yhteistyön</a:t>
          </a:r>
        </a:p>
        <a:p>
          <a:r>
            <a:rPr lang="fi-FI" dirty="0" smtClean="0"/>
            <a:t>vyöhyke</a:t>
          </a:r>
          <a:endParaRPr lang="fi-FI" dirty="0"/>
        </a:p>
      </dgm:t>
    </dgm:pt>
    <dgm:pt modelId="{1E52EAD9-8383-8E49-9444-4577F1109A06}" type="parTrans" cxnId="{5A8C29EB-9CF0-284C-9707-3E4828025063}">
      <dgm:prSet/>
      <dgm:spPr/>
      <dgm:t>
        <a:bodyPr/>
        <a:lstStyle/>
        <a:p>
          <a:endParaRPr lang="fi-FI"/>
        </a:p>
      </dgm:t>
    </dgm:pt>
    <dgm:pt modelId="{B945742F-38B2-744D-9C91-630266DBD325}" type="sibTrans" cxnId="{5A8C29EB-9CF0-284C-9707-3E4828025063}">
      <dgm:prSet/>
      <dgm:spPr/>
      <dgm:t>
        <a:bodyPr/>
        <a:lstStyle/>
        <a:p>
          <a:endParaRPr lang="fi-FI"/>
        </a:p>
      </dgm:t>
    </dgm:pt>
    <dgm:pt modelId="{D75D576F-4122-A249-9BD4-6444C334993E}">
      <dgm:prSet phldrT="[Teksti]">
        <dgm:style>
          <a:lnRef idx="2">
            <a:schemeClr val="accent2"/>
          </a:lnRef>
          <a:fillRef idx="1">
            <a:schemeClr val="lt1"/>
          </a:fillRef>
          <a:effectRef idx="0">
            <a:schemeClr val="accent2"/>
          </a:effectRef>
          <a:fontRef idx="minor">
            <a:schemeClr val="dk1"/>
          </a:fontRef>
        </dgm:style>
      </dgm:prSet>
      <dgm:spPr/>
      <dgm:t>
        <a:bodyPr/>
        <a:lstStyle/>
        <a:p>
          <a:r>
            <a:rPr lang="fi-FI" dirty="0" smtClean="0"/>
            <a:t>Lyhytaikaisen</a:t>
          </a:r>
        </a:p>
        <a:p>
          <a:r>
            <a:rPr lang="fi-FI" dirty="0" smtClean="0"/>
            <a:t>pistäytymisen</a:t>
          </a:r>
        </a:p>
        <a:p>
          <a:r>
            <a:rPr lang="fi-FI" dirty="0" smtClean="0"/>
            <a:t>vyöhyke</a:t>
          </a:r>
          <a:endParaRPr lang="fi-FI" dirty="0"/>
        </a:p>
      </dgm:t>
    </dgm:pt>
    <dgm:pt modelId="{09E37341-FF50-C040-B97E-828AD3BA81F0}" type="parTrans" cxnId="{630C24AC-C8C1-3D41-B2F6-C1B1DBD50B2B}">
      <dgm:prSet/>
      <dgm:spPr/>
      <dgm:t>
        <a:bodyPr/>
        <a:lstStyle/>
        <a:p>
          <a:endParaRPr lang="fi-FI"/>
        </a:p>
      </dgm:t>
    </dgm:pt>
    <dgm:pt modelId="{75232BEE-D0F6-D14B-B94A-9BCBEE185F6B}" type="sibTrans" cxnId="{630C24AC-C8C1-3D41-B2F6-C1B1DBD50B2B}">
      <dgm:prSet/>
      <dgm:spPr/>
      <dgm:t>
        <a:bodyPr/>
        <a:lstStyle/>
        <a:p>
          <a:endParaRPr lang="fi-FI"/>
        </a:p>
      </dgm:t>
    </dgm:pt>
    <dgm:pt modelId="{9297DC82-4868-DA4F-AF37-E2F0C04ECFFA}">
      <dgm:prSet phldrT="[Teksti]">
        <dgm:style>
          <a:lnRef idx="2">
            <a:schemeClr val="accent3"/>
          </a:lnRef>
          <a:fillRef idx="1">
            <a:schemeClr val="lt1"/>
          </a:fillRef>
          <a:effectRef idx="0">
            <a:schemeClr val="accent3"/>
          </a:effectRef>
          <a:fontRef idx="minor">
            <a:schemeClr val="dk1"/>
          </a:fontRef>
        </dgm:style>
      </dgm:prSet>
      <dgm:spPr/>
      <dgm:t>
        <a:bodyPr/>
        <a:lstStyle/>
        <a:p>
          <a:r>
            <a:rPr lang="fi-FI" dirty="0" smtClean="0"/>
            <a:t>Intensiivisen</a:t>
          </a:r>
        </a:p>
        <a:p>
          <a:r>
            <a:rPr lang="fi-FI" dirty="0" smtClean="0"/>
            <a:t>yksilötyön</a:t>
          </a:r>
        </a:p>
        <a:p>
          <a:r>
            <a:rPr lang="fi-FI" dirty="0" smtClean="0"/>
            <a:t>vyöhyke</a:t>
          </a:r>
          <a:endParaRPr lang="fi-FI" dirty="0"/>
        </a:p>
      </dgm:t>
    </dgm:pt>
    <dgm:pt modelId="{2A972F1D-DE9D-804A-8BCF-7314CD86B8F9}" type="parTrans" cxnId="{279CFBA4-9196-B14C-9ADD-FC00E2221073}">
      <dgm:prSet/>
      <dgm:spPr/>
      <dgm:t>
        <a:bodyPr/>
        <a:lstStyle/>
        <a:p>
          <a:endParaRPr lang="fi-FI"/>
        </a:p>
      </dgm:t>
    </dgm:pt>
    <dgm:pt modelId="{C477DCAC-1CFE-9A40-BFE9-34BD51CBA922}" type="sibTrans" cxnId="{279CFBA4-9196-B14C-9ADD-FC00E2221073}">
      <dgm:prSet/>
      <dgm:spPr/>
      <dgm:t>
        <a:bodyPr/>
        <a:lstStyle/>
        <a:p>
          <a:endParaRPr lang="fi-FI"/>
        </a:p>
      </dgm:t>
    </dgm:pt>
    <dgm:pt modelId="{DF31745E-B09A-284F-A1B9-EE62E92BFB85}" type="pres">
      <dgm:prSet presAssocID="{9732E20A-72F9-E642-820D-5BF1BF6298D8}" presName="matrix" presStyleCnt="0">
        <dgm:presLayoutVars>
          <dgm:chMax val="1"/>
          <dgm:dir/>
          <dgm:resizeHandles val="exact"/>
        </dgm:presLayoutVars>
      </dgm:prSet>
      <dgm:spPr/>
      <dgm:t>
        <a:bodyPr/>
        <a:lstStyle/>
        <a:p>
          <a:endParaRPr lang="fi-FI"/>
        </a:p>
      </dgm:t>
    </dgm:pt>
    <dgm:pt modelId="{48240B1B-A746-DA40-BBA3-7ED6349D7755}" type="pres">
      <dgm:prSet presAssocID="{9732E20A-72F9-E642-820D-5BF1BF6298D8}" presName="axisShape" presStyleLbl="bgShp" presStyleIdx="0" presStyleCnt="1">
        <dgm:style>
          <a:lnRef idx="1">
            <a:schemeClr val="accent2"/>
          </a:lnRef>
          <a:fillRef idx="3">
            <a:schemeClr val="accent2"/>
          </a:fillRef>
          <a:effectRef idx="2">
            <a:schemeClr val="accent2"/>
          </a:effectRef>
          <a:fontRef idx="minor">
            <a:schemeClr val="lt1"/>
          </a:fontRef>
        </dgm:style>
      </dgm:prSet>
      <dgm:spPr/>
    </dgm:pt>
    <dgm:pt modelId="{D0FF591E-9F00-674F-9726-1748CA35676E}" type="pres">
      <dgm:prSet presAssocID="{9732E20A-72F9-E642-820D-5BF1BF6298D8}" presName="rect1" presStyleLbl="node1" presStyleIdx="0" presStyleCnt="4" custLinFactNeighborX="-10413" custLinFactNeighborY="-11570">
        <dgm:presLayoutVars>
          <dgm:chMax val="0"/>
          <dgm:chPref val="0"/>
          <dgm:bulletEnabled val="1"/>
        </dgm:presLayoutVars>
      </dgm:prSet>
      <dgm:spPr/>
      <dgm:t>
        <a:bodyPr/>
        <a:lstStyle/>
        <a:p>
          <a:endParaRPr lang="fi-FI"/>
        </a:p>
      </dgm:t>
    </dgm:pt>
    <dgm:pt modelId="{F3D31190-FE41-BF4E-9D13-A2830EC6BC03}" type="pres">
      <dgm:prSet presAssocID="{9732E20A-72F9-E642-820D-5BF1BF6298D8}" presName="rect2" presStyleLbl="node1" presStyleIdx="1" presStyleCnt="4" custLinFactNeighborX="9256" custLinFactNeighborY="-11854">
        <dgm:presLayoutVars>
          <dgm:chMax val="0"/>
          <dgm:chPref val="0"/>
          <dgm:bulletEnabled val="1"/>
        </dgm:presLayoutVars>
      </dgm:prSet>
      <dgm:spPr/>
      <dgm:t>
        <a:bodyPr/>
        <a:lstStyle/>
        <a:p>
          <a:endParaRPr lang="fi-FI"/>
        </a:p>
      </dgm:t>
    </dgm:pt>
    <dgm:pt modelId="{03CE35E8-25E7-3C46-AB99-E191B09B2AEF}" type="pres">
      <dgm:prSet presAssocID="{9732E20A-72F9-E642-820D-5BF1BF6298D8}" presName="rect3" presStyleLbl="node1" presStyleIdx="2" presStyleCnt="4" custLinFactNeighborX="-10413" custLinFactNeighborY="11570">
        <dgm:presLayoutVars>
          <dgm:chMax val="0"/>
          <dgm:chPref val="0"/>
          <dgm:bulletEnabled val="1"/>
        </dgm:presLayoutVars>
      </dgm:prSet>
      <dgm:spPr/>
      <dgm:t>
        <a:bodyPr/>
        <a:lstStyle/>
        <a:p>
          <a:endParaRPr lang="fi-FI"/>
        </a:p>
      </dgm:t>
    </dgm:pt>
    <dgm:pt modelId="{58E02CC7-12AE-FC48-A87E-17EF1B44F81C}" type="pres">
      <dgm:prSet presAssocID="{9732E20A-72F9-E642-820D-5BF1BF6298D8}" presName="rect4" presStyleLbl="node1" presStyleIdx="3" presStyleCnt="4" custLinFactNeighborX="9256" custLinFactNeighborY="11570">
        <dgm:presLayoutVars>
          <dgm:chMax val="0"/>
          <dgm:chPref val="0"/>
          <dgm:bulletEnabled val="1"/>
        </dgm:presLayoutVars>
      </dgm:prSet>
      <dgm:spPr/>
      <dgm:t>
        <a:bodyPr/>
        <a:lstStyle/>
        <a:p>
          <a:endParaRPr lang="fi-FI"/>
        </a:p>
      </dgm:t>
    </dgm:pt>
  </dgm:ptLst>
  <dgm:cxnLst>
    <dgm:cxn modelId="{5A8C29EB-9CF0-284C-9707-3E4828025063}" srcId="{9732E20A-72F9-E642-820D-5BF1BF6298D8}" destId="{D6E97060-1E4D-AE49-B709-D5F160431513}" srcOrd="1" destOrd="0" parTransId="{1E52EAD9-8383-8E49-9444-4577F1109A06}" sibTransId="{B945742F-38B2-744D-9C91-630266DBD325}"/>
    <dgm:cxn modelId="{630C24AC-C8C1-3D41-B2F6-C1B1DBD50B2B}" srcId="{9732E20A-72F9-E642-820D-5BF1BF6298D8}" destId="{D75D576F-4122-A249-9BD4-6444C334993E}" srcOrd="2" destOrd="0" parTransId="{09E37341-FF50-C040-B97E-828AD3BA81F0}" sibTransId="{75232BEE-D0F6-D14B-B94A-9BCBEE185F6B}"/>
    <dgm:cxn modelId="{D73E4EED-9E39-8347-B243-EF9542DA0AEE}" type="presOf" srcId="{9297DC82-4868-DA4F-AF37-E2F0C04ECFFA}" destId="{58E02CC7-12AE-FC48-A87E-17EF1B44F81C}" srcOrd="0" destOrd="0" presId="urn:microsoft.com/office/officeart/2005/8/layout/matrix2"/>
    <dgm:cxn modelId="{C5A1C776-FDD2-DF40-8045-99EFB0B79526}" type="presOf" srcId="{D75D576F-4122-A249-9BD4-6444C334993E}" destId="{03CE35E8-25E7-3C46-AB99-E191B09B2AEF}" srcOrd="0" destOrd="0" presId="urn:microsoft.com/office/officeart/2005/8/layout/matrix2"/>
    <dgm:cxn modelId="{62AB3AA1-3780-E04B-9645-8F72E1BB6E5D}" type="presOf" srcId="{9732E20A-72F9-E642-820D-5BF1BF6298D8}" destId="{DF31745E-B09A-284F-A1B9-EE62E92BFB85}" srcOrd="0" destOrd="0" presId="urn:microsoft.com/office/officeart/2005/8/layout/matrix2"/>
    <dgm:cxn modelId="{279CFBA4-9196-B14C-9ADD-FC00E2221073}" srcId="{9732E20A-72F9-E642-820D-5BF1BF6298D8}" destId="{9297DC82-4868-DA4F-AF37-E2F0C04ECFFA}" srcOrd="3" destOrd="0" parTransId="{2A972F1D-DE9D-804A-8BCF-7314CD86B8F9}" sibTransId="{C477DCAC-1CFE-9A40-BFE9-34BD51CBA922}"/>
    <dgm:cxn modelId="{F84CFF0E-55BF-A14D-85D7-043D34BCD94E}" type="presOf" srcId="{E2A63D8C-E831-C54D-BD9C-15BCAF9DBE46}" destId="{D0FF591E-9F00-674F-9726-1748CA35676E}" srcOrd="0" destOrd="0" presId="urn:microsoft.com/office/officeart/2005/8/layout/matrix2"/>
    <dgm:cxn modelId="{92719473-8482-694C-A383-713BA4FDB069}" type="presOf" srcId="{D6E97060-1E4D-AE49-B709-D5F160431513}" destId="{F3D31190-FE41-BF4E-9D13-A2830EC6BC03}" srcOrd="0" destOrd="0" presId="urn:microsoft.com/office/officeart/2005/8/layout/matrix2"/>
    <dgm:cxn modelId="{6C871E4F-6419-1245-B034-D7864DC0B858}" srcId="{9732E20A-72F9-E642-820D-5BF1BF6298D8}" destId="{E2A63D8C-E831-C54D-BD9C-15BCAF9DBE46}" srcOrd="0" destOrd="0" parTransId="{B17DCEA2-18A1-EE44-9711-26C543881433}" sibTransId="{8BDEEDBF-59A7-F843-9282-237476CA6E8C}"/>
    <dgm:cxn modelId="{91CB7344-C280-E44E-9F55-F3AE0CBC4178}" type="presParOf" srcId="{DF31745E-B09A-284F-A1B9-EE62E92BFB85}" destId="{48240B1B-A746-DA40-BBA3-7ED6349D7755}" srcOrd="0" destOrd="0" presId="urn:microsoft.com/office/officeart/2005/8/layout/matrix2"/>
    <dgm:cxn modelId="{5C979DAD-6A93-DA4D-AC85-B11969E13DD0}" type="presParOf" srcId="{DF31745E-B09A-284F-A1B9-EE62E92BFB85}" destId="{D0FF591E-9F00-674F-9726-1748CA35676E}" srcOrd="1" destOrd="0" presId="urn:microsoft.com/office/officeart/2005/8/layout/matrix2"/>
    <dgm:cxn modelId="{D2BA3E69-5176-BB4B-8DE6-C64276D2E12B}" type="presParOf" srcId="{DF31745E-B09A-284F-A1B9-EE62E92BFB85}" destId="{F3D31190-FE41-BF4E-9D13-A2830EC6BC03}" srcOrd="2" destOrd="0" presId="urn:microsoft.com/office/officeart/2005/8/layout/matrix2"/>
    <dgm:cxn modelId="{B2C82E33-EF5A-0E46-9DF4-109F81CB1C17}" type="presParOf" srcId="{DF31745E-B09A-284F-A1B9-EE62E92BFB85}" destId="{03CE35E8-25E7-3C46-AB99-E191B09B2AEF}" srcOrd="3" destOrd="0" presId="urn:microsoft.com/office/officeart/2005/8/layout/matrix2"/>
    <dgm:cxn modelId="{8AE37343-B66B-3744-B1D2-13CC28F38ACE}" type="presParOf" srcId="{DF31745E-B09A-284F-A1B9-EE62E92BFB85}" destId="{58E02CC7-12AE-FC48-A87E-17EF1B44F81C}"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F80C07-3F52-444F-A9DB-ABF1F4BE6280}"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fi-FI"/>
        </a:p>
      </dgm:t>
    </dgm:pt>
    <dgm:pt modelId="{0AA9ADA0-4955-834E-87F6-1E4F9276CB11}">
      <dgm:prSet phldrT="[Teksti]">
        <dgm:style>
          <a:lnRef idx="2">
            <a:schemeClr val="accent6"/>
          </a:lnRef>
          <a:fillRef idx="1">
            <a:schemeClr val="lt1"/>
          </a:fillRef>
          <a:effectRef idx="0">
            <a:schemeClr val="accent6"/>
          </a:effectRef>
          <a:fontRef idx="minor">
            <a:schemeClr val="dk1"/>
          </a:fontRef>
        </dgm:style>
      </dgm:prSet>
      <dgm:spPr/>
      <dgm:t>
        <a:bodyPr/>
        <a:lstStyle/>
        <a:p>
          <a:r>
            <a:rPr lang="fi-FI" dirty="0" err="1" smtClean="0">
              <a:solidFill>
                <a:srgbClr val="000000"/>
              </a:solidFill>
            </a:rPr>
            <a:t>Watering</a:t>
          </a:r>
          <a:r>
            <a:rPr lang="fi-FI" dirty="0" smtClean="0">
              <a:solidFill>
                <a:srgbClr val="000000"/>
              </a:solidFill>
            </a:rPr>
            <a:t> </a:t>
          </a:r>
          <a:r>
            <a:rPr lang="fi-FI" dirty="0" err="1" smtClean="0">
              <a:solidFill>
                <a:srgbClr val="000000"/>
              </a:solidFill>
            </a:rPr>
            <a:t>Hole</a:t>
          </a:r>
          <a:endParaRPr lang="fi-FI" dirty="0">
            <a:solidFill>
              <a:srgbClr val="000000"/>
            </a:solidFill>
          </a:endParaRPr>
        </a:p>
      </dgm:t>
    </dgm:pt>
    <dgm:pt modelId="{CC673159-DDF5-9B4B-B9CF-E28ABD1752A8}" type="parTrans" cxnId="{923DCAEC-439B-8E4A-A8FA-943810050C31}">
      <dgm:prSet/>
      <dgm:spPr/>
      <dgm:t>
        <a:bodyPr/>
        <a:lstStyle/>
        <a:p>
          <a:endParaRPr lang="fi-FI"/>
        </a:p>
      </dgm:t>
    </dgm:pt>
    <dgm:pt modelId="{9D7FFF27-6DA8-744A-97F9-6DFF56EE119E}" type="sibTrans" cxnId="{923DCAEC-439B-8E4A-A8FA-943810050C31}">
      <dgm:prSet/>
      <dgm:spPr/>
      <dgm:t>
        <a:bodyPr/>
        <a:lstStyle/>
        <a:p>
          <a:endParaRPr lang="fi-FI"/>
        </a:p>
      </dgm:t>
    </dgm:pt>
    <dgm:pt modelId="{9B7F8657-DFAE-4847-B8D8-8B0F58AC4001}">
      <dgm:prSet phldrT="[Teksti]">
        <dgm:style>
          <a:lnRef idx="2">
            <a:schemeClr val="accent4"/>
          </a:lnRef>
          <a:fillRef idx="1">
            <a:schemeClr val="lt1"/>
          </a:fillRef>
          <a:effectRef idx="0">
            <a:schemeClr val="accent4"/>
          </a:effectRef>
          <a:fontRef idx="minor">
            <a:schemeClr val="dk1"/>
          </a:fontRef>
        </dgm:style>
      </dgm:prSet>
      <dgm:spPr/>
      <dgm:t>
        <a:bodyPr/>
        <a:lstStyle/>
        <a:p>
          <a:r>
            <a:rPr lang="fi-FI" dirty="0" err="1" smtClean="0">
              <a:solidFill>
                <a:srgbClr val="000000"/>
              </a:solidFill>
            </a:rPr>
            <a:t>ShowOff</a:t>
          </a:r>
          <a:endParaRPr lang="fi-FI" dirty="0">
            <a:solidFill>
              <a:srgbClr val="000000"/>
            </a:solidFill>
          </a:endParaRPr>
        </a:p>
      </dgm:t>
    </dgm:pt>
    <dgm:pt modelId="{F44F0492-5EC5-1548-ADED-5C8F323E7C44}" type="parTrans" cxnId="{24FDD6B9-1412-2B4C-B871-D16CFDBA5785}">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fi-FI"/>
        </a:p>
      </dgm:t>
    </dgm:pt>
    <dgm:pt modelId="{2849B00E-B00D-9F49-934F-B8BDEC7AFFB2}" type="sibTrans" cxnId="{24FDD6B9-1412-2B4C-B871-D16CFDBA5785}">
      <dgm:prSet/>
      <dgm:spPr/>
      <dgm:t>
        <a:bodyPr/>
        <a:lstStyle/>
        <a:p>
          <a:endParaRPr lang="fi-FI"/>
        </a:p>
      </dgm:t>
    </dgm:pt>
    <dgm:pt modelId="{6E7AAEAB-C542-0441-802F-E9FDA04FF96F}">
      <dgm:prSet phldrT="[Teksti]">
        <dgm:style>
          <a:lnRef idx="2">
            <a:schemeClr val="accent3"/>
          </a:lnRef>
          <a:fillRef idx="1">
            <a:schemeClr val="lt1"/>
          </a:fillRef>
          <a:effectRef idx="0">
            <a:schemeClr val="accent3"/>
          </a:effectRef>
          <a:fontRef idx="minor">
            <a:schemeClr val="dk1"/>
          </a:fontRef>
        </dgm:style>
      </dgm:prSet>
      <dgm:spPr/>
      <dgm:t>
        <a:bodyPr/>
        <a:lstStyle/>
        <a:p>
          <a:r>
            <a:rPr lang="fi-FI" dirty="0" err="1" smtClean="0">
              <a:solidFill>
                <a:schemeClr val="tx1"/>
              </a:solidFill>
            </a:rPr>
            <a:t>Camp</a:t>
          </a:r>
          <a:r>
            <a:rPr lang="fi-FI" dirty="0" smtClean="0">
              <a:solidFill>
                <a:schemeClr val="tx1"/>
              </a:solidFill>
            </a:rPr>
            <a:t> </a:t>
          </a:r>
          <a:r>
            <a:rPr lang="fi-FI" dirty="0" err="1" smtClean="0">
              <a:solidFill>
                <a:schemeClr val="tx1"/>
              </a:solidFill>
            </a:rPr>
            <a:t>Fire</a:t>
          </a:r>
          <a:endParaRPr lang="fi-FI" dirty="0">
            <a:solidFill>
              <a:schemeClr val="tx1"/>
            </a:solidFill>
          </a:endParaRPr>
        </a:p>
      </dgm:t>
    </dgm:pt>
    <dgm:pt modelId="{DEAE6E5D-C6AF-6841-8BA3-E6057F37F512}" type="parTrans" cxnId="{728BF5ED-2A18-3140-A42D-AD7CD6556C4E}">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i-FI"/>
        </a:p>
      </dgm:t>
    </dgm:pt>
    <dgm:pt modelId="{98FBFA0F-BF5A-2144-8FEC-3BBCC5B55184}" type="sibTrans" cxnId="{728BF5ED-2A18-3140-A42D-AD7CD6556C4E}">
      <dgm:prSet/>
      <dgm:spPr/>
      <dgm:t>
        <a:bodyPr/>
        <a:lstStyle/>
        <a:p>
          <a:endParaRPr lang="fi-FI"/>
        </a:p>
      </dgm:t>
    </dgm:pt>
    <dgm:pt modelId="{1AB931D3-429A-2F4F-A507-AF30AF1560D1}">
      <dgm:prSet phldrT="[Teksti]">
        <dgm:style>
          <a:lnRef idx="2">
            <a:schemeClr val="accent2"/>
          </a:lnRef>
          <a:fillRef idx="1">
            <a:schemeClr val="lt1"/>
          </a:fillRef>
          <a:effectRef idx="0">
            <a:schemeClr val="accent2"/>
          </a:effectRef>
          <a:fontRef idx="minor">
            <a:schemeClr val="dk1"/>
          </a:fontRef>
        </dgm:style>
      </dgm:prSet>
      <dgm:spPr/>
      <dgm:t>
        <a:bodyPr/>
        <a:lstStyle/>
        <a:p>
          <a:r>
            <a:rPr lang="fi-FI" dirty="0" err="1" smtClean="0">
              <a:solidFill>
                <a:srgbClr val="000000"/>
              </a:solidFill>
            </a:rPr>
            <a:t>Lab</a:t>
          </a:r>
          <a:endParaRPr lang="fi-FI" dirty="0">
            <a:solidFill>
              <a:srgbClr val="000000"/>
            </a:solidFill>
          </a:endParaRPr>
        </a:p>
      </dgm:t>
    </dgm:pt>
    <dgm:pt modelId="{94B9593D-9A5C-9242-B3B9-D4FFA0D87403}" type="parTrans" cxnId="{D131B030-B9F3-7347-8F2F-A5E7D06F18B7}">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fi-FI"/>
        </a:p>
      </dgm:t>
    </dgm:pt>
    <dgm:pt modelId="{0C6176A2-EF60-D744-A57D-CD1E250EB32F}" type="sibTrans" cxnId="{D131B030-B9F3-7347-8F2F-A5E7D06F18B7}">
      <dgm:prSet/>
      <dgm:spPr/>
      <dgm:t>
        <a:bodyPr/>
        <a:lstStyle/>
        <a:p>
          <a:endParaRPr lang="fi-FI"/>
        </a:p>
      </dgm:t>
    </dgm:pt>
    <dgm:pt modelId="{CF403FA3-16D7-4843-A599-B70DBB24AA18}">
      <dgm:prSet phldrT="[Teksti]">
        <dgm:style>
          <a:lnRef idx="2">
            <a:schemeClr val="accent1"/>
          </a:lnRef>
          <a:fillRef idx="1">
            <a:schemeClr val="lt1"/>
          </a:fillRef>
          <a:effectRef idx="0">
            <a:schemeClr val="accent1"/>
          </a:effectRef>
          <a:fontRef idx="minor">
            <a:schemeClr val="dk1"/>
          </a:fontRef>
        </dgm:style>
      </dgm:prSet>
      <dgm:spPr/>
      <dgm:t>
        <a:bodyPr/>
        <a:lstStyle/>
        <a:p>
          <a:r>
            <a:rPr lang="fi-FI" dirty="0" err="1" smtClean="0">
              <a:solidFill>
                <a:srgbClr val="000000"/>
              </a:solidFill>
            </a:rPr>
            <a:t>Cave</a:t>
          </a:r>
          <a:endParaRPr lang="fi-FI" dirty="0">
            <a:solidFill>
              <a:srgbClr val="000000"/>
            </a:solidFill>
          </a:endParaRPr>
        </a:p>
      </dgm:t>
    </dgm:pt>
    <dgm:pt modelId="{384E7606-78C4-ED43-B3DB-EF4621FD1F00}" type="parTrans" cxnId="{02D41675-17D1-6A4A-A042-939027B2E55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fi-FI"/>
        </a:p>
      </dgm:t>
    </dgm:pt>
    <dgm:pt modelId="{E2BEDC7D-8347-9941-945F-F9EA2FDC8F6F}" type="sibTrans" cxnId="{02D41675-17D1-6A4A-A042-939027B2E558}">
      <dgm:prSet/>
      <dgm:spPr/>
      <dgm:t>
        <a:bodyPr/>
        <a:lstStyle/>
        <a:p>
          <a:endParaRPr lang="fi-FI"/>
        </a:p>
      </dgm:t>
    </dgm:pt>
    <dgm:pt modelId="{530A1D01-0FC5-6141-8AC4-0D0C0F614475}" type="pres">
      <dgm:prSet presAssocID="{C7F80C07-3F52-444F-A9DB-ABF1F4BE6280}" presName="Name0" presStyleCnt="0">
        <dgm:presLayoutVars>
          <dgm:chMax val="1"/>
          <dgm:dir/>
          <dgm:animLvl val="ctr"/>
          <dgm:resizeHandles val="exact"/>
        </dgm:presLayoutVars>
      </dgm:prSet>
      <dgm:spPr/>
      <dgm:t>
        <a:bodyPr/>
        <a:lstStyle/>
        <a:p>
          <a:endParaRPr lang="fi-FI"/>
        </a:p>
      </dgm:t>
    </dgm:pt>
    <dgm:pt modelId="{2116D5CC-73DC-D14A-8779-7CD5572B70C0}" type="pres">
      <dgm:prSet presAssocID="{0AA9ADA0-4955-834E-87F6-1E4F9276CB11}" presName="centerShape" presStyleLbl="node0" presStyleIdx="0" presStyleCnt="1"/>
      <dgm:spPr/>
      <dgm:t>
        <a:bodyPr/>
        <a:lstStyle/>
        <a:p>
          <a:endParaRPr lang="fi-FI"/>
        </a:p>
      </dgm:t>
    </dgm:pt>
    <dgm:pt modelId="{8106793C-0BB9-B14B-8D99-6751F1EECF14}" type="pres">
      <dgm:prSet presAssocID="{F44F0492-5EC5-1548-ADED-5C8F323E7C44}" presName="parTrans" presStyleLbl="sibTrans2D1" presStyleIdx="0" presStyleCnt="4"/>
      <dgm:spPr/>
      <dgm:t>
        <a:bodyPr/>
        <a:lstStyle/>
        <a:p>
          <a:endParaRPr lang="fi-FI"/>
        </a:p>
      </dgm:t>
    </dgm:pt>
    <dgm:pt modelId="{274B496D-F262-F940-8379-F366F544F9CF}" type="pres">
      <dgm:prSet presAssocID="{F44F0492-5EC5-1548-ADED-5C8F323E7C44}" presName="connectorText" presStyleLbl="sibTrans2D1" presStyleIdx="0" presStyleCnt="4"/>
      <dgm:spPr/>
      <dgm:t>
        <a:bodyPr/>
        <a:lstStyle/>
        <a:p>
          <a:endParaRPr lang="fi-FI"/>
        </a:p>
      </dgm:t>
    </dgm:pt>
    <dgm:pt modelId="{73B7F409-4294-4441-854C-865DC83B14F9}" type="pres">
      <dgm:prSet presAssocID="{9B7F8657-DFAE-4847-B8D8-8B0F58AC4001}" presName="node" presStyleLbl="node1" presStyleIdx="0" presStyleCnt="4">
        <dgm:presLayoutVars>
          <dgm:bulletEnabled val="1"/>
        </dgm:presLayoutVars>
      </dgm:prSet>
      <dgm:spPr/>
      <dgm:t>
        <a:bodyPr/>
        <a:lstStyle/>
        <a:p>
          <a:endParaRPr lang="fi-FI"/>
        </a:p>
      </dgm:t>
    </dgm:pt>
    <dgm:pt modelId="{B5BF08C3-0FBA-494B-A378-5730461BB543}" type="pres">
      <dgm:prSet presAssocID="{DEAE6E5D-C6AF-6841-8BA3-E6057F37F512}" presName="parTrans" presStyleLbl="sibTrans2D1" presStyleIdx="1" presStyleCnt="4"/>
      <dgm:spPr/>
      <dgm:t>
        <a:bodyPr/>
        <a:lstStyle/>
        <a:p>
          <a:endParaRPr lang="fi-FI"/>
        </a:p>
      </dgm:t>
    </dgm:pt>
    <dgm:pt modelId="{2D5493A6-6FA0-7E49-8BCF-C0D075601F1A}" type="pres">
      <dgm:prSet presAssocID="{DEAE6E5D-C6AF-6841-8BA3-E6057F37F512}" presName="connectorText" presStyleLbl="sibTrans2D1" presStyleIdx="1" presStyleCnt="4"/>
      <dgm:spPr/>
      <dgm:t>
        <a:bodyPr/>
        <a:lstStyle/>
        <a:p>
          <a:endParaRPr lang="fi-FI"/>
        </a:p>
      </dgm:t>
    </dgm:pt>
    <dgm:pt modelId="{288AE5D5-7B41-7A48-A2B8-8EE23B286470}" type="pres">
      <dgm:prSet presAssocID="{6E7AAEAB-C542-0441-802F-E9FDA04FF96F}" presName="node" presStyleLbl="node1" presStyleIdx="1" presStyleCnt="4">
        <dgm:presLayoutVars>
          <dgm:bulletEnabled val="1"/>
        </dgm:presLayoutVars>
      </dgm:prSet>
      <dgm:spPr/>
      <dgm:t>
        <a:bodyPr/>
        <a:lstStyle/>
        <a:p>
          <a:endParaRPr lang="fi-FI"/>
        </a:p>
      </dgm:t>
    </dgm:pt>
    <dgm:pt modelId="{A11DAC44-2505-304D-87D5-D2502363C57F}" type="pres">
      <dgm:prSet presAssocID="{94B9593D-9A5C-9242-B3B9-D4FFA0D87403}" presName="parTrans" presStyleLbl="sibTrans2D1" presStyleIdx="2" presStyleCnt="4"/>
      <dgm:spPr/>
      <dgm:t>
        <a:bodyPr/>
        <a:lstStyle/>
        <a:p>
          <a:endParaRPr lang="fi-FI"/>
        </a:p>
      </dgm:t>
    </dgm:pt>
    <dgm:pt modelId="{8E4503E7-BC5D-1449-B2D3-8CEEC95B488B}" type="pres">
      <dgm:prSet presAssocID="{94B9593D-9A5C-9242-B3B9-D4FFA0D87403}" presName="connectorText" presStyleLbl="sibTrans2D1" presStyleIdx="2" presStyleCnt="4"/>
      <dgm:spPr/>
      <dgm:t>
        <a:bodyPr/>
        <a:lstStyle/>
        <a:p>
          <a:endParaRPr lang="fi-FI"/>
        </a:p>
      </dgm:t>
    </dgm:pt>
    <dgm:pt modelId="{F4732044-26E7-664E-9974-8D7EC95FC903}" type="pres">
      <dgm:prSet presAssocID="{1AB931D3-429A-2F4F-A507-AF30AF1560D1}" presName="node" presStyleLbl="node1" presStyleIdx="2" presStyleCnt="4">
        <dgm:presLayoutVars>
          <dgm:bulletEnabled val="1"/>
        </dgm:presLayoutVars>
      </dgm:prSet>
      <dgm:spPr/>
      <dgm:t>
        <a:bodyPr/>
        <a:lstStyle/>
        <a:p>
          <a:endParaRPr lang="fi-FI"/>
        </a:p>
      </dgm:t>
    </dgm:pt>
    <dgm:pt modelId="{6BE90EDB-2461-AA4D-95DC-DBE76527895C}" type="pres">
      <dgm:prSet presAssocID="{384E7606-78C4-ED43-B3DB-EF4621FD1F00}" presName="parTrans" presStyleLbl="sibTrans2D1" presStyleIdx="3" presStyleCnt="4"/>
      <dgm:spPr/>
      <dgm:t>
        <a:bodyPr/>
        <a:lstStyle/>
        <a:p>
          <a:endParaRPr lang="fi-FI"/>
        </a:p>
      </dgm:t>
    </dgm:pt>
    <dgm:pt modelId="{40FF5211-CAF1-8E41-8F65-BC8507ACF144}" type="pres">
      <dgm:prSet presAssocID="{384E7606-78C4-ED43-B3DB-EF4621FD1F00}" presName="connectorText" presStyleLbl="sibTrans2D1" presStyleIdx="3" presStyleCnt="4"/>
      <dgm:spPr/>
      <dgm:t>
        <a:bodyPr/>
        <a:lstStyle/>
        <a:p>
          <a:endParaRPr lang="fi-FI"/>
        </a:p>
      </dgm:t>
    </dgm:pt>
    <dgm:pt modelId="{CE9C0F38-2258-1343-B0E4-22615E3C20AD}" type="pres">
      <dgm:prSet presAssocID="{CF403FA3-16D7-4843-A599-B70DBB24AA18}" presName="node" presStyleLbl="node1" presStyleIdx="3" presStyleCnt="4">
        <dgm:presLayoutVars>
          <dgm:bulletEnabled val="1"/>
        </dgm:presLayoutVars>
      </dgm:prSet>
      <dgm:spPr/>
      <dgm:t>
        <a:bodyPr/>
        <a:lstStyle/>
        <a:p>
          <a:endParaRPr lang="fi-FI"/>
        </a:p>
      </dgm:t>
    </dgm:pt>
  </dgm:ptLst>
  <dgm:cxnLst>
    <dgm:cxn modelId="{EB8A359B-E2DB-B241-AF3E-EB7C61759BB4}" type="presOf" srcId="{6E7AAEAB-C542-0441-802F-E9FDA04FF96F}" destId="{288AE5D5-7B41-7A48-A2B8-8EE23B286470}" srcOrd="0" destOrd="0" presId="urn:microsoft.com/office/officeart/2005/8/layout/radial5"/>
    <dgm:cxn modelId="{728BF5ED-2A18-3140-A42D-AD7CD6556C4E}" srcId="{0AA9ADA0-4955-834E-87F6-1E4F9276CB11}" destId="{6E7AAEAB-C542-0441-802F-E9FDA04FF96F}" srcOrd="1" destOrd="0" parTransId="{DEAE6E5D-C6AF-6841-8BA3-E6057F37F512}" sibTransId="{98FBFA0F-BF5A-2144-8FEC-3BBCC5B55184}"/>
    <dgm:cxn modelId="{B31D2913-1B2A-D74F-9E44-A4FFB246C920}" type="presOf" srcId="{384E7606-78C4-ED43-B3DB-EF4621FD1F00}" destId="{6BE90EDB-2461-AA4D-95DC-DBE76527895C}" srcOrd="0" destOrd="0" presId="urn:microsoft.com/office/officeart/2005/8/layout/radial5"/>
    <dgm:cxn modelId="{02D41675-17D1-6A4A-A042-939027B2E558}" srcId="{0AA9ADA0-4955-834E-87F6-1E4F9276CB11}" destId="{CF403FA3-16D7-4843-A599-B70DBB24AA18}" srcOrd="3" destOrd="0" parTransId="{384E7606-78C4-ED43-B3DB-EF4621FD1F00}" sibTransId="{E2BEDC7D-8347-9941-945F-F9EA2FDC8F6F}"/>
    <dgm:cxn modelId="{F502B37A-4D24-724D-812A-41360E5B42E3}" type="presOf" srcId="{DEAE6E5D-C6AF-6841-8BA3-E6057F37F512}" destId="{2D5493A6-6FA0-7E49-8BCF-C0D075601F1A}" srcOrd="1" destOrd="0" presId="urn:microsoft.com/office/officeart/2005/8/layout/radial5"/>
    <dgm:cxn modelId="{88538EF5-A1AD-3144-AE7B-7CCC42D7ABC5}" type="presOf" srcId="{F44F0492-5EC5-1548-ADED-5C8F323E7C44}" destId="{274B496D-F262-F940-8379-F366F544F9CF}" srcOrd="1" destOrd="0" presId="urn:microsoft.com/office/officeart/2005/8/layout/radial5"/>
    <dgm:cxn modelId="{D131B030-B9F3-7347-8F2F-A5E7D06F18B7}" srcId="{0AA9ADA0-4955-834E-87F6-1E4F9276CB11}" destId="{1AB931D3-429A-2F4F-A507-AF30AF1560D1}" srcOrd="2" destOrd="0" parTransId="{94B9593D-9A5C-9242-B3B9-D4FFA0D87403}" sibTransId="{0C6176A2-EF60-D744-A57D-CD1E250EB32F}"/>
    <dgm:cxn modelId="{C214C5C1-714C-0642-934F-137F52C95DFC}" type="presOf" srcId="{CF403FA3-16D7-4843-A599-B70DBB24AA18}" destId="{CE9C0F38-2258-1343-B0E4-22615E3C20AD}" srcOrd="0" destOrd="0" presId="urn:microsoft.com/office/officeart/2005/8/layout/radial5"/>
    <dgm:cxn modelId="{3E0703B7-8ED3-384C-9D44-A99CFB2466CC}" type="presOf" srcId="{94B9593D-9A5C-9242-B3B9-D4FFA0D87403}" destId="{8E4503E7-BC5D-1449-B2D3-8CEEC95B488B}" srcOrd="1" destOrd="0" presId="urn:microsoft.com/office/officeart/2005/8/layout/radial5"/>
    <dgm:cxn modelId="{4D217514-BED3-B24F-AF14-0A20EE8D74CC}" type="presOf" srcId="{C7F80C07-3F52-444F-A9DB-ABF1F4BE6280}" destId="{530A1D01-0FC5-6141-8AC4-0D0C0F614475}" srcOrd="0" destOrd="0" presId="urn:microsoft.com/office/officeart/2005/8/layout/radial5"/>
    <dgm:cxn modelId="{F63F956B-AD3B-3041-AB7E-211007108BFE}" type="presOf" srcId="{DEAE6E5D-C6AF-6841-8BA3-E6057F37F512}" destId="{B5BF08C3-0FBA-494B-A378-5730461BB543}" srcOrd="0" destOrd="0" presId="urn:microsoft.com/office/officeart/2005/8/layout/radial5"/>
    <dgm:cxn modelId="{2B2C5173-9227-8042-A57A-0917A4772E73}" type="presOf" srcId="{9B7F8657-DFAE-4847-B8D8-8B0F58AC4001}" destId="{73B7F409-4294-4441-854C-865DC83B14F9}" srcOrd="0" destOrd="0" presId="urn:microsoft.com/office/officeart/2005/8/layout/radial5"/>
    <dgm:cxn modelId="{E6651A0C-DF4D-EA47-904E-32F0F964F707}" type="presOf" srcId="{0AA9ADA0-4955-834E-87F6-1E4F9276CB11}" destId="{2116D5CC-73DC-D14A-8779-7CD5572B70C0}" srcOrd="0" destOrd="0" presId="urn:microsoft.com/office/officeart/2005/8/layout/radial5"/>
    <dgm:cxn modelId="{1B8A1499-A780-8343-A6F7-1DD73F32EEE9}" type="presOf" srcId="{1AB931D3-429A-2F4F-A507-AF30AF1560D1}" destId="{F4732044-26E7-664E-9974-8D7EC95FC903}" srcOrd="0" destOrd="0" presId="urn:microsoft.com/office/officeart/2005/8/layout/radial5"/>
    <dgm:cxn modelId="{F7C4C815-2CE8-A148-BD92-0238F4272F63}" type="presOf" srcId="{F44F0492-5EC5-1548-ADED-5C8F323E7C44}" destId="{8106793C-0BB9-B14B-8D99-6751F1EECF14}" srcOrd="0" destOrd="0" presId="urn:microsoft.com/office/officeart/2005/8/layout/radial5"/>
    <dgm:cxn modelId="{923DCAEC-439B-8E4A-A8FA-943810050C31}" srcId="{C7F80C07-3F52-444F-A9DB-ABF1F4BE6280}" destId="{0AA9ADA0-4955-834E-87F6-1E4F9276CB11}" srcOrd="0" destOrd="0" parTransId="{CC673159-DDF5-9B4B-B9CF-E28ABD1752A8}" sibTransId="{9D7FFF27-6DA8-744A-97F9-6DFF56EE119E}"/>
    <dgm:cxn modelId="{24FDD6B9-1412-2B4C-B871-D16CFDBA5785}" srcId="{0AA9ADA0-4955-834E-87F6-1E4F9276CB11}" destId="{9B7F8657-DFAE-4847-B8D8-8B0F58AC4001}" srcOrd="0" destOrd="0" parTransId="{F44F0492-5EC5-1548-ADED-5C8F323E7C44}" sibTransId="{2849B00E-B00D-9F49-934F-B8BDEC7AFFB2}"/>
    <dgm:cxn modelId="{8716F54B-8AFF-B94B-A2B1-A9B38B504971}" type="presOf" srcId="{94B9593D-9A5C-9242-B3B9-D4FFA0D87403}" destId="{A11DAC44-2505-304D-87D5-D2502363C57F}" srcOrd="0" destOrd="0" presId="urn:microsoft.com/office/officeart/2005/8/layout/radial5"/>
    <dgm:cxn modelId="{856D09CD-F586-DD46-B799-583C612B1F02}" type="presOf" srcId="{384E7606-78C4-ED43-B3DB-EF4621FD1F00}" destId="{40FF5211-CAF1-8E41-8F65-BC8507ACF144}" srcOrd="1" destOrd="0" presId="urn:microsoft.com/office/officeart/2005/8/layout/radial5"/>
    <dgm:cxn modelId="{2F2F977D-F1DA-F94F-8DAF-E3C59BD00E3A}" type="presParOf" srcId="{530A1D01-0FC5-6141-8AC4-0D0C0F614475}" destId="{2116D5CC-73DC-D14A-8779-7CD5572B70C0}" srcOrd="0" destOrd="0" presId="urn:microsoft.com/office/officeart/2005/8/layout/radial5"/>
    <dgm:cxn modelId="{5AA48885-9BFE-3F4C-A4AD-224C21A68D7C}" type="presParOf" srcId="{530A1D01-0FC5-6141-8AC4-0D0C0F614475}" destId="{8106793C-0BB9-B14B-8D99-6751F1EECF14}" srcOrd="1" destOrd="0" presId="urn:microsoft.com/office/officeart/2005/8/layout/radial5"/>
    <dgm:cxn modelId="{276BCD78-0525-0249-B6BF-FA313B6F44BC}" type="presParOf" srcId="{8106793C-0BB9-B14B-8D99-6751F1EECF14}" destId="{274B496D-F262-F940-8379-F366F544F9CF}" srcOrd="0" destOrd="0" presId="urn:microsoft.com/office/officeart/2005/8/layout/radial5"/>
    <dgm:cxn modelId="{8370638C-7D1C-164E-8714-6CF3D24501B8}" type="presParOf" srcId="{530A1D01-0FC5-6141-8AC4-0D0C0F614475}" destId="{73B7F409-4294-4441-854C-865DC83B14F9}" srcOrd="2" destOrd="0" presId="urn:microsoft.com/office/officeart/2005/8/layout/radial5"/>
    <dgm:cxn modelId="{DD626EA8-0975-984A-BCC4-2D3AB3DAB891}" type="presParOf" srcId="{530A1D01-0FC5-6141-8AC4-0D0C0F614475}" destId="{B5BF08C3-0FBA-494B-A378-5730461BB543}" srcOrd="3" destOrd="0" presId="urn:microsoft.com/office/officeart/2005/8/layout/radial5"/>
    <dgm:cxn modelId="{7FE4A0BF-304C-2945-B0BD-BFFEB85ACEF9}" type="presParOf" srcId="{B5BF08C3-0FBA-494B-A378-5730461BB543}" destId="{2D5493A6-6FA0-7E49-8BCF-C0D075601F1A}" srcOrd="0" destOrd="0" presId="urn:microsoft.com/office/officeart/2005/8/layout/radial5"/>
    <dgm:cxn modelId="{277448D9-6752-FA4A-968E-848CA6ED3720}" type="presParOf" srcId="{530A1D01-0FC5-6141-8AC4-0D0C0F614475}" destId="{288AE5D5-7B41-7A48-A2B8-8EE23B286470}" srcOrd="4" destOrd="0" presId="urn:microsoft.com/office/officeart/2005/8/layout/radial5"/>
    <dgm:cxn modelId="{64266451-1966-C945-884A-F5464A8D50E2}" type="presParOf" srcId="{530A1D01-0FC5-6141-8AC4-0D0C0F614475}" destId="{A11DAC44-2505-304D-87D5-D2502363C57F}" srcOrd="5" destOrd="0" presId="urn:microsoft.com/office/officeart/2005/8/layout/radial5"/>
    <dgm:cxn modelId="{6C7FB4C9-27D5-8A44-87E2-6A4CC3505B8D}" type="presParOf" srcId="{A11DAC44-2505-304D-87D5-D2502363C57F}" destId="{8E4503E7-BC5D-1449-B2D3-8CEEC95B488B}" srcOrd="0" destOrd="0" presId="urn:microsoft.com/office/officeart/2005/8/layout/radial5"/>
    <dgm:cxn modelId="{E7B2155D-C127-964D-82CD-BC3080AAAB0B}" type="presParOf" srcId="{530A1D01-0FC5-6141-8AC4-0D0C0F614475}" destId="{F4732044-26E7-664E-9974-8D7EC95FC903}" srcOrd="6" destOrd="0" presId="urn:microsoft.com/office/officeart/2005/8/layout/radial5"/>
    <dgm:cxn modelId="{67107ACC-8B53-5842-950B-C0059C9F799C}" type="presParOf" srcId="{530A1D01-0FC5-6141-8AC4-0D0C0F614475}" destId="{6BE90EDB-2461-AA4D-95DC-DBE76527895C}" srcOrd="7" destOrd="0" presId="urn:microsoft.com/office/officeart/2005/8/layout/radial5"/>
    <dgm:cxn modelId="{98BD5097-AA9A-5146-A019-BFFC6739D59A}" type="presParOf" srcId="{6BE90EDB-2461-AA4D-95DC-DBE76527895C}" destId="{40FF5211-CAF1-8E41-8F65-BC8507ACF144}" srcOrd="0" destOrd="0" presId="urn:microsoft.com/office/officeart/2005/8/layout/radial5"/>
    <dgm:cxn modelId="{32E2D98C-88A6-204B-AE75-703BC92B825C}" type="presParOf" srcId="{530A1D01-0FC5-6141-8AC4-0D0C0F614475}" destId="{CE9C0F38-2258-1343-B0E4-22615E3C20AD}" srcOrd="8" destOrd="0" presId="urn:microsoft.com/office/officeart/2005/8/layout/radial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40B1B-A746-DA40-BBA3-7ED6349D7755}">
      <dsp:nvSpPr>
        <dsp:cNvPr id="0" name=""/>
        <dsp:cNvSpPr/>
      </dsp:nvSpPr>
      <dsp:spPr>
        <a:xfrm>
          <a:off x="493869" y="0"/>
          <a:ext cx="3191353" cy="3191353"/>
        </a:xfrm>
        <a:prstGeom prst="quadArrow">
          <a:avLst>
            <a:gd name="adj1" fmla="val 2000"/>
            <a:gd name="adj2" fmla="val 4000"/>
            <a:gd name="adj3" fmla="val 5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D0FF591E-9F00-674F-9726-1748CA35676E}">
      <dsp:nvSpPr>
        <dsp:cNvPr id="0" name=""/>
        <dsp:cNvSpPr/>
      </dsp:nvSpPr>
      <dsp:spPr>
        <a:xfrm>
          <a:off x="568380" y="59742"/>
          <a:ext cx="1276541" cy="1276541"/>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i-FI" sz="1100" kern="1200" dirty="0" smtClean="0"/>
            <a:t>Avoimen</a:t>
          </a:r>
        </a:p>
        <a:p>
          <a:pPr lvl="0" algn="ctr" defTabSz="488950">
            <a:lnSpc>
              <a:spcPct val="90000"/>
            </a:lnSpc>
            <a:spcBef>
              <a:spcPct val="0"/>
            </a:spcBef>
            <a:spcAft>
              <a:spcPct val="35000"/>
            </a:spcAft>
          </a:pPr>
          <a:r>
            <a:rPr lang="fi-FI" sz="1100" kern="1200" dirty="0" smtClean="0"/>
            <a:t>vuorovaikutuksen</a:t>
          </a:r>
        </a:p>
        <a:p>
          <a:pPr lvl="0" algn="ctr" defTabSz="488950">
            <a:lnSpc>
              <a:spcPct val="90000"/>
            </a:lnSpc>
            <a:spcBef>
              <a:spcPct val="0"/>
            </a:spcBef>
            <a:spcAft>
              <a:spcPct val="35000"/>
            </a:spcAft>
          </a:pPr>
          <a:r>
            <a:rPr lang="fi-FI" sz="1100" kern="1200" dirty="0" smtClean="0"/>
            <a:t>vyöhyke</a:t>
          </a:r>
          <a:endParaRPr lang="fi-FI" sz="1100" kern="1200" dirty="0"/>
        </a:p>
      </dsp:txBody>
      <dsp:txXfrm>
        <a:off x="568380" y="59742"/>
        <a:ext cx="1276541" cy="1276541"/>
      </dsp:txXfrm>
    </dsp:sp>
    <dsp:sp modelId="{F3D31190-FE41-BF4E-9D13-A2830EC6BC03}">
      <dsp:nvSpPr>
        <dsp:cNvPr id="0" name=""/>
        <dsp:cNvSpPr/>
      </dsp:nvSpPr>
      <dsp:spPr>
        <a:xfrm>
          <a:off x="2319399" y="56116"/>
          <a:ext cx="1276541" cy="1276541"/>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i-FI" sz="1100" kern="1200" dirty="0" smtClean="0"/>
            <a:t>Intensiivisen</a:t>
          </a:r>
        </a:p>
        <a:p>
          <a:pPr lvl="0" algn="ctr" defTabSz="488950">
            <a:lnSpc>
              <a:spcPct val="90000"/>
            </a:lnSpc>
            <a:spcBef>
              <a:spcPct val="0"/>
            </a:spcBef>
            <a:spcAft>
              <a:spcPct val="35000"/>
            </a:spcAft>
          </a:pPr>
          <a:r>
            <a:rPr lang="fi-FI" sz="1100" kern="1200" dirty="0" smtClean="0"/>
            <a:t>yhteistyön</a:t>
          </a:r>
        </a:p>
        <a:p>
          <a:pPr lvl="0" algn="ctr" defTabSz="488950">
            <a:lnSpc>
              <a:spcPct val="90000"/>
            </a:lnSpc>
            <a:spcBef>
              <a:spcPct val="0"/>
            </a:spcBef>
            <a:spcAft>
              <a:spcPct val="35000"/>
            </a:spcAft>
          </a:pPr>
          <a:r>
            <a:rPr lang="fi-FI" sz="1100" kern="1200" dirty="0" smtClean="0"/>
            <a:t>vyöhyke</a:t>
          </a:r>
          <a:endParaRPr lang="fi-FI" sz="1100" kern="1200" dirty="0"/>
        </a:p>
      </dsp:txBody>
      <dsp:txXfrm>
        <a:off x="2319399" y="56116"/>
        <a:ext cx="1276541" cy="1276541"/>
      </dsp:txXfrm>
    </dsp:sp>
    <dsp:sp modelId="{03CE35E8-25E7-3C46-AB99-E191B09B2AEF}">
      <dsp:nvSpPr>
        <dsp:cNvPr id="0" name=""/>
        <dsp:cNvSpPr/>
      </dsp:nvSpPr>
      <dsp:spPr>
        <a:xfrm>
          <a:off x="568380" y="1855069"/>
          <a:ext cx="1276541" cy="1276541"/>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i-FI" sz="1100" kern="1200" dirty="0" smtClean="0"/>
            <a:t>Lyhytaikaisen</a:t>
          </a:r>
        </a:p>
        <a:p>
          <a:pPr lvl="0" algn="ctr" defTabSz="488950">
            <a:lnSpc>
              <a:spcPct val="90000"/>
            </a:lnSpc>
            <a:spcBef>
              <a:spcPct val="0"/>
            </a:spcBef>
            <a:spcAft>
              <a:spcPct val="35000"/>
            </a:spcAft>
          </a:pPr>
          <a:r>
            <a:rPr lang="fi-FI" sz="1100" kern="1200" dirty="0" smtClean="0"/>
            <a:t>pistäytymisen</a:t>
          </a:r>
        </a:p>
        <a:p>
          <a:pPr lvl="0" algn="ctr" defTabSz="488950">
            <a:lnSpc>
              <a:spcPct val="90000"/>
            </a:lnSpc>
            <a:spcBef>
              <a:spcPct val="0"/>
            </a:spcBef>
            <a:spcAft>
              <a:spcPct val="35000"/>
            </a:spcAft>
          </a:pPr>
          <a:r>
            <a:rPr lang="fi-FI" sz="1100" kern="1200" dirty="0" smtClean="0"/>
            <a:t>vyöhyke</a:t>
          </a:r>
          <a:endParaRPr lang="fi-FI" sz="1100" kern="1200" dirty="0"/>
        </a:p>
      </dsp:txBody>
      <dsp:txXfrm>
        <a:off x="568380" y="1855069"/>
        <a:ext cx="1276541" cy="1276541"/>
      </dsp:txXfrm>
    </dsp:sp>
    <dsp:sp modelId="{58E02CC7-12AE-FC48-A87E-17EF1B44F81C}">
      <dsp:nvSpPr>
        <dsp:cNvPr id="0" name=""/>
        <dsp:cNvSpPr/>
      </dsp:nvSpPr>
      <dsp:spPr>
        <a:xfrm>
          <a:off x="2319399" y="1855069"/>
          <a:ext cx="1276541" cy="1276541"/>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i-FI" sz="1100" kern="1200" dirty="0" smtClean="0"/>
            <a:t>Intensiivisen</a:t>
          </a:r>
        </a:p>
        <a:p>
          <a:pPr lvl="0" algn="ctr" defTabSz="488950">
            <a:lnSpc>
              <a:spcPct val="90000"/>
            </a:lnSpc>
            <a:spcBef>
              <a:spcPct val="0"/>
            </a:spcBef>
            <a:spcAft>
              <a:spcPct val="35000"/>
            </a:spcAft>
          </a:pPr>
          <a:r>
            <a:rPr lang="fi-FI" sz="1100" kern="1200" dirty="0" smtClean="0"/>
            <a:t>yksilötyön</a:t>
          </a:r>
        </a:p>
        <a:p>
          <a:pPr lvl="0" algn="ctr" defTabSz="488950">
            <a:lnSpc>
              <a:spcPct val="90000"/>
            </a:lnSpc>
            <a:spcBef>
              <a:spcPct val="0"/>
            </a:spcBef>
            <a:spcAft>
              <a:spcPct val="35000"/>
            </a:spcAft>
          </a:pPr>
          <a:r>
            <a:rPr lang="fi-FI" sz="1100" kern="1200" dirty="0" smtClean="0"/>
            <a:t>vyöhyke</a:t>
          </a:r>
          <a:endParaRPr lang="fi-FI" sz="1100" kern="1200" dirty="0"/>
        </a:p>
      </dsp:txBody>
      <dsp:txXfrm>
        <a:off x="2319399" y="1855069"/>
        <a:ext cx="1276541" cy="12765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16D5CC-73DC-D14A-8779-7CD5572B70C0}">
      <dsp:nvSpPr>
        <dsp:cNvPr id="0" name=""/>
        <dsp:cNvSpPr/>
      </dsp:nvSpPr>
      <dsp:spPr>
        <a:xfrm>
          <a:off x="1632876" y="1173721"/>
          <a:ext cx="837475" cy="837475"/>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kern="1200" dirty="0" err="1" smtClean="0">
              <a:solidFill>
                <a:srgbClr val="000000"/>
              </a:solidFill>
            </a:rPr>
            <a:t>Watering</a:t>
          </a:r>
          <a:r>
            <a:rPr lang="fi-FI" sz="1200" kern="1200" dirty="0" smtClean="0">
              <a:solidFill>
                <a:srgbClr val="000000"/>
              </a:solidFill>
            </a:rPr>
            <a:t> </a:t>
          </a:r>
          <a:r>
            <a:rPr lang="fi-FI" sz="1200" kern="1200" dirty="0" err="1" smtClean="0">
              <a:solidFill>
                <a:srgbClr val="000000"/>
              </a:solidFill>
            </a:rPr>
            <a:t>Hole</a:t>
          </a:r>
          <a:endParaRPr lang="fi-FI" sz="1200" kern="1200" dirty="0">
            <a:solidFill>
              <a:srgbClr val="000000"/>
            </a:solidFill>
          </a:endParaRPr>
        </a:p>
      </dsp:txBody>
      <dsp:txXfrm>
        <a:off x="1632876" y="1173721"/>
        <a:ext cx="837475" cy="837475"/>
      </dsp:txXfrm>
    </dsp:sp>
    <dsp:sp modelId="{8106793C-0BB9-B14B-8D99-6751F1EECF14}">
      <dsp:nvSpPr>
        <dsp:cNvPr id="0" name=""/>
        <dsp:cNvSpPr/>
      </dsp:nvSpPr>
      <dsp:spPr>
        <a:xfrm rot="16200000">
          <a:off x="1963110" y="869371"/>
          <a:ext cx="177008" cy="284741"/>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i-FI" sz="900" kern="1200"/>
        </a:p>
      </dsp:txBody>
      <dsp:txXfrm rot="16200000">
        <a:off x="1963110" y="869371"/>
        <a:ext cx="177008" cy="284741"/>
      </dsp:txXfrm>
    </dsp:sp>
    <dsp:sp modelId="{73B7F409-4294-4441-854C-865DC83B14F9}">
      <dsp:nvSpPr>
        <dsp:cNvPr id="0" name=""/>
        <dsp:cNvSpPr/>
      </dsp:nvSpPr>
      <dsp:spPr>
        <a:xfrm>
          <a:off x="1632876" y="2267"/>
          <a:ext cx="837475" cy="837475"/>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kern="1200" dirty="0" err="1" smtClean="0">
              <a:solidFill>
                <a:srgbClr val="000000"/>
              </a:solidFill>
            </a:rPr>
            <a:t>ShowOff</a:t>
          </a:r>
          <a:endParaRPr lang="fi-FI" sz="1200" kern="1200" dirty="0">
            <a:solidFill>
              <a:srgbClr val="000000"/>
            </a:solidFill>
          </a:endParaRPr>
        </a:p>
      </dsp:txBody>
      <dsp:txXfrm>
        <a:off x="1632876" y="2267"/>
        <a:ext cx="837475" cy="837475"/>
      </dsp:txXfrm>
    </dsp:sp>
    <dsp:sp modelId="{B5BF08C3-0FBA-494B-A378-5730461BB543}">
      <dsp:nvSpPr>
        <dsp:cNvPr id="0" name=""/>
        <dsp:cNvSpPr/>
      </dsp:nvSpPr>
      <dsp:spPr>
        <a:xfrm>
          <a:off x="2543827" y="1450088"/>
          <a:ext cx="177008" cy="284741"/>
        </a:xfrm>
        <a:prstGeom prst="rightArrow">
          <a:avLst>
            <a:gd name="adj1" fmla="val 60000"/>
            <a:gd name="adj2" fmla="val 5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i-FI" sz="900" kern="1200"/>
        </a:p>
      </dsp:txBody>
      <dsp:txXfrm>
        <a:off x="2543827" y="1450088"/>
        <a:ext cx="177008" cy="284741"/>
      </dsp:txXfrm>
    </dsp:sp>
    <dsp:sp modelId="{288AE5D5-7B41-7A48-A2B8-8EE23B286470}">
      <dsp:nvSpPr>
        <dsp:cNvPr id="0" name=""/>
        <dsp:cNvSpPr/>
      </dsp:nvSpPr>
      <dsp:spPr>
        <a:xfrm>
          <a:off x="2804330" y="1173721"/>
          <a:ext cx="837475" cy="837475"/>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kern="1200" dirty="0" err="1" smtClean="0">
              <a:solidFill>
                <a:schemeClr val="tx1"/>
              </a:solidFill>
            </a:rPr>
            <a:t>Camp</a:t>
          </a:r>
          <a:r>
            <a:rPr lang="fi-FI" sz="1200" kern="1200" dirty="0" smtClean="0">
              <a:solidFill>
                <a:schemeClr val="tx1"/>
              </a:solidFill>
            </a:rPr>
            <a:t> </a:t>
          </a:r>
          <a:r>
            <a:rPr lang="fi-FI" sz="1200" kern="1200" dirty="0" err="1" smtClean="0">
              <a:solidFill>
                <a:schemeClr val="tx1"/>
              </a:solidFill>
            </a:rPr>
            <a:t>Fire</a:t>
          </a:r>
          <a:endParaRPr lang="fi-FI" sz="1200" kern="1200" dirty="0">
            <a:solidFill>
              <a:schemeClr val="tx1"/>
            </a:solidFill>
          </a:endParaRPr>
        </a:p>
      </dsp:txBody>
      <dsp:txXfrm>
        <a:off x="2804330" y="1173721"/>
        <a:ext cx="837475" cy="837475"/>
      </dsp:txXfrm>
    </dsp:sp>
    <dsp:sp modelId="{A11DAC44-2505-304D-87D5-D2502363C57F}">
      <dsp:nvSpPr>
        <dsp:cNvPr id="0" name=""/>
        <dsp:cNvSpPr/>
      </dsp:nvSpPr>
      <dsp:spPr>
        <a:xfrm rot="5400000">
          <a:off x="1963110" y="2030805"/>
          <a:ext cx="177008" cy="284741"/>
        </a:xfrm>
        <a:prstGeom prst="rightArrow">
          <a:avLst>
            <a:gd name="adj1" fmla="val 60000"/>
            <a:gd name="adj2" fmla="val 5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i-FI" sz="900" kern="1200"/>
        </a:p>
      </dsp:txBody>
      <dsp:txXfrm rot="5400000">
        <a:off x="1963110" y="2030805"/>
        <a:ext cx="177008" cy="284741"/>
      </dsp:txXfrm>
    </dsp:sp>
    <dsp:sp modelId="{F4732044-26E7-664E-9974-8D7EC95FC903}">
      <dsp:nvSpPr>
        <dsp:cNvPr id="0" name=""/>
        <dsp:cNvSpPr/>
      </dsp:nvSpPr>
      <dsp:spPr>
        <a:xfrm>
          <a:off x="1632876" y="2345175"/>
          <a:ext cx="837475" cy="837475"/>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kern="1200" dirty="0" err="1" smtClean="0">
              <a:solidFill>
                <a:srgbClr val="000000"/>
              </a:solidFill>
            </a:rPr>
            <a:t>Lab</a:t>
          </a:r>
          <a:endParaRPr lang="fi-FI" sz="1200" kern="1200" dirty="0">
            <a:solidFill>
              <a:srgbClr val="000000"/>
            </a:solidFill>
          </a:endParaRPr>
        </a:p>
      </dsp:txBody>
      <dsp:txXfrm>
        <a:off x="1632876" y="2345175"/>
        <a:ext cx="837475" cy="837475"/>
      </dsp:txXfrm>
    </dsp:sp>
    <dsp:sp modelId="{6BE90EDB-2461-AA4D-95DC-DBE76527895C}">
      <dsp:nvSpPr>
        <dsp:cNvPr id="0" name=""/>
        <dsp:cNvSpPr/>
      </dsp:nvSpPr>
      <dsp:spPr>
        <a:xfrm rot="10800000">
          <a:off x="1382392" y="1450088"/>
          <a:ext cx="177008" cy="284741"/>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i-FI" sz="900" kern="1200"/>
        </a:p>
      </dsp:txBody>
      <dsp:txXfrm rot="10800000">
        <a:off x="1382392" y="1450088"/>
        <a:ext cx="177008" cy="284741"/>
      </dsp:txXfrm>
    </dsp:sp>
    <dsp:sp modelId="{CE9C0F38-2258-1343-B0E4-22615E3C20AD}">
      <dsp:nvSpPr>
        <dsp:cNvPr id="0" name=""/>
        <dsp:cNvSpPr/>
      </dsp:nvSpPr>
      <dsp:spPr>
        <a:xfrm>
          <a:off x="461422" y="1173721"/>
          <a:ext cx="837475" cy="837475"/>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kern="1200" dirty="0" err="1" smtClean="0">
              <a:solidFill>
                <a:srgbClr val="000000"/>
              </a:solidFill>
            </a:rPr>
            <a:t>Cave</a:t>
          </a:r>
          <a:endParaRPr lang="fi-FI" sz="1200" kern="1200" dirty="0">
            <a:solidFill>
              <a:srgbClr val="000000"/>
            </a:solidFill>
          </a:endParaRPr>
        </a:p>
      </dsp:txBody>
      <dsp:txXfrm>
        <a:off x="461422" y="1173721"/>
        <a:ext cx="837475" cy="83747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Päiväyksen paikkamerkki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409FB98-B412-5841-B374-EDFC09710F25}" type="datetimeFigureOut">
              <a:rPr lang="fi-FI" smtClean="0"/>
              <a:pPr/>
              <a:t>30.4.2014</a:t>
            </a:fld>
            <a:endParaRPr lang="fi-FI"/>
          </a:p>
        </p:txBody>
      </p:sp>
      <p:sp>
        <p:nvSpPr>
          <p:cNvPr id="4" name="Dian kuvan paikkamerkki 3"/>
          <p:cNvSpPr>
            <a:spLocks noGrp="1" noRot="1" noChangeAspect="1"/>
          </p:cNvSpPr>
          <p:nvPr>
            <p:ph type="sldImg" idx="2"/>
          </p:nvPr>
        </p:nvSpPr>
        <p:spPr>
          <a:xfrm>
            <a:off x="2514600" y="514350"/>
            <a:ext cx="4114800" cy="25717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588DD42-3604-3747-814E-293C5961D7D9}"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2514600" y="514350"/>
            <a:ext cx="4114800" cy="257175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lnSpc>
                <a:spcPct val="80000"/>
              </a:lnSpc>
              <a:spcBef>
                <a:spcPct val="0"/>
              </a:spcBef>
            </a:pPr>
            <a:r>
              <a:rPr lang="fi-FI" sz="600" smtClean="0">
                <a:ea typeface="ＭＳ Ｐゴシック" pitchFamily="-104" charset="-128"/>
                <a:cs typeface="ＭＳ Ｐゴシック" pitchFamily="-104" charset="-128"/>
              </a:rPr>
              <a:t>Fyysinen tila	Pedagogia	Toimintakulttuuri	Virtuaalinen tila/ teknologia	aika	</a:t>
            </a:r>
          </a:p>
          <a:p>
            <a:pPr eaLnBrk="1" hangingPunct="1">
              <a:lnSpc>
                <a:spcPct val="80000"/>
              </a:lnSpc>
              <a:spcBef>
                <a:spcPct val="0"/>
              </a:spcBef>
            </a:pPr>
            <a:r>
              <a:rPr lang="fi-FI" sz="600" smtClean="0">
                <a:ea typeface="ＭＳ Ｐゴシック" pitchFamily="-104" charset="-128"/>
                <a:cs typeface="ＭＳ Ｐゴシック" pitchFamily="-104" charset="-128"/>
              </a:rPr>
              <a:t>Iso luokkatila	hoito, kuri, opetus	kansakoulu	opetuskuva		</a:t>
            </a:r>
          </a:p>
          <a:p>
            <a:pPr eaLnBrk="1" hangingPunct="1">
              <a:lnSpc>
                <a:spcPct val="80000"/>
              </a:lnSpc>
              <a:spcBef>
                <a:spcPct val="0"/>
              </a:spcBef>
            </a:pPr>
            <a:r>
              <a:rPr lang="fi-FI" sz="600" smtClean="0">
                <a:ea typeface="ＭＳ Ｐゴシック" pitchFamily="-104" charset="-128"/>
                <a:cs typeface="ＭＳ Ｐゴシック" pitchFamily="-104" charset="-128"/>
              </a:rPr>
              <a:t>Luokka - paripulpetti		peruskoulu	opetusteknologia		</a:t>
            </a:r>
          </a:p>
          <a:p>
            <a:pPr eaLnBrk="1" hangingPunct="1">
              <a:lnSpc>
                <a:spcPct val="80000"/>
              </a:lnSpc>
              <a:spcBef>
                <a:spcPct val="0"/>
              </a:spcBef>
            </a:pPr>
            <a:r>
              <a:rPr lang="fi-FI" sz="600" smtClean="0">
                <a:ea typeface="ＭＳ Ｐゴシック" pitchFamily="-104" charset="-128"/>
                <a:cs typeface="ＭＳ Ｐゴシック" pitchFamily="-104" charset="-128"/>
              </a:rPr>
              <a:t>pulpetti		tasokurssit	e- oppiminen		</a:t>
            </a:r>
          </a:p>
          <a:p>
            <a:pPr eaLnBrk="1" hangingPunct="1">
              <a:lnSpc>
                <a:spcPct val="80000"/>
              </a:lnSpc>
              <a:spcBef>
                <a:spcPct val="0"/>
              </a:spcBef>
            </a:pPr>
            <a:r>
              <a:rPr lang="fi-FI" sz="600" smtClean="0">
                <a:ea typeface="ＭＳ Ｐゴシック" pitchFamily="-104" charset="-128"/>
                <a:cs typeface="ＭＳ Ｐゴシック" pitchFamily="-104" charset="-128"/>
              </a:rPr>
              <a:t>Yleisluokka-ajattelu		jaksojärjestelmä	oppimisaihiot		</a:t>
            </a:r>
          </a:p>
          <a:p>
            <a:pPr eaLnBrk="1" hangingPunct="1">
              <a:lnSpc>
                <a:spcPct val="80000"/>
              </a:lnSpc>
              <a:spcBef>
                <a:spcPct val="0"/>
              </a:spcBef>
            </a:pPr>
            <a:r>
              <a:rPr lang="fi-FI" sz="600" smtClean="0">
                <a:ea typeface="ＭＳ Ｐゴシック" pitchFamily="-104" charset="-128"/>
                <a:cs typeface="ＭＳ Ｐゴシック" pitchFamily="-104" charset="-128"/>
              </a:rPr>
              <a:t>Pöytä		yhtenäisperuskoulu	i- oppiminen (mobiili)		</a:t>
            </a:r>
          </a:p>
          <a:p>
            <a:pPr eaLnBrk="1" hangingPunct="1">
              <a:lnSpc>
                <a:spcPct val="80000"/>
              </a:lnSpc>
              <a:spcBef>
                <a:spcPct val="0"/>
              </a:spcBef>
            </a:pPr>
            <a:r>
              <a:rPr lang="fi-FI" sz="600" smtClean="0">
                <a:ea typeface="ＭＳ Ｐゴシック" pitchFamily="-104" charset="-128"/>
                <a:cs typeface="ＭＳ Ｐゴシック" pitchFamily="-104" charset="-128"/>
              </a:rPr>
              <a:t>Tilan uusijako	Tutkiva oppiminen	monitoimitalo	BYOD		</a:t>
            </a:r>
          </a:p>
          <a:p>
            <a:pPr eaLnBrk="1" hangingPunct="1">
              <a:lnSpc>
                <a:spcPct val="80000"/>
              </a:lnSpc>
              <a:spcBef>
                <a:spcPct val="0"/>
              </a:spcBef>
            </a:pPr>
            <a:r>
              <a:rPr lang="fi-FI" sz="600" smtClean="0">
                <a:ea typeface="ＭＳ Ｐゴシック" pitchFamily="-104" charset="-128"/>
                <a:cs typeface="ＭＳ Ｐゴシック" pitchFamily="-104" charset="-128"/>
              </a:rPr>
              <a:t>Akustiikka	Ilmiöpohjainen oppiminen	erityisopetuslaki	U- oppiminen		</a:t>
            </a:r>
          </a:p>
          <a:p>
            <a:pPr eaLnBrk="1" hangingPunct="1">
              <a:lnSpc>
                <a:spcPct val="80000"/>
              </a:lnSpc>
              <a:spcBef>
                <a:spcPct val="0"/>
              </a:spcBef>
            </a:pPr>
            <a:r>
              <a:rPr lang="fi-FI" sz="600" smtClean="0">
                <a:ea typeface="ＭＳ Ｐゴシック" pitchFamily="-104" charset="-128"/>
                <a:cs typeface="ＭＳ Ｐゴシック" pitchFamily="-104" charset="-128"/>
              </a:rPr>
              <a:t>Tilojen monikäyttöisyys	Monipaikkainen oppiminen	koulun eheytyminen	Ekosysteemiajattelu		</a:t>
            </a:r>
          </a:p>
          <a:p>
            <a:pPr eaLnBrk="1" hangingPunct="1">
              <a:lnSpc>
                <a:spcPct val="80000"/>
              </a:lnSpc>
              <a:spcBef>
                <a:spcPct val="0"/>
              </a:spcBef>
            </a:pPr>
            <a:r>
              <a:rPr lang="fi-FI" sz="600" smtClean="0">
                <a:ea typeface="ＭＳ Ｐゴシック" pitchFamily="-104" charset="-128"/>
                <a:cs typeface="ＭＳ Ｐゴシック" pitchFamily="-104" charset="-128"/>
              </a:rPr>
              <a:t>Didaktiikan historia SuomessaSuomen kasvatus- ja opetusopin juuret ovat Saksassa. Didaktiikka-termin esitteli alun perin saksalainen kasvatustieteilijä Wolfgang Ratke(1571-1635) ja samoin saksalainen Johann Friedrich Herbart kirjoitti opetuksen muotoa ja opetuksen sisältöä käsittelevän teoksenAllgemeine Pädagogik (1806). Oman vaikutteensa teki myös tšekkiläinen Johan Amos Comenius, joka kirjoitti teoksen Didactica magna, suomeksi Suuri opetusoppi (1657).Vuonna 1852 Helsingin yliopisto sai kasvatus- ja opetusopin professuurin. Suomessa aloitettiin opettajien koulutus 1860-luvullakansakoulunopettajaseminaareissa. Kansakoulun perustajana pidetään Uno Cygnaeusta, jonka kasvatusoppi tähtäsi kristilliseen siveellisyyteen ja joka korosti aktivoivaa ja havainnollista opetusta.[3]1880-luvulla julkaistiin ensimmäiset opetusopin kirjat. Olai Wallinin Kansakoulun yleistä kasvatus- ja opetusoppia tunsi kolme perustyötapaa (hoito, kuri, opetus) sekä kolme opetusmenetelmää (näyttävä, kertova, kyselevä). Zacharias J. Cleven Grunddrag till Skolpedagogik (Koulujen kasvatusoppi) korosti hegeliläistä pedagogiikkaa, jossa kasvatuksen päämääränä nähtiin tieteellinen, siveellinen ja korkeatasoinen ihminen. Tapakasvatus nähtiin kodin tehtävänä, yleissivistys taas koulun tehtävänä. Oppiaineista korostuivat historia ja kirjallisuus, menetelmissä taas lukeminen ja opettajan elävä sana.[3]Mikael Soininen julkaisi teokset Opetusoppi I (1901) ja Opetusoppi II (1906) ja toi niillä kouluun herbartilaisen kasvatusfilosofian, joka muualla maailmassa oli jo väistymässä. Kasvatusfilosofiassa korostui kristillis-siveellinen ihminen (joskin kristillisyyden painoarvo väheni ajan myötä) ja tavoitteena oli vahva tahto sekä luja siveellinen luonne. Pelkän tietämisen sijaan tärkeänä pidettiin harrastuneisuutta, jota erityisesti kotiseutuopetuksen, luonnontiedon sekä historian katsottiin herättävän. Kasvatuksen keinoina olivat hallinta, kasvattava opetus sekä ohjaus. Opetusmenetelmät olivat opettajakeskeisiä ja korostivat ulkoa oppimista.[3]1910-luvulla lapsikeskeinen pedagogiikka - jossa oppimisen katsottiin perustuvan tutkimiseen ja oivaltamiseen - saapui Suomeentyökouluihin, mutta uudistus jäi hajanaiseksi.[3]Ahti K. Ottelin julkaisu 1931 kirjan Kasvatusopin pääpiirteet, jossa didaktiikalle annettiin kolme tehtävää:opetuksen päämäärä (miksi)opetuksen välikappale eli opetusaines (mitä)opetuksen muoto (miten)Ottelin tunnisti myös tiedon lisääntymisestä aiheutuvan ongelman ("oppiaineiden keskinäinen tilanahtaus") ja suositteli huippukohtaperiaatetta, jonka mukaan kunkin aineen opetuksessa keskitytään tärkeimpiin asioihin, jättäen osa käsittelemättä. Hän suosi oppikirjoja, jotka säästivät oppilaat turhilta muistiinpanoilta ja pyrki yhdistämään vanhaa koulua (ahkeruus, suunnitelmallisuus, esitelmät, kertaus) sekä uutta koulua (opettaja ohjaajana, työn ilo).[3]Matti Koskeniemi julkaisi 1944 kirjan Kansakoulun opetusoppi, joka siirsi koulun käytännön Soinisen opettajakeskeisyydestä oppilaskeskeiseen didaktiikkaan. Koskenniemi huomasi, että kouluissa kaikki on kasvattavaa, ei vain oppitunnit (katso piilo-opetussuunnitelma). Hän kannatti tieteellisen oppiainejaon sijaan käytännöllisen elämän mukaista jakoa, jolloin olisi oppiaineita kuten kotiseutu, liikennelot tai kotieläinten hoito (katso ilmiöpohjaisuus). Harrastuneisuuden sijaan korostettiin lapsen tarpeista nousevaa kiinnostusta ja toimintaa. Koulutyön Koskenniemi jakoi leikkiin, juhlaan ja työhön, ja työn edelleen luokan yhteiseen työhön sekä jakaantuneeseen (esim. ryhmiin) työhön.[3]1950-luvulla kehitettiin kansakoulua, 1960-luvulla alkoi peruskoulukokeilu ja 1970-luvulla siirryttiin peruskouluihin. Peruskoulun oppiaineksessa korostettiin tiedonhankintaa, persoonallisuuden kehitystä sekä ongelmanratkaisutaitoja. Opetusmenetelmät olivat oppilaskeskeisiä, eriyttäviä sekä teknologisia (kielistudiot, piirtoheittimet). Opetusteknologia saapui kouluihin 1960- ja 1970-luvuilla, jolloin pinnalle nousi behavioristinen oppimisnäkemys, ohjelmoitu opetus sekä usko opetuskoneisiin ja oppilaiden käyttäytymisen hallintaan.[3]Erkki Lahdes julkaisi 1969 kirjan Peruskoulun opetusoppi ja vuotta myöhemmin 1970 Matti Koskeniemi ja Kaisa Hälinen kirjan Didaktiikkaa lähinnä peruskoulua varten. Lahdeksen kirjassa kasvatuksen tavoitteena oli yhteistyökykyinen, ehjä, itsenäinen ja oppimiskykyinen kulttuuri-ihminen. Koskenniemen ja Hälisen kirjassa palattiin eheyttämisen linjalle, koska katsottiin hyväksi kumuloida oppimista oppiaineittain vertikaalisesti ja toisaalta horisontaalisesti liittää opetus oppilaiden elämäntilanteeseen. Opetusmenetelmissä korostui monipuolisuus, oppilaiden virittäminen, työhön organisoituminen sekä työssä opastaminen. Kaikki kolme kirjailijaa korostivat opettajien autonomiaa ja valinnanvapautta opetusmenetelmien, välineiden ja oppisisältöjen suhteen.[3]1980-luvulla havahduttiin peruskoulun valinnaisuuden aiheuttavan merkittäviä osaamiseroja, joten peruskoulu uudistettiin nopeasti oppilaiden erilaisuuteen sopeutuvasta koulun vaatimuksiin mukauttavaksi. Tämä perustui ajan uskomuksiin, kuten kykypsykologian epäilyyn, oppimisvaikeuksien voittamiseen ja tasa-arvoon. Samaan aikaan korostuivat pehmeät arvot, vihreys, tietotekniikka ja automatiikka. Vaihtoehtokoulut alkoivat saada medianäkyvyyttä.[3]1985 otettiin käyttöön tuntikehysjärjestelmä, joka antoi kunnille ja kouluille entistä enemmän päätäntävaltaa opetuksen järjestämisestä. Vuoteen 1990 mennessä 1980-luvulla aloitettua oppilaiden mukauttamista alettiin purkaa ja koulu taas mukautui oppilaiden erilaisuuteen. Valinnaisaineet, luokattomuus ja opetuksellinen eriyttäminen olivat tässä keinoina. 1990-luvun puolivälissä nousi tasa-arvoisuus pöydälle ja koulutuspolitiikka muutti taas linjaansa kohti yhtenäistä perusopetusta.[3]Erkki Lahdes jatkoi opetusoppien julkaisua halki vuosikymmenien: Peruskoulun uusi opetusoppi 1974, Peruskoulun didaktiikka 1986 sekäPeruskoulun uusi didaktiikka 1997. Vuoden 1974 opetusopissa korostuivat ajan koulu-uudistuksen periaatteet, kova didaktiikka, kasvatusoptimismi ja tavoiteoppiminen. Perusteet löytyivät Benjamin Bloomin kouluoppimisen teoriasta sekä Stanley Clarken opettamisen teoriasta. Vuoden 1986 opetusopissa behaviorismi oli väistynyt kognitivismin ja konstruktivismin alta. Uusina asioina kirjassa mainittiin piilo-opetussuunnitelma, kehystekijät sekä aihekokonaisuudet. Vuoden 1997 opetusopissa taustalla oli konstruktivistinen oppimiskäsitys sekähumanistinen psykologia, mutta kirja julkaistiin juuri koulutuspolitiikan muuttuessa.[3]Kari Uusikylä ja Päivi Atjonen julkaisivat vuonna 2000 kirjan "Didaktiikan perusteet", jota pidetään vanhan suomalaisen didaktiikan puolustuspuheena. Kirja kritisoi oppimisen tutkimuksen ylivaltaa ja toteaa, että konstruktivismi on arvokas lisä, mutta koska se tutkii oppimista, se ei voi korvata didaktiikkaa, joka käsittelee opetusta. Kirjassa opetuksen nähdään koostuvan opettamisesta sekä oppimisesta ja uutena mallina esiteltiin opetus-opiskelu-oppimismalli.[3]</a:t>
            </a:r>
          </a:p>
          <a:p>
            <a:pPr eaLnBrk="1" hangingPunct="1">
              <a:lnSpc>
                <a:spcPct val="80000"/>
              </a:lnSpc>
              <a:spcBef>
                <a:spcPct val="0"/>
              </a:spcBef>
            </a:pPr>
            <a:endParaRPr lang="fi-FI" sz="600" smtClean="0">
              <a:ea typeface="ＭＳ Ｐゴシック" pitchFamily="-104" charset="-128"/>
              <a:cs typeface="ＭＳ Ｐゴシック" pitchFamily="-104"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BD196194-E6A4-164A-BDAB-A1FD6839D6C5}" type="slidenum">
              <a:rPr lang="fi-FI">
                <a:solidFill>
                  <a:prstClr val="black"/>
                </a:solidFill>
                <a:latin typeface="Calibri" pitchFamily="-104" charset="0"/>
              </a:rPr>
              <a:pPr/>
              <a:t>2</a:t>
            </a:fld>
            <a:endParaRPr lang="fi-FI">
              <a:solidFill>
                <a:prstClr val="black"/>
              </a:solidFill>
              <a:latin typeface="Calibri" pitchFamily="-1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514600" y="514350"/>
            <a:ext cx="4114800" cy="2571750"/>
          </a:xfrm>
        </p:spPr>
      </p:sp>
      <p:sp>
        <p:nvSpPr>
          <p:cNvPr id="3" name="Huomautusten paikkamerkki 2"/>
          <p:cNvSpPr>
            <a:spLocks noGrp="1"/>
          </p:cNvSpPr>
          <p:nvPr>
            <p:ph type="body" idx="1"/>
          </p:nvPr>
        </p:nvSpPr>
        <p:spPr/>
        <p:txBody>
          <a:bodyPr>
            <a:normAutofit/>
          </a:bodyPr>
          <a:lstStyle/>
          <a:p>
            <a:r>
              <a:rPr lang="fi-FI" sz="1200" i="1" kern="1200" dirty="0" smtClean="0">
                <a:solidFill>
                  <a:schemeClr val="tx1"/>
                </a:solidFill>
                <a:latin typeface="+mn-lt"/>
                <a:ea typeface="ＭＳ Ｐゴシック" pitchFamily="-1" charset="-128"/>
                <a:cs typeface="ＭＳ Ｐゴシック" pitchFamily="-1" charset="-128"/>
              </a:rPr>
              <a:t>7.Tarve (pedagogi, insinööri, arkkitehti) , tehtäväalueet</a:t>
            </a:r>
            <a:endParaRPr lang="fi-FI" dirty="0"/>
          </a:p>
        </p:txBody>
      </p:sp>
      <p:sp>
        <p:nvSpPr>
          <p:cNvPr id="4" name="Dian numeron paikkamerkki 3"/>
          <p:cNvSpPr>
            <a:spLocks noGrp="1"/>
          </p:cNvSpPr>
          <p:nvPr>
            <p:ph type="sldNum" sz="quarter" idx="10"/>
          </p:nvPr>
        </p:nvSpPr>
        <p:spPr/>
        <p:txBody>
          <a:bodyPr/>
          <a:lstStyle/>
          <a:p>
            <a:pPr>
              <a:defRPr/>
            </a:pPr>
            <a:fld id="{0C1A0540-ED80-C64A-A312-D74C06F84237}" type="slidenum">
              <a:rPr lang="fi-FI" smtClean="0"/>
              <a:pPr>
                <a:defRPr/>
              </a:pPr>
              <a:t>18</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514600" y="514350"/>
            <a:ext cx="4114800" cy="2571750"/>
          </a:xfrm>
        </p:spPr>
      </p:sp>
      <p:sp>
        <p:nvSpPr>
          <p:cNvPr id="3" name="Huomautusten paikkamerkki 2"/>
          <p:cNvSpPr>
            <a:spLocks noGrp="1"/>
          </p:cNvSpPr>
          <p:nvPr>
            <p:ph type="body" idx="1"/>
          </p:nvPr>
        </p:nvSpPr>
        <p:spPr/>
        <p:txBody>
          <a:bodyPr>
            <a:normAutofit/>
          </a:bodyPr>
          <a:lstStyle/>
          <a:p>
            <a:r>
              <a:rPr lang="fi-FI" sz="1200" kern="1200" baseline="0" dirty="0" smtClean="0">
                <a:solidFill>
                  <a:schemeClr val="tx1"/>
                </a:solidFill>
                <a:latin typeface="+mn-lt"/>
                <a:ea typeface="+mn-ea"/>
                <a:cs typeface="+mn-cs"/>
              </a:rPr>
              <a:t>Tuolirivi</a:t>
            </a:r>
          </a:p>
          <a:p>
            <a:r>
              <a:rPr lang="fi-FI" sz="1200" kern="1200" baseline="0" dirty="0" smtClean="0">
                <a:solidFill>
                  <a:schemeClr val="tx1"/>
                </a:solidFill>
                <a:latin typeface="+mn-lt"/>
                <a:ea typeface="+mn-ea"/>
                <a:cs typeface="+mn-cs"/>
              </a:rPr>
              <a:t>• 1,4 – 1.67 neliömetriä</a:t>
            </a:r>
          </a:p>
          <a:p>
            <a:r>
              <a:rPr lang="fi-FI" sz="1200" kern="1200" baseline="0" dirty="0" smtClean="0">
                <a:solidFill>
                  <a:schemeClr val="tx1"/>
                </a:solidFill>
                <a:latin typeface="+mn-lt"/>
                <a:ea typeface="+mn-ea"/>
                <a:cs typeface="+mn-cs"/>
              </a:rPr>
              <a:t>• Istumiselle – ei niinkään muistiinpanojen tekemiselle</a:t>
            </a:r>
          </a:p>
          <a:p>
            <a:endParaRPr lang="fi-FI" sz="1200" kern="1200" baseline="0" dirty="0" smtClean="0">
              <a:solidFill>
                <a:schemeClr val="tx1"/>
              </a:solidFill>
              <a:latin typeface="+mn-lt"/>
              <a:ea typeface="+mn-ea"/>
              <a:cs typeface="+mn-cs"/>
            </a:endParaRPr>
          </a:p>
          <a:p>
            <a:r>
              <a:rPr lang="fi-FI" sz="1200" kern="1200" baseline="0" dirty="0" smtClean="0">
                <a:solidFill>
                  <a:schemeClr val="tx1"/>
                </a:solidFill>
                <a:latin typeface="+mn-lt"/>
                <a:ea typeface="+mn-ea"/>
                <a:cs typeface="+mn-cs"/>
              </a:rPr>
              <a:t>Pöytärivit</a:t>
            </a:r>
          </a:p>
          <a:p>
            <a:r>
              <a:rPr lang="fi-FI" sz="1200" kern="1200" baseline="0" dirty="0" smtClean="0">
                <a:solidFill>
                  <a:schemeClr val="tx1"/>
                </a:solidFill>
                <a:latin typeface="+mn-lt"/>
                <a:ea typeface="+mn-ea"/>
                <a:cs typeface="+mn-cs"/>
              </a:rPr>
              <a:t>• 1,9 – 2,8 neliömetriä</a:t>
            </a:r>
          </a:p>
          <a:p>
            <a:r>
              <a:rPr lang="fi-FI" sz="1200" kern="1200" baseline="0" dirty="0" smtClean="0">
                <a:solidFill>
                  <a:schemeClr val="tx1"/>
                </a:solidFill>
                <a:latin typeface="+mn-lt"/>
                <a:ea typeface="+mn-ea"/>
                <a:cs typeface="+mn-cs"/>
              </a:rPr>
              <a:t>• Muistiinpanoillekin ja työskentelylle – perinteinen</a:t>
            </a:r>
          </a:p>
          <a:p>
            <a:r>
              <a:rPr lang="fi-FI" sz="1200" kern="1200" baseline="0" dirty="0" smtClean="0">
                <a:solidFill>
                  <a:schemeClr val="tx1"/>
                </a:solidFill>
                <a:latin typeface="+mn-lt"/>
                <a:ea typeface="+mn-ea"/>
                <a:cs typeface="+mn-cs"/>
              </a:rPr>
              <a:t>Luokkahuone</a:t>
            </a:r>
          </a:p>
          <a:p>
            <a:endParaRPr lang="fi-FI" sz="1200" kern="1200" baseline="0" dirty="0" smtClean="0">
              <a:solidFill>
                <a:schemeClr val="tx1"/>
              </a:solidFill>
              <a:latin typeface="+mn-lt"/>
              <a:ea typeface="+mn-ea"/>
              <a:cs typeface="+mn-cs"/>
            </a:endParaRPr>
          </a:p>
          <a:p>
            <a:r>
              <a:rPr lang="fi-FI" sz="1200" kern="1200" baseline="0" dirty="0" smtClean="0">
                <a:solidFill>
                  <a:schemeClr val="tx1"/>
                </a:solidFill>
                <a:latin typeface="+mn-lt"/>
                <a:ea typeface="+mn-ea"/>
                <a:cs typeface="+mn-cs"/>
              </a:rPr>
              <a:t>Joustava ryhmittely</a:t>
            </a:r>
          </a:p>
          <a:p>
            <a:r>
              <a:rPr lang="fi-FI" sz="1200" kern="1200" baseline="0" dirty="0" smtClean="0">
                <a:solidFill>
                  <a:schemeClr val="tx1"/>
                </a:solidFill>
                <a:latin typeface="+mn-lt"/>
                <a:ea typeface="+mn-ea"/>
                <a:cs typeface="+mn-cs"/>
              </a:rPr>
              <a:t>• 2,3 – 3,2 neliömetriä</a:t>
            </a:r>
          </a:p>
          <a:p>
            <a:r>
              <a:rPr lang="fi-FI" sz="1200" kern="1200" baseline="0" dirty="0" smtClean="0">
                <a:solidFill>
                  <a:schemeClr val="tx1"/>
                </a:solidFill>
                <a:latin typeface="+mn-lt"/>
                <a:ea typeface="+mn-ea"/>
                <a:cs typeface="+mn-cs"/>
              </a:rPr>
              <a:t>• Helppo muuttaa, monikäyttöisyys</a:t>
            </a:r>
          </a:p>
          <a:p>
            <a:endParaRPr lang="fi-FI" sz="1200" kern="1200" baseline="0" dirty="0" smtClean="0">
              <a:solidFill>
                <a:schemeClr val="tx1"/>
              </a:solidFill>
              <a:latin typeface="+mn-lt"/>
              <a:ea typeface="+mn-ea"/>
              <a:cs typeface="+mn-cs"/>
            </a:endParaRPr>
          </a:p>
          <a:p>
            <a:r>
              <a:rPr lang="fi-FI" sz="1200" kern="1200" baseline="0" dirty="0" smtClean="0">
                <a:solidFill>
                  <a:schemeClr val="tx1"/>
                </a:solidFill>
                <a:latin typeface="+mn-lt"/>
                <a:ea typeface="+mn-ea"/>
                <a:cs typeface="+mn-cs"/>
              </a:rPr>
              <a:t>Harrison, A, (2006) </a:t>
            </a:r>
            <a:r>
              <a:rPr lang="fi-FI" sz="1200" kern="1200" baseline="0" dirty="0" err="1" smtClean="0">
                <a:solidFill>
                  <a:schemeClr val="tx1"/>
                </a:solidFill>
                <a:latin typeface="+mn-lt"/>
                <a:ea typeface="+mn-ea"/>
                <a:cs typeface="+mn-cs"/>
              </a:rPr>
              <a:t>Working</a:t>
            </a:r>
            <a:r>
              <a:rPr lang="fi-FI" sz="1200" kern="1200" baseline="0" dirty="0" smtClean="0">
                <a:solidFill>
                  <a:schemeClr val="tx1"/>
                </a:solidFill>
                <a:latin typeface="+mn-lt"/>
                <a:ea typeface="+mn-ea"/>
                <a:cs typeface="+mn-cs"/>
              </a:rPr>
              <a:t> to </a:t>
            </a:r>
            <a:r>
              <a:rPr lang="fi-FI" sz="1200" kern="1200" baseline="0" dirty="0" err="1" smtClean="0">
                <a:solidFill>
                  <a:schemeClr val="tx1"/>
                </a:solidFill>
                <a:latin typeface="+mn-lt"/>
                <a:ea typeface="+mn-ea"/>
                <a:cs typeface="+mn-cs"/>
              </a:rPr>
              <a:t>Learn</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Learning</a:t>
            </a:r>
            <a:r>
              <a:rPr lang="fi-FI" sz="1200" kern="1200" baseline="0" dirty="0" smtClean="0">
                <a:solidFill>
                  <a:schemeClr val="tx1"/>
                </a:solidFill>
                <a:latin typeface="+mn-lt"/>
                <a:ea typeface="+mn-ea"/>
                <a:cs typeface="+mn-cs"/>
              </a:rPr>
              <a:t> to </a:t>
            </a:r>
            <a:r>
              <a:rPr lang="fi-FI" sz="1200" kern="1200" baseline="0" dirty="0" err="1" smtClean="0">
                <a:solidFill>
                  <a:schemeClr val="tx1"/>
                </a:solidFill>
                <a:latin typeface="+mn-lt"/>
                <a:ea typeface="+mn-ea"/>
                <a:cs typeface="+mn-cs"/>
              </a:rPr>
              <a:t>Work</a:t>
            </a:r>
            <a:r>
              <a:rPr lang="fi-FI" sz="1200" kern="1200" baseline="0" dirty="0" smtClean="0">
                <a:solidFill>
                  <a:schemeClr val="tx1"/>
                </a:solidFill>
                <a:latin typeface="+mn-lt"/>
                <a:ea typeface="+mn-ea"/>
                <a:cs typeface="+mn-cs"/>
              </a:rPr>
              <a:t>: Design in</a:t>
            </a:r>
          </a:p>
          <a:p>
            <a:r>
              <a:rPr lang="fi-FI" sz="1200" kern="1200" baseline="0" dirty="0" err="1" smtClean="0">
                <a:solidFill>
                  <a:schemeClr val="tx1"/>
                </a:solidFill>
                <a:latin typeface="+mn-lt"/>
                <a:ea typeface="+mn-ea"/>
                <a:cs typeface="+mn-cs"/>
              </a:rPr>
              <a:t>Educational</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Transformation</a:t>
            </a:r>
            <a:r>
              <a:rPr lang="fi-FI" sz="1200" kern="1200" baseline="0" dirty="0" smtClean="0">
                <a:solidFill>
                  <a:schemeClr val="tx1"/>
                </a:solidFill>
                <a:latin typeface="+mn-lt"/>
                <a:ea typeface="+mn-ea"/>
                <a:cs typeface="+mn-cs"/>
              </a:rPr>
              <a:t>. DEGW </a:t>
            </a:r>
            <a:r>
              <a:rPr lang="fi-FI" sz="1200" kern="1200" baseline="0" dirty="0" err="1" smtClean="0">
                <a:solidFill>
                  <a:schemeClr val="tx1"/>
                </a:solidFill>
                <a:latin typeface="+mn-lt"/>
                <a:ea typeface="+mn-ea"/>
                <a:cs typeface="+mn-cs"/>
              </a:rPr>
              <a:t>Fourth</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Annual</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Founders</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Lecture</a:t>
            </a:r>
            <a:endParaRPr lang="fi-FI" sz="1200" kern="1200" baseline="0" dirty="0" smtClean="0">
              <a:solidFill>
                <a:schemeClr val="tx1"/>
              </a:solidFill>
              <a:latin typeface="+mn-lt"/>
              <a:ea typeface="+mn-ea"/>
              <a:cs typeface="+mn-cs"/>
            </a:endParaRPr>
          </a:p>
          <a:p>
            <a:r>
              <a:rPr lang="fi-FI" sz="1200" kern="1200" baseline="0" dirty="0" smtClean="0">
                <a:solidFill>
                  <a:schemeClr val="tx1"/>
                </a:solidFill>
                <a:latin typeface="+mn-lt"/>
                <a:ea typeface="+mn-ea"/>
                <a:cs typeface="+mn-cs"/>
              </a:rPr>
              <a:t>London: Royal College of </a:t>
            </a:r>
            <a:r>
              <a:rPr lang="fi-FI" sz="1200" kern="1200" baseline="0" dirty="0" err="1" smtClean="0">
                <a:solidFill>
                  <a:schemeClr val="tx1"/>
                </a:solidFill>
                <a:latin typeface="+mn-lt"/>
                <a:ea typeface="+mn-ea"/>
                <a:cs typeface="+mn-cs"/>
              </a:rPr>
              <a:t>Physicians</a:t>
            </a:r>
            <a:endParaRPr lang="fi-FI" sz="1200" kern="1200" baseline="0" dirty="0" smtClean="0">
              <a:solidFill>
                <a:schemeClr val="tx1"/>
              </a:solidFill>
              <a:latin typeface="+mn-lt"/>
              <a:ea typeface="+mn-ea"/>
              <a:cs typeface="+mn-cs"/>
            </a:endParaRPr>
          </a:p>
          <a:p>
            <a:endParaRPr lang="fi-FI" sz="1200" kern="1200" baseline="0" dirty="0" smtClean="0">
              <a:solidFill>
                <a:schemeClr val="tx1"/>
              </a:solidFill>
              <a:latin typeface="+mn-lt"/>
              <a:ea typeface="+mn-ea"/>
              <a:cs typeface="+mn-cs"/>
            </a:endParaRPr>
          </a:p>
          <a:p>
            <a:endParaRPr lang="fi-FI" sz="1200" kern="1200" baseline="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286C548-B9BE-BD45-ACCC-A2E81DEECDAD}" type="slidenum">
              <a:rPr lang="fi-FI" smtClean="0">
                <a:solidFill>
                  <a:prstClr val="black"/>
                </a:solidFill>
              </a:rPr>
              <a:pPr/>
              <a:t>26</a:t>
            </a:fld>
            <a:endParaRPr lang="fi-FI">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2514600" y="514350"/>
            <a:ext cx="4114800" cy="257175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lnSpc>
                <a:spcPct val="80000"/>
              </a:lnSpc>
              <a:spcBef>
                <a:spcPct val="0"/>
              </a:spcBef>
            </a:pPr>
            <a:r>
              <a:rPr lang="fi-FI" sz="600" smtClean="0">
                <a:ea typeface="ＭＳ Ｐゴシック" pitchFamily="-104" charset="-128"/>
                <a:cs typeface="ＭＳ Ｐゴシック" pitchFamily="-104" charset="-128"/>
              </a:rPr>
              <a:t>Fyysinen tila	Pedagogia	Toimintakulttuuri	Virtuaalinen tila/ teknologia	aika	</a:t>
            </a:r>
          </a:p>
          <a:p>
            <a:pPr eaLnBrk="1" hangingPunct="1">
              <a:lnSpc>
                <a:spcPct val="80000"/>
              </a:lnSpc>
              <a:spcBef>
                <a:spcPct val="0"/>
              </a:spcBef>
            </a:pPr>
            <a:r>
              <a:rPr lang="fi-FI" sz="600" smtClean="0">
                <a:ea typeface="ＭＳ Ｐゴシック" pitchFamily="-104" charset="-128"/>
                <a:cs typeface="ＭＳ Ｐゴシック" pitchFamily="-104" charset="-128"/>
              </a:rPr>
              <a:t>Iso luokkatila	hoito, kuri, opetus	kansakoulu	opetuskuva		</a:t>
            </a:r>
          </a:p>
          <a:p>
            <a:pPr eaLnBrk="1" hangingPunct="1">
              <a:lnSpc>
                <a:spcPct val="80000"/>
              </a:lnSpc>
              <a:spcBef>
                <a:spcPct val="0"/>
              </a:spcBef>
            </a:pPr>
            <a:r>
              <a:rPr lang="fi-FI" sz="600" smtClean="0">
                <a:ea typeface="ＭＳ Ｐゴシック" pitchFamily="-104" charset="-128"/>
                <a:cs typeface="ＭＳ Ｐゴシック" pitchFamily="-104" charset="-128"/>
              </a:rPr>
              <a:t>Luokka - paripulpetti		peruskoulu	opetusteknologia		</a:t>
            </a:r>
          </a:p>
          <a:p>
            <a:pPr eaLnBrk="1" hangingPunct="1">
              <a:lnSpc>
                <a:spcPct val="80000"/>
              </a:lnSpc>
              <a:spcBef>
                <a:spcPct val="0"/>
              </a:spcBef>
            </a:pPr>
            <a:r>
              <a:rPr lang="fi-FI" sz="600" smtClean="0">
                <a:ea typeface="ＭＳ Ｐゴシック" pitchFamily="-104" charset="-128"/>
                <a:cs typeface="ＭＳ Ｐゴシック" pitchFamily="-104" charset="-128"/>
              </a:rPr>
              <a:t>pulpetti		tasokurssit	e- oppiminen		</a:t>
            </a:r>
          </a:p>
          <a:p>
            <a:pPr eaLnBrk="1" hangingPunct="1">
              <a:lnSpc>
                <a:spcPct val="80000"/>
              </a:lnSpc>
              <a:spcBef>
                <a:spcPct val="0"/>
              </a:spcBef>
            </a:pPr>
            <a:r>
              <a:rPr lang="fi-FI" sz="600" smtClean="0">
                <a:ea typeface="ＭＳ Ｐゴシック" pitchFamily="-104" charset="-128"/>
                <a:cs typeface="ＭＳ Ｐゴシック" pitchFamily="-104" charset="-128"/>
              </a:rPr>
              <a:t>Yleisluokka-ajattelu		jaksojärjestelmä	oppimisaihiot		</a:t>
            </a:r>
          </a:p>
          <a:p>
            <a:pPr eaLnBrk="1" hangingPunct="1">
              <a:lnSpc>
                <a:spcPct val="80000"/>
              </a:lnSpc>
              <a:spcBef>
                <a:spcPct val="0"/>
              </a:spcBef>
            </a:pPr>
            <a:r>
              <a:rPr lang="fi-FI" sz="600" smtClean="0">
                <a:ea typeface="ＭＳ Ｐゴシック" pitchFamily="-104" charset="-128"/>
                <a:cs typeface="ＭＳ Ｐゴシック" pitchFamily="-104" charset="-128"/>
              </a:rPr>
              <a:t>Pöytä		yhtenäisperuskoulu	i- oppiminen (mobiili)		</a:t>
            </a:r>
          </a:p>
          <a:p>
            <a:pPr eaLnBrk="1" hangingPunct="1">
              <a:lnSpc>
                <a:spcPct val="80000"/>
              </a:lnSpc>
              <a:spcBef>
                <a:spcPct val="0"/>
              </a:spcBef>
            </a:pPr>
            <a:r>
              <a:rPr lang="fi-FI" sz="600" smtClean="0">
                <a:ea typeface="ＭＳ Ｐゴシック" pitchFamily="-104" charset="-128"/>
                <a:cs typeface="ＭＳ Ｐゴシック" pitchFamily="-104" charset="-128"/>
              </a:rPr>
              <a:t>Tilan uusijako	Tutkiva oppiminen	monitoimitalo	BYOD		</a:t>
            </a:r>
          </a:p>
          <a:p>
            <a:pPr eaLnBrk="1" hangingPunct="1">
              <a:lnSpc>
                <a:spcPct val="80000"/>
              </a:lnSpc>
              <a:spcBef>
                <a:spcPct val="0"/>
              </a:spcBef>
            </a:pPr>
            <a:r>
              <a:rPr lang="fi-FI" sz="600" smtClean="0">
                <a:ea typeface="ＭＳ Ｐゴシック" pitchFamily="-104" charset="-128"/>
                <a:cs typeface="ＭＳ Ｐゴシック" pitchFamily="-104" charset="-128"/>
              </a:rPr>
              <a:t>Akustiikka	Ilmiöpohjainen oppiminen	erityisopetuslaki	U- oppiminen		</a:t>
            </a:r>
          </a:p>
          <a:p>
            <a:pPr eaLnBrk="1" hangingPunct="1">
              <a:lnSpc>
                <a:spcPct val="80000"/>
              </a:lnSpc>
              <a:spcBef>
                <a:spcPct val="0"/>
              </a:spcBef>
            </a:pPr>
            <a:r>
              <a:rPr lang="fi-FI" sz="600" smtClean="0">
                <a:ea typeface="ＭＳ Ｐゴシック" pitchFamily="-104" charset="-128"/>
                <a:cs typeface="ＭＳ Ｐゴシック" pitchFamily="-104" charset="-128"/>
              </a:rPr>
              <a:t>Tilojen monikäyttöisyys	Monipaikkainen oppiminen	koulun eheytyminen	Ekosysteemiajattelu		</a:t>
            </a:r>
          </a:p>
          <a:p>
            <a:pPr eaLnBrk="1" hangingPunct="1">
              <a:lnSpc>
                <a:spcPct val="80000"/>
              </a:lnSpc>
              <a:spcBef>
                <a:spcPct val="0"/>
              </a:spcBef>
            </a:pPr>
            <a:r>
              <a:rPr lang="fi-FI" sz="600" smtClean="0">
                <a:ea typeface="ＭＳ Ｐゴシック" pitchFamily="-104" charset="-128"/>
                <a:cs typeface="ＭＳ Ｐゴシック" pitchFamily="-104" charset="-128"/>
              </a:rPr>
              <a:t>Didaktiikan historia SuomessaSuomen kasvatus- ja opetusopin juuret ovat Saksassa. Didaktiikka-termin esitteli alun perin saksalainen kasvatustieteilijä Wolfgang Ratke(1571-1635) ja samoin saksalainen Johann Friedrich Herbart kirjoitti opetuksen muotoa ja opetuksen sisältöä käsittelevän teoksenAllgemeine Pädagogik (1806). Oman vaikutteensa teki myös tšekkiläinen Johan Amos Comenius, joka kirjoitti teoksen Didactica magna, suomeksi Suuri opetusoppi (1657).Vuonna 1852 Helsingin yliopisto sai kasvatus- ja opetusopin professuurin. Suomessa aloitettiin opettajien koulutus 1860-luvullakansakoulunopettajaseminaareissa. Kansakoulun perustajana pidetään Uno Cygnaeusta, jonka kasvatusoppi tähtäsi kristilliseen siveellisyyteen ja joka korosti aktivoivaa ja havainnollista opetusta.[3]1880-luvulla julkaistiin ensimmäiset opetusopin kirjat. Olai Wallinin Kansakoulun yleistä kasvatus- ja opetusoppia tunsi kolme perustyötapaa (hoito, kuri, opetus) sekä kolme opetusmenetelmää (näyttävä, kertova, kyselevä). Zacharias J. Cleven Grunddrag till Skolpedagogik (Koulujen kasvatusoppi) korosti hegeliläistä pedagogiikkaa, jossa kasvatuksen päämääränä nähtiin tieteellinen, siveellinen ja korkeatasoinen ihminen. Tapakasvatus nähtiin kodin tehtävänä, yleissivistys taas koulun tehtävänä. Oppiaineista korostuivat historia ja kirjallisuus, menetelmissä taas lukeminen ja opettajan elävä sana.[3]Mikael Soininen julkaisi teokset Opetusoppi I (1901) ja Opetusoppi II (1906) ja toi niillä kouluun herbartilaisen kasvatusfilosofian, joka muualla maailmassa oli jo väistymässä. Kasvatusfilosofiassa korostui kristillis-siveellinen ihminen (joskin kristillisyyden painoarvo väheni ajan myötä) ja tavoitteena oli vahva tahto sekä luja siveellinen luonne. Pelkän tietämisen sijaan tärkeänä pidettiin harrastuneisuutta, jota erityisesti kotiseutuopetuksen, luonnontiedon sekä historian katsottiin herättävän. Kasvatuksen keinoina olivat hallinta, kasvattava opetus sekä ohjaus. Opetusmenetelmät olivat opettajakeskeisiä ja korostivat ulkoa oppimista.[3]1910-luvulla lapsikeskeinen pedagogiikka - jossa oppimisen katsottiin perustuvan tutkimiseen ja oivaltamiseen - saapui Suomeentyökouluihin, mutta uudistus jäi hajanaiseksi.[3]Ahti K. Ottelin julkaisu 1931 kirjan Kasvatusopin pääpiirteet, jossa didaktiikalle annettiin kolme tehtävää:opetuksen päämäärä (miksi)opetuksen välikappale eli opetusaines (mitä)opetuksen muoto (miten)Ottelin tunnisti myös tiedon lisääntymisestä aiheutuvan ongelman ("oppiaineiden keskinäinen tilanahtaus") ja suositteli huippukohtaperiaatetta, jonka mukaan kunkin aineen opetuksessa keskitytään tärkeimpiin asioihin, jättäen osa käsittelemättä. Hän suosi oppikirjoja, jotka säästivät oppilaat turhilta muistiinpanoilta ja pyrki yhdistämään vanhaa koulua (ahkeruus, suunnitelmallisuus, esitelmät, kertaus) sekä uutta koulua (opettaja ohjaajana, työn ilo).[3]Matti Koskeniemi julkaisi 1944 kirjan Kansakoulun opetusoppi, joka siirsi koulun käytännön Soinisen opettajakeskeisyydestä oppilaskeskeiseen didaktiikkaan. Koskenniemi huomasi, että kouluissa kaikki on kasvattavaa, ei vain oppitunnit (katso piilo-opetussuunnitelma). Hän kannatti tieteellisen oppiainejaon sijaan käytännöllisen elämän mukaista jakoa, jolloin olisi oppiaineita kuten kotiseutu, liikennelot tai kotieläinten hoito (katso ilmiöpohjaisuus). Harrastuneisuuden sijaan korostettiin lapsen tarpeista nousevaa kiinnostusta ja toimintaa. Koulutyön Koskenniemi jakoi leikkiin, juhlaan ja työhön, ja työn edelleen luokan yhteiseen työhön sekä jakaantuneeseen (esim. ryhmiin) työhön.[3]1950-luvulla kehitettiin kansakoulua, 1960-luvulla alkoi peruskoulukokeilu ja 1970-luvulla siirryttiin peruskouluihin. Peruskoulun oppiaineksessa korostettiin tiedonhankintaa, persoonallisuuden kehitystä sekä ongelmanratkaisutaitoja. Opetusmenetelmät olivat oppilaskeskeisiä, eriyttäviä sekä teknologisia (kielistudiot, piirtoheittimet). Opetusteknologia saapui kouluihin 1960- ja 1970-luvuilla, jolloin pinnalle nousi behavioristinen oppimisnäkemys, ohjelmoitu opetus sekä usko opetuskoneisiin ja oppilaiden käyttäytymisen hallintaan.[3]Erkki Lahdes julkaisi 1969 kirjan Peruskoulun opetusoppi ja vuotta myöhemmin 1970 Matti Koskeniemi ja Kaisa Hälinen kirjan Didaktiikkaa lähinnä peruskoulua varten. Lahdeksen kirjassa kasvatuksen tavoitteena oli yhteistyökykyinen, ehjä, itsenäinen ja oppimiskykyinen kulttuuri-ihminen. Koskenniemen ja Hälisen kirjassa palattiin eheyttämisen linjalle, koska katsottiin hyväksi kumuloida oppimista oppiaineittain vertikaalisesti ja toisaalta horisontaalisesti liittää opetus oppilaiden elämäntilanteeseen. Opetusmenetelmissä korostui monipuolisuus, oppilaiden virittäminen, työhön organisoituminen sekä työssä opastaminen. Kaikki kolme kirjailijaa korostivat opettajien autonomiaa ja valinnanvapautta opetusmenetelmien, välineiden ja oppisisältöjen suhteen.[3]1980-luvulla havahduttiin peruskoulun valinnaisuuden aiheuttavan merkittäviä osaamiseroja, joten peruskoulu uudistettiin nopeasti oppilaiden erilaisuuteen sopeutuvasta koulun vaatimuksiin mukauttavaksi. Tämä perustui ajan uskomuksiin, kuten kykypsykologian epäilyyn, oppimisvaikeuksien voittamiseen ja tasa-arvoon. Samaan aikaan korostuivat pehmeät arvot, vihreys, tietotekniikka ja automatiikka. Vaihtoehtokoulut alkoivat saada medianäkyvyyttä.[3]1985 otettiin käyttöön tuntikehysjärjestelmä, joka antoi kunnille ja kouluille entistä enemmän päätäntävaltaa opetuksen järjestämisestä. Vuoteen 1990 mennessä 1980-luvulla aloitettua oppilaiden mukauttamista alettiin purkaa ja koulu taas mukautui oppilaiden erilaisuuteen. Valinnaisaineet, luokattomuus ja opetuksellinen eriyttäminen olivat tässä keinoina. 1990-luvun puolivälissä nousi tasa-arvoisuus pöydälle ja koulutuspolitiikka muutti taas linjaansa kohti yhtenäistä perusopetusta.[3]Erkki Lahdes jatkoi opetusoppien julkaisua halki vuosikymmenien: Peruskoulun uusi opetusoppi 1974, Peruskoulun didaktiikka 1986 sekäPeruskoulun uusi didaktiikka 1997. Vuoden 1974 opetusopissa korostuivat ajan koulu-uudistuksen periaatteet, kova didaktiikka, kasvatusoptimismi ja tavoiteoppiminen. Perusteet löytyivät Benjamin Bloomin kouluoppimisen teoriasta sekä Stanley Clarken opettamisen teoriasta. Vuoden 1986 opetusopissa behaviorismi oli väistynyt kognitivismin ja konstruktivismin alta. Uusina asioina kirjassa mainittiin piilo-opetussuunnitelma, kehystekijät sekä aihekokonaisuudet. Vuoden 1997 opetusopissa taustalla oli konstruktivistinen oppimiskäsitys sekähumanistinen psykologia, mutta kirja julkaistiin juuri koulutuspolitiikan muuttuessa.[3]Kari Uusikylä ja Päivi Atjonen julkaisivat vuonna 2000 kirjan "Didaktiikan perusteet", jota pidetään vanhan suomalaisen didaktiikan puolustuspuheena. Kirja kritisoi oppimisen tutkimuksen ylivaltaa ja toteaa, että konstruktivismi on arvokas lisä, mutta koska se tutkii oppimista, se ei voi korvata didaktiikkaa, joka käsittelee opetusta. Kirjassa opetuksen nähdään koostuvan opettamisesta sekä oppimisesta ja uutena mallina esiteltiin opetus-opiskelu-oppimismalli.[3]</a:t>
            </a:r>
          </a:p>
          <a:p>
            <a:pPr eaLnBrk="1" hangingPunct="1">
              <a:lnSpc>
                <a:spcPct val="80000"/>
              </a:lnSpc>
              <a:spcBef>
                <a:spcPct val="0"/>
              </a:spcBef>
            </a:pPr>
            <a:endParaRPr lang="fi-FI" sz="600" smtClean="0">
              <a:ea typeface="ＭＳ Ｐゴシック" pitchFamily="-104" charset="-128"/>
              <a:cs typeface="ＭＳ Ｐゴシック" pitchFamily="-104"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BD196194-E6A4-164A-BDAB-A1FD6839D6C5}" type="slidenum">
              <a:rPr lang="fi-FI">
                <a:solidFill>
                  <a:prstClr val="black"/>
                </a:solidFill>
                <a:latin typeface="Calibri" pitchFamily="-104" charset="0"/>
              </a:rPr>
              <a:pPr/>
              <a:t>3</a:t>
            </a:fld>
            <a:endParaRPr lang="fi-FI">
              <a:solidFill>
                <a:prstClr val="black"/>
              </a:solidFill>
              <a:latin typeface="Calibri" pitchFamily="-1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2514600" y="514350"/>
            <a:ext cx="4114800" cy="257175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lnSpc>
                <a:spcPct val="80000"/>
              </a:lnSpc>
              <a:spcBef>
                <a:spcPct val="0"/>
              </a:spcBef>
            </a:pPr>
            <a:r>
              <a:rPr lang="fi-FI" sz="600" smtClean="0">
                <a:ea typeface="ＭＳ Ｐゴシック" pitchFamily="-104" charset="-128"/>
                <a:cs typeface="ＭＳ Ｐゴシック" pitchFamily="-104" charset="-128"/>
              </a:rPr>
              <a:t>Fyysinen tila	Pedagogia	Toimintakulttuuri	Virtuaalinen tila/ teknologia	aika	</a:t>
            </a:r>
          </a:p>
          <a:p>
            <a:pPr eaLnBrk="1" hangingPunct="1">
              <a:lnSpc>
                <a:spcPct val="80000"/>
              </a:lnSpc>
              <a:spcBef>
                <a:spcPct val="0"/>
              </a:spcBef>
            </a:pPr>
            <a:r>
              <a:rPr lang="fi-FI" sz="600" smtClean="0">
                <a:ea typeface="ＭＳ Ｐゴシック" pitchFamily="-104" charset="-128"/>
                <a:cs typeface="ＭＳ Ｐゴシック" pitchFamily="-104" charset="-128"/>
              </a:rPr>
              <a:t>Iso luokkatila	hoito, kuri, opetus	kansakoulu	opetuskuva		</a:t>
            </a:r>
          </a:p>
          <a:p>
            <a:pPr eaLnBrk="1" hangingPunct="1">
              <a:lnSpc>
                <a:spcPct val="80000"/>
              </a:lnSpc>
              <a:spcBef>
                <a:spcPct val="0"/>
              </a:spcBef>
            </a:pPr>
            <a:r>
              <a:rPr lang="fi-FI" sz="600" smtClean="0">
                <a:ea typeface="ＭＳ Ｐゴシック" pitchFamily="-104" charset="-128"/>
                <a:cs typeface="ＭＳ Ｐゴシック" pitchFamily="-104" charset="-128"/>
              </a:rPr>
              <a:t>Luokka - paripulpetti		peruskoulu	opetusteknologia		</a:t>
            </a:r>
          </a:p>
          <a:p>
            <a:pPr eaLnBrk="1" hangingPunct="1">
              <a:lnSpc>
                <a:spcPct val="80000"/>
              </a:lnSpc>
              <a:spcBef>
                <a:spcPct val="0"/>
              </a:spcBef>
            </a:pPr>
            <a:r>
              <a:rPr lang="fi-FI" sz="600" smtClean="0">
                <a:ea typeface="ＭＳ Ｐゴシック" pitchFamily="-104" charset="-128"/>
                <a:cs typeface="ＭＳ Ｐゴシック" pitchFamily="-104" charset="-128"/>
              </a:rPr>
              <a:t>pulpetti		tasokurssit	e- oppiminen		</a:t>
            </a:r>
          </a:p>
          <a:p>
            <a:pPr eaLnBrk="1" hangingPunct="1">
              <a:lnSpc>
                <a:spcPct val="80000"/>
              </a:lnSpc>
              <a:spcBef>
                <a:spcPct val="0"/>
              </a:spcBef>
            </a:pPr>
            <a:r>
              <a:rPr lang="fi-FI" sz="600" smtClean="0">
                <a:ea typeface="ＭＳ Ｐゴシック" pitchFamily="-104" charset="-128"/>
                <a:cs typeface="ＭＳ Ｐゴシック" pitchFamily="-104" charset="-128"/>
              </a:rPr>
              <a:t>Yleisluokka-ajattelu		jaksojärjestelmä	oppimisaihiot		</a:t>
            </a:r>
          </a:p>
          <a:p>
            <a:pPr eaLnBrk="1" hangingPunct="1">
              <a:lnSpc>
                <a:spcPct val="80000"/>
              </a:lnSpc>
              <a:spcBef>
                <a:spcPct val="0"/>
              </a:spcBef>
            </a:pPr>
            <a:r>
              <a:rPr lang="fi-FI" sz="600" smtClean="0">
                <a:ea typeface="ＭＳ Ｐゴシック" pitchFamily="-104" charset="-128"/>
                <a:cs typeface="ＭＳ Ｐゴシック" pitchFamily="-104" charset="-128"/>
              </a:rPr>
              <a:t>Pöytä		yhtenäisperuskoulu	i- oppiminen (mobiili)		</a:t>
            </a:r>
          </a:p>
          <a:p>
            <a:pPr eaLnBrk="1" hangingPunct="1">
              <a:lnSpc>
                <a:spcPct val="80000"/>
              </a:lnSpc>
              <a:spcBef>
                <a:spcPct val="0"/>
              </a:spcBef>
            </a:pPr>
            <a:r>
              <a:rPr lang="fi-FI" sz="600" smtClean="0">
                <a:ea typeface="ＭＳ Ｐゴシック" pitchFamily="-104" charset="-128"/>
                <a:cs typeface="ＭＳ Ｐゴシック" pitchFamily="-104" charset="-128"/>
              </a:rPr>
              <a:t>Tilan uusijako	Tutkiva oppiminen	monitoimitalo	BYOD		</a:t>
            </a:r>
          </a:p>
          <a:p>
            <a:pPr eaLnBrk="1" hangingPunct="1">
              <a:lnSpc>
                <a:spcPct val="80000"/>
              </a:lnSpc>
              <a:spcBef>
                <a:spcPct val="0"/>
              </a:spcBef>
            </a:pPr>
            <a:r>
              <a:rPr lang="fi-FI" sz="600" smtClean="0">
                <a:ea typeface="ＭＳ Ｐゴシック" pitchFamily="-104" charset="-128"/>
                <a:cs typeface="ＭＳ Ｐゴシック" pitchFamily="-104" charset="-128"/>
              </a:rPr>
              <a:t>Akustiikka	Ilmiöpohjainen oppiminen	erityisopetuslaki	U- oppiminen		</a:t>
            </a:r>
          </a:p>
          <a:p>
            <a:pPr eaLnBrk="1" hangingPunct="1">
              <a:lnSpc>
                <a:spcPct val="80000"/>
              </a:lnSpc>
              <a:spcBef>
                <a:spcPct val="0"/>
              </a:spcBef>
            </a:pPr>
            <a:r>
              <a:rPr lang="fi-FI" sz="600" smtClean="0">
                <a:ea typeface="ＭＳ Ｐゴシック" pitchFamily="-104" charset="-128"/>
                <a:cs typeface="ＭＳ Ｐゴシック" pitchFamily="-104" charset="-128"/>
              </a:rPr>
              <a:t>Tilojen monikäyttöisyys	Monipaikkainen oppiminen	koulun eheytyminen	Ekosysteemiajattelu		</a:t>
            </a:r>
          </a:p>
          <a:p>
            <a:pPr eaLnBrk="1" hangingPunct="1">
              <a:lnSpc>
                <a:spcPct val="80000"/>
              </a:lnSpc>
              <a:spcBef>
                <a:spcPct val="0"/>
              </a:spcBef>
            </a:pPr>
            <a:r>
              <a:rPr lang="fi-FI" sz="600" smtClean="0">
                <a:ea typeface="ＭＳ Ｐゴシック" pitchFamily="-104" charset="-128"/>
                <a:cs typeface="ＭＳ Ｐゴシック" pitchFamily="-104" charset="-128"/>
              </a:rPr>
              <a:t>Didaktiikan historia SuomessaSuomen kasvatus- ja opetusopin juuret ovat Saksassa. Didaktiikka-termin esitteli alun perin saksalainen kasvatustieteilijä Wolfgang Ratke(1571-1635) ja samoin saksalainen Johann Friedrich Herbart kirjoitti opetuksen muotoa ja opetuksen sisältöä käsittelevän teoksenAllgemeine Pädagogik (1806). Oman vaikutteensa teki myös tšekkiläinen Johan Amos Comenius, joka kirjoitti teoksen Didactica magna, suomeksi Suuri opetusoppi (1657).Vuonna 1852 Helsingin yliopisto sai kasvatus- ja opetusopin professuurin. Suomessa aloitettiin opettajien koulutus 1860-luvullakansakoulunopettajaseminaareissa. Kansakoulun perustajana pidetään Uno Cygnaeusta, jonka kasvatusoppi tähtäsi kristilliseen siveellisyyteen ja joka korosti aktivoivaa ja havainnollista opetusta.[3]1880-luvulla julkaistiin ensimmäiset opetusopin kirjat. Olai Wallinin Kansakoulun yleistä kasvatus- ja opetusoppia tunsi kolme perustyötapaa (hoito, kuri, opetus) sekä kolme opetusmenetelmää (näyttävä, kertova, kyselevä). Zacharias J. Cleven Grunddrag till Skolpedagogik (Koulujen kasvatusoppi) korosti hegeliläistä pedagogiikkaa, jossa kasvatuksen päämääränä nähtiin tieteellinen, siveellinen ja korkeatasoinen ihminen. Tapakasvatus nähtiin kodin tehtävänä, yleissivistys taas koulun tehtävänä. Oppiaineista korostuivat historia ja kirjallisuus, menetelmissä taas lukeminen ja opettajan elävä sana.[3]Mikael Soininen julkaisi teokset Opetusoppi I (1901) ja Opetusoppi II (1906) ja toi niillä kouluun herbartilaisen kasvatusfilosofian, joka muualla maailmassa oli jo väistymässä. Kasvatusfilosofiassa korostui kristillis-siveellinen ihminen (joskin kristillisyyden painoarvo väheni ajan myötä) ja tavoitteena oli vahva tahto sekä luja siveellinen luonne. Pelkän tietämisen sijaan tärkeänä pidettiin harrastuneisuutta, jota erityisesti kotiseutuopetuksen, luonnontiedon sekä historian katsottiin herättävän. Kasvatuksen keinoina olivat hallinta, kasvattava opetus sekä ohjaus. Opetusmenetelmät olivat opettajakeskeisiä ja korostivat ulkoa oppimista.[3]1910-luvulla lapsikeskeinen pedagogiikka - jossa oppimisen katsottiin perustuvan tutkimiseen ja oivaltamiseen - saapui Suomeentyökouluihin, mutta uudistus jäi hajanaiseksi.[3]Ahti K. Ottelin julkaisu 1931 kirjan Kasvatusopin pääpiirteet, jossa didaktiikalle annettiin kolme tehtävää:opetuksen päämäärä (miksi)opetuksen välikappale eli opetusaines (mitä)opetuksen muoto (miten)Ottelin tunnisti myös tiedon lisääntymisestä aiheutuvan ongelman ("oppiaineiden keskinäinen tilanahtaus") ja suositteli huippukohtaperiaatetta, jonka mukaan kunkin aineen opetuksessa keskitytään tärkeimpiin asioihin, jättäen osa käsittelemättä. Hän suosi oppikirjoja, jotka säästivät oppilaat turhilta muistiinpanoilta ja pyrki yhdistämään vanhaa koulua (ahkeruus, suunnitelmallisuus, esitelmät, kertaus) sekä uutta koulua (opettaja ohjaajana, työn ilo).[3]Matti Koskeniemi julkaisi 1944 kirjan Kansakoulun opetusoppi, joka siirsi koulun käytännön Soinisen opettajakeskeisyydestä oppilaskeskeiseen didaktiikkaan. Koskenniemi huomasi, että kouluissa kaikki on kasvattavaa, ei vain oppitunnit (katso piilo-opetussuunnitelma). Hän kannatti tieteellisen oppiainejaon sijaan käytännöllisen elämän mukaista jakoa, jolloin olisi oppiaineita kuten kotiseutu, liikennelot tai kotieläinten hoito (katso ilmiöpohjaisuus). Harrastuneisuuden sijaan korostettiin lapsen tarpeista nousevaa kiinnostusta ja toimintaa. Koulutyön Koskenniemi jakoi leikkiin, juhlaan ja työhön, ja työn edelleen luokan yhteiseen työhön sekä jakaantuneeseen (esim. ryhmiin) työhön.[3]1950-luvulla kehitettiin kansakoulua, 1960-luvulla alkoi peruskoulukokeilu ja 1970-luvulla siirryttiin peruskouluihin. Peruskoulun oppiaineksessa korostettiin tiedonhankintaa, persoonallisuuden kehitystä sekä ongelmanratkaisutaitoja. Opetusmenetelmät olivat oppilaskeskeisiä, eriyttäviä sekä teknologisia (kielistudiot, piirtoheittimet). Opetusteknologia saapui kouluihin 1960- ja 1970-luvuilla, jolloin pinnalle nousi behavioristinen oppimisnäkemys, ohjelmoitu opetus sekä usko opetuskoneisiin ja oppilaiden käyttäytymisen hallintaan.[3]Erkki Lahdes julkaisi 1969 kirjan Peruskoulun opetusoppi ja vuotta myöhemmin 1970 Matti Koskeniemi ja Kaisa Hälinen kirjan Didaktiikkaa lähinnä peruskoulua varten. Lahdeksen kirjassa kasvatuksen tavoitteena oli yhteistyökykyinen, ehjä, itsenäinen ja oppimiskykyinen kulttuuri-ihminen. Koskenniemen ja Hälisen kirjassa palattiin eheyttämisen linjalle, koska katsottiin hyväksi kumuloida oppimista oppiaineittain vertikaalisesti ja toisaalta horisontaalisesti liittää opetus oppilaiden elämäntilanteeseen. Opetusmenetelmissä korostui monipuolisuus, oppilaiden virittäminen, työhön organisoituminen sekä työssä opastaminen. Kaikki kolme kirjailijaa korostivat opettajien autonomiaa ja valinnanvapautta opetusmenetelmien, välineiden ja oppisisältöjen suhteen.[3]1980-luvulla havahduttiin peruskoulun valinnaisuuden aiheuttavan merkittäviä osaamiseroja, joten peruskoulu uudistettiin nopeasti oppilaiden erilaisuuteen sopeutuvasta koulun vaatimuksiin mukauttavaksi. Tämä perustui ajan uskomuksiin, kuten kykypsykologian epäilyyn, oppimisvaikeuksien voittamiseen ja tasa-arvoon. Samaan aikaan korostuivat pehmeät arvot, vihreys, tietotekniikka ja automatiikka. Vaihtoehtokoulut alkoivat saada medianäkyvyyttä.[3]1985 otettiin käyttöön tuntikehysjärjestelmä, joka antoi kunnille ja kouluille entistä enemmän päätäntävaltaa opetuksen järjestämisestä. Vuoteen 1990 mennessä 1980-luvulla aloitettua oppilaiden mukauttamista alettiin purkaa ja koulu taas mukautui oppilaiden erilaisuuteen. Valinnaisaineet, luokattomuus ja opetuksellinen eriyttäminen olivat tässä keinoina. 1990-luvun puolivälissä nousi tasa-arvoisuus pöydälle ja koulutuspolitiikka muutti taas linjaansa kohti yhtenäistä perusopetusta.[3]Erkki Lahdes jatkoi opetusoppien julkaisua halki vuosikymmenien: Peruskoulun uusi opetusoppi 1974, Peruskoulun didaktiikka 1986 sekäPeruskoulun uusi didaktiikka 1997. Vuoden 1974 opetusopissa korostuivat ajan koulu-uudistuksen periaatteet, kova didaktiikka, kasvatusoptimismi ja tavoiteoppiminen. Perusteet löytyivät Benjamin Bloomin kouluoppimisen teoriasta sekä Stanley Clarken opettamisen teoriasta. Vuoden 1986 opetusopissa behaviorismi oli väistynyt kognitivismin ja konstruktivismin alta. Uusina asioina kirjassa mainittiin piilo-opetussuunnitelma, kehystekijät sekä aihekokonaisuudet. Vuoden 1997 opetusopissa taustalla oli konstruktivistinen oppimiskäsitys sekähumanistinen psykologia, mutta kirja julkaistiin juuri koulutuspolitiikan muuttuessa.[3]Kari Uusikylä ja Päivi Atjonen julkaisivat vuonna 2000 kirjan "Didaktiikan perusteet", jota pidetään vanhan suomalaisen didaktiikan puolustuspuheena. Kirja kritisoi oppimisen tutkimuksen ylivaltaa ja toteaa, että konstruktivismi on arvokas lisä, mutta koska se tutkii oppimista, se ei voi korvata didaktiikkaa, joka käsittelee opetusta. Kirjassa opetuksen nähdään koostuvan opettamisesta sekä oppimisesta ja uutena mallina esiteltiin opetus-opiskelu-oppimismalli.[3]</a:t>
            </a:r>
          </a:p>
          <a:p>
            <a:pPr eaLnBrk="1" hangingPunct="1">
              <a:lnSpc>
                <a:spcPct val="80000"/>
              </a:lnSpc>
              <a:spcBef>
                <a:spcPct val="0"/>
              </a:spcBef>
            </a:pPr>
            <a:endParaRPr lang="fi-FI" sz="600" smtClean="0">
              <a:ea typeface="ＭＳ Ｐゴシック" pitchFamily="-104" charset="-128"/>
              <a:cs typeface="ＭＳ Ｐゴシック" pitchFamily="-104"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BD196194-E6A4-164A-BDAB-A1FD6839D6C5}" type="slidenum">
              <a:rPr lang="fi-FI">
                <a:solidFill>
                  <a:prstClr val="black"/>
                </a:solidFill>
                <a:latin typeface="Calibri" pitchFamily="-104" charset="0"/>
              </a:rPr>
              <a:pPr/>
              <a:t>4</a:t>
            </a:fld>
            <a:endParaRPr lang="fi-FI">
              <a:solidFill>
                <a:prstClr val="black"/>
              </a:solidFill>
              <a:latin typeface="Calibri" pitchFamily="-1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2514600" y="514350"/>
            <a:ext cx="4114800" cy="257175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lnSpc>
                <a:spcPct val="80000"/>
              </a:lnSpc>
              <a:spcBef>
                <a:spcPct val="0"/>
              </a:spcBef>
            </a:pPr>
            <a:r>
              <a:rPr lang="fi-FI" sz="600" smtClean="0">
                <a:ea typeface="ＭＳ Ｐゴシック" pitchFamily="-104" charset="-128"/>
                <a:cs typeface="ＭＳ Ｐゴシック" pitchFamily="-104" charset="-128"/>
              </a:rPr>
              <a:t>Fyysinen tila	Pedagogia	Toimintakulttuuri	Virtuaalinen tila/ teknologia	aika	</a:t>
            </a:r>
          </a:p>
          <a:p>
            <a:pPr eaLnBrk="1" hangingPunct="1">
              <a:lnSpc>
                <a:spcPct val="80000"/>
              </a:lnSpc>
              <a:spcBef>
                <a:spcPct val="0"/>
              </a:spcBef>
            </a:pPr>
            <a:r>
              <a:rPr lang="fi-FI" sz="600" smtClean="0">
                <a:ea typeface="ＭＳ Ｐゴシック" pitchFamily="-104" charset="-128"/>
                <a:cs typeface="ＭＳ Ｐゴシック" pitchFamily="-104" charset="-128"/>
              </a:rPr>
              <a:t>Iso luokkatila	hoito, kuri, opetus	kansakoulu	opetuskuva		</a:t>
            </a:r>
          </a:p>
          <a:p>
            <a:pPr eaLnBrk="1" hangingPunct="1">
              <a:lnSpc>
                <a:spcPct val="80000"/>
              </a:lnSpc>
              <a:spcBef>
                <a:spcPct val="0"/>
              </a:spcBef>
            </a:pPr>
            <a:r>
              <a:rPr lang="fi-FI" sz="600" smtClean="0">
                <a:ea typeface="ＭＳ Ｐゴシック" pitchFamily="-104" charset="-128"/>
                <a:cs typeface="ＭＳ Ｐゴシック" pitchFamily="-104" charset="-128"/>
              </a:rPr>
              <a:t>Luokka - paripulpetti		peruskoulu	opetusteknologia		</a:t>
            </a:r>
          </a:p>
          <a:p>
            <a:pPr eaLnBrk="1" hangingPunct="1">
              <a:lnSpc>
                <a:spcPct val="80000"/>
              </a:lnSpc>
              <a:spcBef>
                <a:spcPct val="0"/>
              </a:spcBef>
            </a:pPr>
            <a:r>
              <a:rPr lang="fi-FI" sz="600" smtClean="0">
                <a:ea typeface="ＭＳ Ｐゴシック" pitchFamily="-104" charset="-128"/>
                <a:cs typeface="ＭＳ Ｐゴシック" pitchFamily="-104" charset="-128"/>
              </a:rPr>
              <a:t>pulpetti		tasokurssit	e- oppiminen		</a:t>
            </a:r>
          </a:p>
          <a:p>
            <a:pPr eaLnBrk="1" hangingPunct="1">
              <a:lnSpc>
                <a:spcPct val="80000"/>
              </a:lnSpc>
              <a:spcBef>
                <a:spcPct val="0"/>
              </a:spcBef>
            </a:pPr>
            <a:r>
              <a:rPr lang="fi-FI" sz="600" smtClean="0">
                <a:ea typeface="ＭＳ Ｐゴシック" pitchFamily="-104" charset="-128"/>
                <a:cs typeface="ＭＳ Ｐゴシック" pitchFamily="-104" charset="-128"/>
              </a:rPr>
              <a:t>Yleisluokka-ajattelu		jaksojärjestelmä	oppimisaihiot		</a:t>
            </a:r>
          </a:p>
          <a:p>
            <a:pPr eaLnBrk="1" hangingPunct="1">
              <a:lnSpc>
                <a:spcPct val="80000"/>
              </a:lnSpc>
              <a:spcBef>
                <a:spcPct val="0"/>
              </a:spcBef>
            </a:pPr>
            <a:r>
              <a:rPr lang="fi-FI" sz="600" smtClean="0">
                <a:ea typeface="ＭＳ Ｐゴシック" pitchFamily="-104" charset="-128"/>
                <a:cs typeface="ＭＳ Ｐゴシック" pitchFamily="-104" charset="-128"/>
              </a:rPr>
              <a:t>Pöytä		yhtenäisperuskoulu	i- oppiminen (mobiili)		</a:t>
            </a:r>
          </a:p>
          <a:p>
            <a:pPr eaLnBrk="1" hangingPunct="1">
              <a:lnSpc>
                <a:spcPct val="80000"/>
              </a:lnSpc>
              <a:spcBef>
                <a:spcPct val="0"/>
              </a:spcBef>
            </a:pPr>
            <a:r>
              <a:rPr lang="fi-FI" sz="600" smtClean="0">
                <a:ea typeface="ＭＳ Ｐゴシック" pitchFamily="-104" charset="-128"/>
                <a:cs typeface="ＭＳ Ｐゴシック" pitchFamily="-104" charset="-128"/>
              </a:rPr>
              <a:t>Tilan uusijako	Tutkiva oppiminen	monitoimitalo	BYOD		</a:t>
            </a:r>
          </a:p>
          <a:p>
            <a:pPr eaLnBrk="1" hangingPunct="1">
              <a:lnSpc>
                <a:spcPct val="80000"/>
              </a:lnSpc>
              <a:spcBef>
                <a:spcPct val="0"/>
              </a:spcBef>
            </a:pPr>
            <a:r>
              <a:rPr lang="fi-FI" sz="600" smtClean="0">
                <a:ea typeface="ＭＳ Ｐゴシック" pitchFamily="-104" charset="-128"/>
                <a:cs typeface="ＭＳ Ｐゴシック" pitchFamily="-104" charset="-128"/>
              </a:rPr>
              <a:t>Akustiikka	Ilmiöpohjainen oppiminen	erityisopetuslaki	U- oppiminen		</a:t>
            </a:r>
          </a:p>
          <a:p>
            <a:pPr eaLnBrk="1" hangingPunct="1">
              <a:lnSpc>
                <a:spcPct val="80000"/>
              </a:lnSpc>
              <a:spcBef>
                <a:spcPct val="0"/>
              </a:spcBef>
            </a:pPr>
            <a:r>
              <a:rPr lang="fi-FI" sz="600" smtClean="0">
                <a:ea typeface="ＭＳ Ｐゴシック" pitchFamily="-104" charset="-128"/>
                <a:cs typeface="ＭＳ Ｐゴシック" pitchFamily="-104" charset="-128"/>
              </a:rPr>
              <a:t>Tilojen monikäyttöisyys	Monipaikkainen oppiminen	koulun eheytyminen	Ekosysteemiajattelu		</a:t>
            </a:r>
          </a:p>
          <a:p>
            <a:pPr eaLnBrk="1" hangingPunct="1">
              <a:lnSpc>
                <a:spcPct val="80000"/>
              </a:lnSpc>
              <a:spcBef>
                <a:spcPct val="0"/>
              </a:spcBef>
            </a:pPr>
            <a:r>
              <a:rPr lang="fi-FI" sz="600" smtClean="0">
                <a:ea typeface="ＭＳ Ｐゴシック" pitchFamily="-104" charset="-128"/>
                <a:cs typeface="ＭＳ Ｐゴシック" pitchFamily="-104" charset="-128"/>
              </a:rPr>
              <a:t>Didaktiikan historia SuomessaSuomen kasvatus- ja opetusopin juuret ovat Saksassa. Didaktiikka-termin esitteli alun perin saksalainen kasvatustieteilijä Wolfgang Ratke(1571-1635) ja samoin saksalainen Johann Friedrich Herbart kirjoitti opetuksen muotoa ja opetuksen sisältöä käsittelevän teoksenAllgemeine Pädagogik (1806). Oman vaikutteensa teki myös tšekkiläinen Johan Amos Comenius, joka kirjoitti teoksen Didactica magna, suomeksi Suuri opetusoppi (1657).Vuonna 1852 Helsingin yliopisto sai kasvatus- ja opetusopin professuurin. Suomessa aloitettiin opettajien koulutus 1860-luvullakansakoulunopettajaseminaareissa. Kansakoulun perustajana pidetään Uno Cygnaeusta, jonka kasvatusoppi tähtäsi kristilliseen siveellisyyteen ja joka korosti aktivoivaa ja havainnollista opetusta.[3]1880-luvulla julkaistiin ensimmäiset opetusopin kirjat. Olai Wallinin Kansakoulun yleistä kasvatus- ja opetusoppia tunsi kolme perustyötapaa (hoito, kuri, opetus) sekä kolme opetusmenetelmää (näyttävä, kertova, kyselevä). Zacharias J. Cleven Grunddrag till Skolpedagogik (Koulujen kasvatusoppi) korosti hegeliläistä pedagogiikkaa, jossa kasvatuksen päämääränä nähtiin tieteellinen, siveellinen ja korkeatasoinen ihminen. Tapakasvatus nähtiin kodin tehtävänä, yleissivistys taas koulun tehtävänä. Oppiaineista korostuivat historia ja kirjallisuus, menetelmissä taas lukeminen ja opettajan elävä sana.[3]Mikael Soininen julkaisi teokset Opetusoppi I (1901) ja Opetusoppi II (1906) ja toi niillä kouluun herbartilaisen kasvatusfilosofian, joka muualla maailmassa oli jo väistymässä. Kasvatusfilosofiassa korostui kristillis-siveellinen ihminen (joskin kristillisyyden painoarvo väheni ajan myötä) ja tavoitteena oli vahva tahto sekä luja siveellinen luonne. Pelkän tietämisen sijaan tärkeänä pidettiin harrastuneisuutta, jota erityisesti kotiseutuopetuksen, luonnontiedon sekä historian katsottiin herättävän. Kasvatuksen keinoina olivat hallinta, kasvattava opetus sekä ohjaus. Opetusmenetelmät olivat opettajakeskeisiä ja korostivat ulkoa oppimista.[3]1910-luvulla lapsikeskeinen pedagogiikka - jossa oppimisen katsottiin perustuvan tutkimiseen ja oivaltamiseen - saapui Suomeentyökouluihin, mutta uudistus jäi hajanaiseksi.[3]Ahti K. Ottelin julkaisu 1931 kirjan Kasvatusopin pääpiirteet, jossa didaktiikalle annettiin kolme tehtävää:opetuksen päämäärä (miksi)opetuksen välikappale eli opetusaines (mitä)opetuksen muoto (miten)Ottelin tunnisti myös tiedon lisääntymisestä aiheutuvan ongelman ("oppiaineiden keskinäinen tilanahtaus") ja suositteli huippukohtaperiaatetta, jonka mukaan kunkin aineen opetuksessa keskitytään tärkeimpiin asioihin, jättäen osa käsittelemättä. Hän suosi oppikirjoja, jotka säästivät oppilaat turhilta muistiinpanoilta ja pyrki yhdistämään vanhaa koulua (ahkeruus, suunnitelmallisuus, esitelmät, kertaus) sekä uutta koulua (opettaja ohjaajana, työn ilo).[3]Matti Koskeniemi julkaisi 1944 kirjan Kansakoulun opetusoppi, joka siirsi koulun käytännön Soinisen opettajakeskeisyydestä oppilaskeskeiseen didaktiikkaan. Koskenniemi huomasi, että kouluissa kaikki on kasvattavaa, ei vain oppitunnit (katso piilo-opetussuunnitelma). Hän kannatti tieteellisen oppiainejaon sijaan käytännöllisen elämän mukaista jakoa, jolloin olisi oppiaineita kuten kotiseutu, liikennelot tai kotieläinten hoito (katso ilmiöpohjaisuus). Harrastuneisuuden sijaan korostettiin lapsen tarpeista nousevaa kiinnostusta ja toimintaa. Koulutyön Koskenniemi jakoi leikkiin, juhlaan ja työhön, ja työn edelleen luokan yhteiseen työhön sekä jakaantuneeseen (esim. ryhmiin) työhön.[3]1950-luvulla kehitettiin kansakoulua, 1960-luvulla alkoi peruskoulukokeilu ja 1970-luvulla siirryttiin peruskouluihin. Peruskoulun oppiaineksessa korostettiin tiedonhankintaa, persoonallisuuden kehitystä sekä ongelmanratkaisutaitoja. Opetusmenetelmät olivat oppilaskeskeisiä, eriyttäviä sekä teknologisia (kielistudiot, piirtoheittimet). Opetusteknologia saapui kouluihin 1960- ja 1970-luvuilla, jolloin pinnalle nousi behavioristinen oppimisnäkemys, ohjelmoitu opetus sekä usko opetuskoneisiin ja oppilaiden käyttäytymisen hallintaan.[3]Erkki Lahdes julkaisi 1969 kirjan Peruskoulun opetusoppi ja vuotta myöhemmin 1970 Matti Koskeniemi ja Kaisa Hälinen kirjan Didaktiikkaa lähinnä peruskoulua varten. Lahdeksen kirjassa kasvatuksen tavoitteena oli yhteistyökykyinen, ehjä, itsenäinen ja oppimiskykyinen kulttuuri-ihminen. Koskenniemen ja Hälisen kirjassa palattiin eheyttämisen linjalle, koska katsottiin hyväksi kumuloida oppimista oppiaineittain vertikaalisesti ja toisaalta horisontaalisesti liittää opetus oppilaiden elämäntilanteeseen. Opetusmenetelmissä korostui monipuolisuus, oppilaiden virittäminen, työhön organisoituminen sekä työssä opastaminen. Kaikki kolme kirjailijaa korostivat opettajien autonomiaa ja valinnanvapautta opetusmenetelmien, välineiden ja oppisisältöjen suhteen.[3]1980-luvulla havahduttiin peruskoulun valinnaisuuden aiheuttavan merkittäviä osaamiseroja, joten peruskoulu uudistettiin nopeasti oppilaiden erilaisuuteen sopeutuvasta koulun vaatimuksiin mukauttavaksi. Tämä perustui ajan uskomuksiin, kuten kykypsykologian epäilyyn, oppimisvaikeuksien voittamiseen ja tasa-arvoon. Samaan aikaan korostuivat pehmeät arvot, vihreys, tietotekniikka ja automatiikka. Vaihtoehtokoulut alkoivat saada medianäkyvyyttä.[3]1985 otettiin käyttöön tuntikehysjärjestelmä, joka antoi kunnille ja kouluille entistä enemmän päätäntävaltaa opetuksen järjestämisestä. Vuoteen 1990 mennessä 1980-luvulla aloitettua oppilaiden mukauttamista alettiin purkaa ja koulu taas mukautui oppilaiden erilaisuuteen. Valinnaisaineet, luokattomuus ja opetuksellinen eriyttäminen olivat tässä keinoina. 1990-luvun puolivälissä nousi tasa-arvoisuus pöydälle ja koulutuspolitiikka muutti taas linjaansa kohti yhtenäistä perusopetusta.[3]Erkki Lahdes jatkoi opetusoppien julkaisua halki vuosikymmenien: Peruskoulun uusi opetusoppi 1974, Peruskoulun didaktiikka 1986 sekäPeruskoulun uusi didaktiikka 1997. Vuoden 1974 opetusopissa korostuivat ajan koulu-uudistuksen periaatteet, kova didaktiikka, kasvatusoptimismi ja tavoiteoppiminen. Perusteet löytyivät Benjamin Bloomin kouluoppimisen teoriasta sekä Stanley Clarken opettamisen teoriasta. Vuoden 1986 opetusopissa behaviorismi oli väistynyt kognitivismin ja konstruktivismin alta. Uusina asioina kirjassa mainittiin piilo-opetussuunnitelma, kehystekijät sekä aihekokonaisuudet. Vuoden 1997 opetusopissa taustalla oli konstruktivistinen oppimiskäsitys sekähumanistinen psykologia, mutta kirja julkaistiin juuri koulutuspolitiikan muuttuessa.[3]Kari Uusikylä ja Päivi Atjonen julkaisivat vuonna 2000 kirjan "Didaktiikan perusteet", jota pidetään vanhan suomalaisen didaktiikan puolustuspuheena. Kirja kritisoi oppimisen tutkimuksen ylivaltaa ja toteaa, että konstruktivismi on arvokas lisä, mutta koska se tutkii oppimista, se ei voi korvata didaktiikkaa, joka käsittelee opetusta. Kirjassa opetuksen nähdään koostuvan opettamisesta sekä oppimisesta ja uutena mallina esiteltiin opetus-opiskelu-oppimismalli.[3]</a:t>
            </a:r>
          </a:p>
          <a:p>
            <a:pPr eaLnBrk="1" hangingPunct="1">
              <a:lnSpc>
                <a:spcPct val="80000"/>
              </a:lnSpc>
              <a:spcBef>
                <a:spcPct val="0"/>
              </a:spcBef>
            </a:pPr>
            <a:endParaRPr lang="fi-FI" sz="600" smtClean="0">
              <a:ea typeface="ＭＳ Ｐゴシック" pitchFamily="-104" charset="-128"/>
              <a:cs typeface="ＭＳ Ｐゴシック" pitchFamily="-104"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BD196194-E6A4-164A-BDAB-A1FD6839D6C5}" type="slidenum">
              <a:rPr lang="fi-FI">
                <a:solidFill>
                  <a:prstClr val="black"/>
                </a:solidFill>
                <a:latin typeface="Calibri" pitchFamily="-104" charset="0"/>
              </a:rPr>
              <a:pPr/>
              <a:t>5</a:t>
            </a:fld>
            <a:endParaRPr lang="fi-FI">
              <a:solidFill>
                <a:prstClr val="black"/>
              </a:solidFill>
              <a:latin typeface="Calibri" pitchFamily="-10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2514600" y="514350"/>
            <a:ext cx="4114800" cy="257175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lnSpc>
                <a:spcPct val="80000"/>
              </a:lnSpc>
              <a:spcBef>
                <a:spcPct val="0"/>
              </a:spcBef>
            </a:pPr>
            <a:r>
              <a:rPr lang="fi-FI" sz="600" smtClean="0">
                <a:ea typeface="ＭＳ Ｐゴシック" pitchFamily="-104" charset="-128"/>
                <a:cs typeface="ＭＳ Ｐゴシック" pitchFamily="-104" charset="-128"/>
              </a:rPr>
              <a:t>Fyysinen tila	Pedagogia	Toimintakulttuuri	Virtuaalinen tila/ teknologia	aika	</a:t>
            </a:r>
          </a:p>
          <a:p>
            <a:pPr eaLnBrk="1" hangingPunct="1">
              <a:lnSpc>
                <a:spcPct val="80000"/>
              </a:lnSpc>
              <a:spcBef>
                <a:spcPct val="0"/>
              </a:spcBef>
            </a:pPr>
            <a:r>
              <a:rPr lang="fi-FI" sz="600" smtClean="0">
                <a:ea typeface="ＭＳ Ｐゴシック" pitchFamily="-104" charset="-128"/>
                <a:cs typeface="ＭＳ Ｐゴシック" pitchFamily="-104" charset="-128"/>
              </a:rPr>
              <a:t>Iso luokkatila	hoito, kuri, opetus	kansakoulu	opetuskuva		</a:t>
            </a:r>
          </a:p>
          <a:p>
            <a:pPr eaLnBrk="1" hangingPunct="1">
              <a:lnSpc>
                <a:spcPct val="80000"/>
              </a:lnSpc>
              <a:spcBef>
                <a:spcPct val="0"/>
              </a:spcBef>
            </a:pPr>
            <a:r>
              <a:rPr lang="fi-FI" sz="600" smtClean="0">
                <a:ea typeface="ＭＳ Ｐゴシック" pitchFamily="-104" charset="-128"/>
                <a:cs typeface="ＭＳ Ｐゴシック" pitchFamily="-104" charset="-128"/>
              </a:rPr>
              <a:t>Luokka - paripulpetti		peruskoulu	opetusteknologia		</a:t>
            </a:r>
          </a:p>
          <a:p>
            <a:pPr eaLnBrk="1" hangingPunct="1">
              <a:lnSpc>
                <a:spcPct val="80000"/>
              </a:lnSpc>
              <a:spcBef>
                <a:spcPct val="0"/>
              </a:spcBef>
            </a:pPr>
            <a:r>
              <a:rPr lang="fi-FI" sz="600" smtClean="0">
                <a:ea typeface="ＭＳ Ｐゴシック" pitchFamily="-104" charset="-128"/>
                <a:cs typeface="ＭＳ Ｐゴシック" pitchFamily="-104" charset="-128"/>
              </a:rPr>
              <a:t>pulpetti		tasokurssit	e- oppiminen		</a:t>
            </a:r>
          </a:p>
          <a:p>
            <a:pPr eaLnBrk="1" hangingPunct="1">
              <a:lnSpc>
                <a:spcPct val="80000"/>
              </a:lnSpc>
              <a:spcBef>
                <a:spcPct val="0"/>
              </a:spcBef>
            </a:pPr>
            <a:r>
              <a:rPr lang="fi-FI" sz="600" smtClean="0">
                <a:ea typeface="ＭＳ Ｐゴシック" pitchFamily="-104" charset="-128"/>
                <a:cs typeface="ＭＳ Ｐゴシック" pitchFamily="-104" charset="-128"/>
              </a:rPr>
              <a:t>Yleisluokka-ajattelu		jaksojärjestelmä	oppimisaihiot		</a:t>
            </a:r>
          </a:p>
          <a:p>
            <a:pPr eaLnBrk="1" hangingPunct="1">
              <a:lnSpc>
                <a:spcPct val="80000"/>
              </a:lnSpc>
              <a:spcBef>
                <a:spcPct val="0"/>
              </a:spcBef>
            </a:pPr>
            <a:r>
              <a:rPr lang="fi-FI" sz="600" smtClean="0">
                <a:ea typeface="ＭＳ Ｐゴシック" pitchFamily="-104" charset="-128"/>
                <a:cs typeface="ＭＳ Ｐゴシック" pitchFamily="-104" charset="-128"/>
              </a:rPr>
              <a:t>Pöytä		yhtenäisperuskoulu	i- oppiminen (mobiili)		</a:t>
            </a:r>
          </a:p>
          <a:p>
            <a:pPr eaLnBrk="1" hangingPunct="1">
              <a:lnSpc>
                <a:spcPct val="80000"/>
              </a:lnSpc>
              <a:spcBef>
                <a:spcPct val="0"/>
              </a:spcBef>
            </a:pPr>
            <a:r>
              <a:rPr lang="fi-FI" sz="600" smtClean="0">
                <a:ea typeface="ＭＳ Ｐゴシック" pitchFamily="-104" charset="-128"/>
                <a:cs typeface="ＭＳ Ｐゴシック" pitchFamily="-104" charset="-128"/>
              </a:rPr>
              <a:t>Tilan uusijako	Tutkiva oppiminen	monitoimitalo	BYOD		</a:t>
            </a:r>
          </a:p>
          <a:p>
            <a:pPr eaLnBrk="1" hangingPunct="1">
              <a:lnSpc>
                <a:spcPct val="80000"/>
              </a:lnSpc>
              <a:spcBef>
                <a:spcPct val="0"/>
              </a:spcBef>
            </a:pPr>
            <a:r>
              <a:rPr lang="fi-FI" sz="600" smtClean="0">
                <a:ea typeface="ＭＳ Ｐゴシック" pitchFamily="-104" charset="-128"/>
                <a:cs typeface="ＭＳ Ｐゴシック" pitchFamily="-104" charset="-128"/>
              </a:rPr>
              <a:t>Akustiikka	Ilmiöpohjainen oppiminen	erityisopetuslaki	U- oppiminen		</a:t>
            </a:r>
          </a:p>
          <a:p>
            <a:pPr eaLnBrk="1" hangingPunct="1">
              <a:lnSpc>
                <a:spcPct val="80000"/>
              </a:lnSpc>
              <a:spcBef>
                <a:spcPct val="0"/>
              </a:spcBef>
            </a:pPr>
            <a:r>
              <a:rPr lang="fi-FI" sz="600" smtClean="0">
                <a:ea typeface="ＭＳ Ｐゴシック" pitchFamily="-104" charset="-128"/>
                <a:cs typeface="ＭＳ Ｐゴシック" pitchFamily="-104" charset="-128"/>
              </a:rPr>
              <a:t>Tilojen monikäyttöisyys	Monipaikkainen oppiminen	koulun eheytyminen	Ekosysteemiajattelu		</a:t>
            </a:r>
          </a:p>
          <a:p>
            <a:pPr eaLnBrk="1" hangingPunct="1">
              <a:lnSpc>
                <a:spcPct val="80000"/>
              </a:lnSpc>
              <a:spcBef>
                <a:spcPct val="0"/>
              </a:spcBef>
            </a:pPr>
            <a:r>
              <a:rPr lang="fi-FI" sz="600" smtClean="0">
                <a:ea typeface="ＭＳ Ｐゴシック" pitchFamily="-104" charset="-128"/>
                <a:cs typeface="ＭＳ Ｐゴシック" pitchFamily="-104" charset="-128"/>
              </a:rPr>
              <a:t>Didaktiikan historia SuomessaSuomen kasvatus- ja opetusopin juuret ovat Saksassa. Didaktiikka-termin esitteli alun perin saksalainen kasvatustieteilijä Wolfgang Ratke(1571-1635) ja samoin saksalainen Johann Friedrich Herbart kirjoitti opetuksen muotoa ja opetuksen sisältöä käsittelevän teoksenAllgemeine Pädagogik (1806). Oman vaikutteensa teki myös tšekkiläinen Johan Amos Comenius, joka kirjoitti teoksen Didactica magna, suomeksi Suuri opetusoppi (1657).Vuonna 1852 Helsingin yliopisto sai kasvatus- ja opetusopin professuurin. Suomessa aloitettiin opettajien koulutus 1860-luvullakansakoulunopettajaseminaareissa. Kansakoulun perustajana pidetään Uno Cygnaeusta, jonka kasvatusoppi tähtäsi kristilliseen siveellisyyteen ja joka korosti aktivoivaa ja havainnollista opetusta.[3]1880-luvulla julkaistiin ensimmäiset opetusopin kirjat. Olai Wallinin Kansakoulun yleistä kasvatus- ja opetusoppia tunsi kolme perustyötapaa (hoito, kuri, opetus) sekä kolme opetusmenetelmää (näyttävä, kertova, kyselevä). Zacharias J. Cleven Grunddrag till Skolpedagogik (Koulujen kasvatusoppi) korosti hegeliläistä pedagogiikkaa, jossa kasvatuksen päämääränä nähtiin tieteellinen, siveellinen ja korkeatasoinen ihminen. Tapakasvatus nähtiin kodin tehtävänä, yleissivistys taas koulun tehtävänä. Oppiaineista korostuivat historia ja kirjallisuus, menetelmissä taas lukeminen ja opettajan elävä sana.[3]Mikael Soininen julkaisi teokset Opetusoppi I (1901) ja Opetusoppi II (1906) ja toi niillä kouluun herbartilaisen kasvatusfilosofian, joka muualla maailmassa oli jo väistymässä. Kasvatusfilosofiassa korostui kristillis-siveellinen ihminen (joskin kristillisyyden painoarvo väheni ajan myötä) ja tavoitteena oli vahva tahto sekä luja siveellinen luonne. Pelkän tietämisen sijaan tärkeänä pidettiin harrastuneisuutta, jota erityisesti kotiseutuopetuksen, luonnontiedon sekä historian katsottiin herättävän. Kasvatuksen keinoina olivat hallinta, kasvattava opetus sekä ohjaus. Opetusmenetelmät olivat opettajakeskeisiä ja korostivat ulkoa oppimista.[3]1910-luvulla lapsikeskeinen pedagogiikka - jossa oppimisen katsottiin perustuvan tutkimiseen ja oivaltamiseen - saapui Suomeentyökouluihin, mutta uudistus jäi hajanaiseksi.[3]Ahti K. Ottelin julkaisu 1931 kirjan Kasvatusopin pääpiirteet, jossa didaktiikalle annettiin kolme tehtävää:opetuksen päämäärä (miksi)opetuksen välikappale eli opetusaines (mitä)opetuksen muoto (miten)Ottelin tunnisti myös tiedon lisääntymisestä aiheutuvan ongelman ("oppiaineiden keskinäinen tilanahtaus") ja suositteli huippukohtaperiaatetta, jonka mukaan kunkin aineen opetuksessa keskitytään tärkeimpiin asioihin, jättäen osa käsittelemättä. Hän suosi oppikirjoja, jotka säästivät oppilaat turhilta muistiinpanoilta ja pyrki yhdistämään vanhaa koulua (ahkeruus, suunnitelmallisuus, esitelmät, kertaus) sekä uutta koulua (opettaja ohjaajana, työn ilo).[3]Matti Koskeniemi julkaisi 1944 kirjan Kansakoulun opetusoppi, joka siirsi koulun käytännön Soinisen opettajakeskeisyydestä oppilaskeskeiseen didaktiikkaan. Koskenniemi huomasi, että kouluissa kaikki on kasvattavaa, ei vain oppitunnit (katso piilo-opetussuunnitelma). Hän kannatti tieteellisen oppiainejaon sijaan käytännöllisen elämän mukaista jakoa, jolloin olisi oppiaineita kuten kotiseutu, liikennelot tai kotieläinten hoito (katso ilmiöpohjaisuus). Harrastuneisuuden sijaan korostettiin lapsen tarpeista nousevaa kiinnostusta ja toimintaa. Koulutyön Koskenniemi jakoi leikkiin, juhlaan ja työhön, ja työn edelleen luokan yhteiseen työhön sekä jakaantuneeseen (esim. ryhmiin) työhön.[3]1950-luvulla kehitettiin kansakoulua, 1960-luvulla alkoi peruskoulukokeilu ja 1970-luvulla siirryttiin peruskouluihin. Peruskoulun oppiaineksessa korostettiin tiedonhankintaa, persoonallisuuden kehitystä sekä ongelmanratkaisutaitoja. Opetusmenetelmät olivat oppilaskeskeisiä, eriyttäviä sekä teknologisia (kielistudiot, piirtoheittimet). Opetusteknologia saapui kouluihin 1960- ja 1970-luvuilla, jolloin pinnalle nousi behavioristinen oppimisnäkemys, ohjelmoitu opetus sekä usko opetuskoneisiin ja oppilaiden käyttäytymisen hallintaan.[3]Erkki Lahdes julkaisi 1969 kirjan Peruskoulun opetusoppi ja vuotta myöhemmin 1970 Matti Koskeniemi ja Kaisa Hälinen kirjan Didaktiikkaa lähinnä peruskoulua varten. Lahdeksen kirjassa kasvatuksen tavoitteena oli yhteistyökykyinen, ehjä, itsenäinen ja oppimiskykyinen kulttuuri-ihminen. Koskenniemen ja Hälisen kirjassa palattiin eheyttämisen linjalle, koska katsottiin hyväksi kumuloida oppimista oppiaineittain vertikaalisesti ja toisaalta horisontaalisesti liittää opetus oppilaiden elämäntilanteeseen. Opetusmenetelmissä korostui monipuolisuus, oppilaiden virittäminen, työhön organisoituminen sekä työssä opastaminen. Kaikki kolme kirjailijaa korostivat opettajien autonomiaa ja valinnanvapautta opetusmenetelmien, välineiden ja oppisisältöjen suhteen.[3]1980-luvulla havahduttiin peruskoulun valinnaisuuden aiheuttavan merkittäviä osaamiseroja, joten peruskoulu uudistettiin nopeasti oppilaiden erilaisuuteen sopeutuvasta koulun vaatimuksiin mukauttavaksi. Tämä perustui ajan uskomuksiin, kuten kykypsykologian epäilyyn, oppimisvaikeuksien voittamiseen ja tasa-arvoon. Samaan aikaan korostuivat pehmeät arvot, vihreys, tietotekniikka ja automatiikka. Vaihtoehtokoulut alkoivat saada medianäkyvyyttä.[3]1985 otettiin käyttöön tuntikehysjärjestelmä, joka antoi kunnille ja kouluille entistä enemmän päätäntävaltaa opetuksen järjestämisestä. Vuoteen 1990 mennessä 1980-luvulla aloitettua oppilaiden mukauttamista alettiin purkaa ja koulu taas mukautui oppilaiden erilaisuuteen. Valinnaisaineet, luokattomuus ja opetuksellinen eriyttäminen olivat tässä keinoina. 1990-luvun puolivälissä nousi tasa-arvoisuus pöydälle ja koulutuspolitiikka muutti taas linjaansa kohti yhtenäistä perusopetusta.[3]Erkki Lahdes jatkoi opetusoppien julkaisua halki vuosikymmenien: Peruskoulun uusi opetusoppi 1974, Peruskoulun didaktiikka 1986 sekäPeruskoulun uusi didaktiikka 1997. Vuoden 1974 opetusopissa korostuivat ajan koulu-uudistuksen periaatteet, kova didaktiikka, kasvatusoptimismi ja tavoiteoppiminen. Perusteet löytyivät Benjamin Bloomin kouluoppimisen teoriasta sekä Stanley Clarken opettamisen teoriasta. Vuoden 1986 opetusopissa behaviorismi oli väistynyt kognitivismin ja konstruktivismin alta. Uusina asioina kirjassa mainittiin piilo-opetussuunnitelma, kehystekijät sekä aihekokonaisuudet. Vuoden 1997 opetusopissa taustalla oli konstruktivistinen oppimiskäsitys sekähumanistinen psykologia, mutta kirja julkaistiin juuri koulutuspolitiikan muuttuessa.[3]Kari Uusikylä ja Päivi Atjonen julkaisivat vuonna 2000 kirjan "Didaktiikan perusteet", jota pidetään vanhan suomalaisen didaktiikan puolustuspuheena. Kirja kritisoi oppimisen tutkimuksen ylivaltaa ja toteaa, että konstruktivismi on arvokas lisä, mutta koska se tutkii oppimista, se ei voi korvata didaktiikkaa, joka käsittelee opetusta. Kirjassa opetuksen nähdään koostuvan opettamisesta sekä oppimisesta ja uutena mallina esiteltiin opetus-opiskelu-oppimismalli.[3]</a:t>
            </a:r>
          </a:p>
          <a:p>
            <a:pPr eaLnBrk="1" hangingPunct="1">
              <a:lnSpc>
                <a:spcPct val="80000"/>
              </a:lnSpc>
              <a:spcBef>
                <a:spcPct val="0"/>
              </a:spcBef>
            </a:pPr>
            <a:endParaRPr lang="fi-FI" sz="600" smtClean="0">
              <a:ea typeface="ＭＳ Ｐゴシック" pitchFamily="-104" charset="-128"/>
              <a:cs typeface="ＭＳ Ｐゴシック" pitchFamily="-104"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BD196194-E6A4-164A-BDAB-A1FD6839D6C5}" type="slidenum">
              <a:rPr lang="fi-FI">
                <a:solidFill>
                  <a:prstClr val="black"/>
                </a:solidFill>
                <a:latin typeface="Calibri" pitchFamily="-104" charset="0"/>
              </a:rPr>
              <a:pPr/>
              <a:t>6</a:t>
            </a:fld>
            <a:endParaRPr lang="fi-FI">
              <a:solidFill>
                <a:prstClr val="black"/>
              </a:solidFill>
              <a:latin typeface="Calibri" pitchFamily="-1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2514600" y="514350"/>
            <a:ext cx="4114800" cy="257175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lnSpc>
                <a:spcPct val="80000"/>
              </a:lnSpc>
              <a:spcBef>
                <a:spcPct val="0"/>
              </a:spcBef>
            </a:pPr>
            <a:r>
              <a:rPr lang="fi-FI" sz="600" smtClean="0">
                <a:ea typeface="ＭＳ Ｐゴシック" pitchFamily="-104" charset="-128"/>
                <a:cs typeface="ＭＳ Ｐゴシック" pitchFamily="-104" charset="-128"/>
              </a:rPr>
              <a:t>Fyysinen tila	Pedagogia	Toimintakulttuuri	Virtuaalinen tila/ teknologia	aika	</a:t>
            </a:r>
          </a:p>
          <a:p>
            <a:pPr eaLnBrk="1" hangingPunct="1">
              <a:lnSpc>
                <a:spcPct val="80000"/>
              </a:lnSpc>
              <a:spcBef>
                <a:spcPct val="0"/>
              </a:spcBef>
            </a:pPr>
            <a:r>
              <a:rPr lang="fi-FI" sz="600" smtClean="0">
                <a:ea typeface="ＭＳ Ｐゴシック" pitchFamily="-104" charset="-128"/>
                <a:cs typeface="ＭＳ Ｐゴシック" pitchFamily="-104" charset="-128"/>
              </a:rPr>
              <a:t>Iso luokkatila	hoito, kuri, opetus	kansakoulu	opetuskuva		</a:t>
            </a:r>
          </a:p>
          <a:p>
            <a:pPr eaLnBrk="1" hangingPunct="1">
              <a:lnSpc>
                <a:spcPct val="80000"/>
              </a:lnSpc>
              <a:spcBef>
                <a:spcPct val="0"/>
              </a:spcBef>
            </a:pPr>
            <a:r>
              <a:rPr lang="fi-FI" sz="600" smtClean="0">
                <a:ea typeface="ＭＳ Ｐゴシック" pitchFamily="-104" charset="-128"/>
                <a:cs typeface="ＭＳ Ｐゴシック" pitchFamily="-104" charset="-128"/>
              </a:rPr>
              <a:t>Luokka - paripulpetti		peruskoulu	opetusteknologia		</a:t>
            </a:r>
          </a:p>
          <a:p>
            <a:pPr eaLnBrk="1" hangingPunct="1">
              <a:lnSpc>
                <a:spcPct val="80000"/>
              </a:lnSpc>
              <a:spcBef>
                <a:spcPct val="0"/>
              </a:spcBef>
            </a:pPr>
            <a:r>
              <a:rPr lang="fi-FI" sz="600" smtClean="0">
                <a:ea typeface="ＭＳ Ｐゴシック" pitchFamily="-104" charset="-128"/>
                <a:cs typeface="ＭＳ Ｐゴシック" pitchFamily="-104" charset="-128"/>
              </a:rPr>
              <a:t>pulpetti		tasokurssit	e- oppiminen		</a:t>
            </a:r>
          </a:p>
          <a:p>
            <a:pPr eaLnBrk="1" hangingPunct="1">
              <a:lnSpc>
                <a:spcPct val="80000"/>
              </a:lnSpc>
              <a:spcBef>
                <a:spcPct val="0"/>
              </a:spcBef>
            </a:pPr>
            <a:r>
              <a:rPr lang="fi-FI" sz="600" smtClean="0">
                <a:ea typeface="ＭＳ Ｐゴシック" pitchFamily="-104" charset="-128"/>
                <a:cs typeface="ＭＳ Ｐゴシック" pitchFamily="-104" charset="-128"/>
              </a:rPr>
              <a:t>Yleisluokka-ajattelu		jaksojärjestelmä	oppimisaihiot		</a:t>
            </a:r>
          </a:p>
          <a:p>
            <a:pPr eaLnBrk="1" hangingPunct="1">
              <a:lnSpc>
                <a:spcPct val="80000"/>
              </a:lnSpc>
              <a:spcBef>
                <a:spcPct val="0"/>
              </a:spcBef>
            </a:pPr>
            <a:r>
              <a:rPr lang="fi-FI" sz="600" smtClean="0">
                <a:ea typeface="ＭＳ Ｐゴシック" pitchFamily="-104" charset="-128"/>
                <a:cs typeface="ＭＳ Ｐゴシック" pitchFamily="-104" charset="-128"/>
              </a:rPr>
              <a:t>Pöytä		yhtenäisperuskoulu	i- oppiminen (mobiili)		</a:t>
            </a:r>
          </a:p>
          <a:p>
            <a:pPr eaLnBrk="1" hangingPunct="1">
              <a:lnSpc>
                <a:spcPct val="80000"/>
              </a:lnSpc>
              <a:spcBef>
                <a:spcPct val="0"/>
              </a:spcBef>
            </a:pPr>
            <a:r>
              <a:rPr lang="fi-FI" sz="600" smtClean="0">
                <a:ea typeface="ＭＳ Ｐゴシック" pitchFamily="-104" charset="-128"/>
                <a:cs typeface="ＭＳ Ｐゴシック" pitchFamily="-104" charset="-128"/>
              </a:rPr>
              <a:t>Tilan uusijako	Tutkiva oppiminen	monitoimitalo	BYOD		</a:t>
            </a:r>
          </a:p>
          <a:p>
            <a:pPr eaLnBrk="1" hangingPunct="1">
              <a:lnSpc>
                <a:spcPct val="80000"/>
              </a:lnSpc>
              <a:spcBef>
                <a:spcPct val="0"/>
              </a:spcBef>
            </a:pPr>
            <a:r>
              <a:rPr lang="fi-FI" sz="600" smtClean="0">
                <a:ea typeface="ＭＳ Ｐゴシック" pitchFamily="-104" charset="-128"/>
                <a:cs typeface="ＭＳ Ｐゴシック" pitchFamily="-104" charset="-128"/>
              </a:rPr>
              <a:t>Akustiikka	Ilmiöpohjainen oppiminen	erityisopetuslaki	U- oppiminen		</a:t>
            </a:r>
          </a:p>
          <a:p>
            <a:pPr eaLnBrk="1" hangingPunct="1">
              <a:lnSpc>
                <a:spcPct val="80000"/>
              </a:lnSpc>
              <a:spcBef>
                <a:spcPct val="0"/>
              </a:spcBef>
            </a:pPr>
            <a:r>
              <a:rPr lang="fi-FI" sz="600" smtClean="0">
                <a:ea typeface="ＭＳ Ｐゴシック" pitchFamily="-104" charset="-128"/>
                <a:cs typeface="ＭＳ Ｐゴシック" pitchFamily="-104" charset="-128"/>
              </a:rPr>
              <a:t>Tilojen monikäyttöisyys	Monipaikkainen oppiminen	koulun eheytyminen	Ekosysteemiajattelu		</a:t>
            </a:r>
          </a:p>
          <a:p>
            <a:pPr eaLnBrk="1" hangingPunct="1">
              <a:lnSpc>
                <a:spcPct val="80000"/>
              </a:lnSpc>
              <a:spcBef>
                <a:spcPct val="0"/>
              </a:spcBef>
            </a:pPr>
            <a:r>
              <a:rPr lang="fi-FI" sz="600" smtClean="0">
                <a:ea typeface="ＭＳ Ｐゴシック" pitchFamily="-104" charset="-128"/>
                <a:cs typeface="ＭＳ Ｐゴシック" pitchFamily="-104" charset="-128"/>
              </a:rPr>
              <a:t>Didaktiikan historia SuomessaSuomen kasvatus- ja opetusopin juuret ovat Saksassa. Didaktiikka-termin esitteli alun perin saksalainen kasvatustieteilijä Wolfgang Ratke(1571-1635) ja samoin saksalainen Johann Friedrich Herbart kirjoitti opetuksen muotoa ja opetuksen sisältöä käsittelevän teoksenAllgemeine Pädagogik (1806). Oman vaikutteensa teki myös tšekkiläinen Johan Amos Comenius, joka kirjoitti teoksen Didactica magna, suomeksi Suuri opetusoppi (1657).Vuonna 1852 Helsingin yliopisto sai kasvatus- ja opetusopin professuurin. Suomessa aloitettiin opettajien koulutus 1860-luvullakansakoulunopettajaseminaareissa. Kansakoulun perustajana pidetään Uno Cygnaeusta, jonka kasvatusoppi tähtäsi kristilliseen siveellisyyteen ja joka korosti aktivoivaa ja havainnollista opetusta.[3]1880-luvulla julkaistiin ensimmäiset opetusopin kirjat. Olai Wallinin Kansakoulun yleistä kasvatus- ja opetusoppia tunsi kolme perustyötapaa (hoito, kuri, opetus) sekä kolme opetusmenetelmää (näyttävä, kertova, kyselevä). Zacharias J. Cleven Grunddrag till Skolpedagogik (Koulujen kasvatusoppi) korosti hegeliläistä pedagogiikkaa, jossa kasvatuksen päämääränä nähtiin tieteellinen, siveellinen ja korkeatasoinen ihminen. Tapakasvatus nähtiin kodin tehtävänä, yleissivistys taas koulun tehtävänä. Oppiaineista korostuivat historia ja kirjallisuus, menetelmissä taas lukeminen ja opettajan elävä sana.[3]Mikael Soininen julkaisi teokset Opetusoppi I (1901) ja Opetusoppi II (1906) ja toi niillä kouluun herbartilaisen kasvatusfilosofian, joka muualla maailmassa oli jo väistymässä. Kasvatusfilosofiassa korostui kristillis-siveellinen ihminen (joskin kristillisyyden painoarvo väheni ajan myötä) ja tavoitteena oli vahva tahto sekä luja siveellinen luonne. Pelkän tietämisen sijaan tärkeänä pidettiin harrastuneisuutta, jota erityisesti kotiseutuopetuksen, luonnontiedon sekä historian katsottiin herättävän. Kasvatuksen keinoina olivat hallinta, kasvattava opetus sekä ohjaus. Opetusmenetelmät olivat opettajakeskeisiä ja korostivat ulkoa oppimista.[3]1910-luvulla lapsikeskeinen pedagogiikka - jossa oppimisen katsottiin perustuvan tutkimiseen ja oivaltamiseen - saapui Suomeentyökouluihin, mutta uudistus jäi hajanaiseksi.[3]Ahti K. Ottelin julkaisu 1931 kirjan Kasvatusopin pääpiirteet, jossa didaktiikalle annettiin kolme tehtävää:opetuksen päämäärä (miksi)opetuksen välikappale eli opetusaines (mitä)opetuksen muoto (miten)Ottelin tunnisti myös tiedon lisääntymisestä aiheutuvan ongelman ("oppiaineiden keskinäinen tilanahtaus") ja suositteli huippukohtaperiaatetta, jonka mukaan kunkin aineen opetuksessa keskitytään tärkeimpiin asioihin, jättäen osa käsittelemättä. Hän suosi oppikirjoja, jotka säästivät oppilaat turhilta muistiinpanoilta ja pyrki yhdistämään vanhaa koulua (ahkeruus, suunnitelmallisuus, esitelmät, kertaus) sekä uutta koulua (opettaja ohjaajana, työn ilo).[3]Matti Koskeniemi julkaisi 1944 kirjan Kansakoulun opetusoppi, joka siirsi koulun käytännön Soinisen opettajakeskeisyydestä oppilaskeskeiseen didaktiikkaan. Koskenniemi huomasi, että kouluissa kaikki on kasvattavaa, ei vain oppitunnit (katso piilo-opetussuunnitelma). Hän kannatti tieteellisen oppiainejaon sijaan käytännöllisen elämän mukaista jakoa, jolloin olisi oppiaineita kuten kotiseutu, liikennelot tai kotieläinten hoito (katso ilmiöpohjaisuus). Harrastuneisuuden sijaan korostettiin lapsen tarpeista nousevaa kiinnostusta ja toimintaa. Koulutyön Koskenniemi jakoi leikkiin, juhlaan ja työhön, ja työn edelleen luokan yhteiseen työhön sekä jakaantuneeseen (esim. ryhmiin) työhön.[3]1950-luvulla kehitettiin kansakoulua, 1960-luvulla alkoi peruskoulukokeilu ja 1970-luvulla siirryttiin peruskouluihin. Peruskoulun oppiaineksessa korostettiin tiedonhankintaa, persoonallisuuden kehitystä sekä ongelmanratkaisutaitoja. Opetusmenetelmät olivat oppilaskeskeisiä, eriyttäviä sekä teknologisia (kielistudiot, piirtoheittimet). Opetusteknologia saapui kouluihin 1960- ja 1970-luvuilla, jolloin pinnalle nousi behavioristinen oppimisnäkemys, ohjelmoitu opetus sekä usko opetuskoneisiin ja oppilaiden käyttäytymisen hallintaan.[3]Erkki Lahdes julkaisi 1969 kirjan Peruskoulun opetusoppi ja vuotta myöhemmin 1970 Matti Koskeniemi ja Kaisa Hälinen kirjan Didaktiikkaa lähinnä peruskoulua varten. Lahdeksen kirjassa kasvatuksen tavoitteena oli yhteistyökykyinen, ehjä, itsenäinen ja oppimiskykyinen kulttuuri-ihminen. Koskenniemen ja Hälisen kirjassa palattiin eheyttämisen linjalle, koska katsottiin hyväksi kumuloida oppimista oppiaineittain vertikaalisesti ja toisaalta horisontaalisesti liittää opetus oppilaiden elämäntilanteeseen. Opetusmenetelmissä korostui monipuolisuus, oppilaiden virittäminen, työhön organisoituminen sekä työssä opastaminen. Kaikki kolme kirjailijaa korostivat opettajien autonomiaa ja valinnanvapautta opetusmenetelmien, välineiden ja oppisisältöjen suhteen.[3]1980-luvulla havahduttiin peruskoulun valinnaisuuden aiheuttavan merkittäviä osaamiseroja, joten peruskoulu uudistettiin nopeasti oppilaiden erilaisuuteen sopeutuvasta koulun vaatimuksiin mukauttavaksi. Tämä perustui ajan uskomuksiin, kuten kykypsykologian epäilyyn, oppimisvaikeuksien voittamiseen ja tasa-arvoon. Samaan aikaan korostuivat pehmeät arvot, vihreys, tietotekniikka ja automatiikka. Vaihtoehtokoulut alkoivat saada medianäkyvyyttä.[3]1985 otettiin käyttöön tuntikehysjärjestelmä, joka antoi kunnille ja kouluille entistä enemmän päätäntävaltaa opetuksen järjestämisestä. Vuoteen 1990 mennessä 1980-luvulla aloitettua oppilaiden mukauttamista alettiin purkaa ja koulu taas mukautui oppilaiden erilaisuuteen. Valinnaisaineet, luokattomuus ja opetuksellinen eriyttäminen olivat tässä keinoina. 1990-luvun puolivälissä nousi tasa-arvoisuus pöydälle ja koulutuspolitiikka muutti taas linjaansa kohti yhtenäistä perusopetusta.[3]Erkki Lahdes jatkoi opetusoppien julkaisua halki vuosikymmenien: Peruskoulun uusi opetusoppi 1974, Peruskoulun didaktiikka 1986 sekäPeruskoulun uusi didaktiikka 1997. Vuoden 1974 opetusopissa korostuivat ajan koulu-uudistuksen periaatteet, kova didaktiikka, kasvatusoptimismi ja tavoiteoppiminen. Perusteet löytyivät Benjamin Bloomin kouluoppimisen teoriasta sekä Stanley Clarken opettamisen teoriasta. Vuoden 1986 opetusopissa behaviorismi oli väistynyt kognitivismin ja konstruktivismin alta. Uusina asioina kirjassa mainittiin piilo-opetussuunnitelma, kehystekijät sekä aihekokonaisuudet. Vuoden 1997 opetusopissa taustalla oli konstruktivistinen oppimiskäsitys sekähumanistinen psykologia, mutta kirja julkaistiin juuri koulutuspolitiikan muuttuessa.[3]Kari Uusikylä ja Päivi Atjonen julkaisivat vuonna 2000 kirjan "Didaktiikan perusteet", jota pidetään vanhan suomalaisen didaktiikan puolustuspuheena. Kirja kritisoi oppimisen tutkimuksen ylivaltaa ja toteaa, että konstruktivismi on arvokas lisä, mutta koska se tutkii oppimista, se ei voi korvata didaktiikkaa, joka käsittelee opetusta. Kirjassa opetuksen nähdään koostuvan opettamisesta sekä oppimisesta ja uutena mallina esiteltiin opetus-opiskelu-oppimismalli.[3]</a:t>
            </a:r>
          </a:p>
          <a:p>
            <a:pPr eaLnBrk="1" hangingPunct="1">
              <a:lnSpc>
                <a:spcPct val="80000"/>
              </a:lnSpc>
              <a:spcBef>
                <a:spcPct val="0"/>
              </a:spcBef>
            </a:pPr>
            <a:endParaRPr lang="fi-FI" sz="600" smtClean="0">
              <a:ea typeface="ＭＳ Ｐゴシック" pitchFamily="-104" charset="-128"/>
              <a:cs typeface="ＭＳ Ｐゴシック" pitchFamily="-104"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BD196194-E6A4-164A-BDAB-A1FD6839D6C5}" type="slidenum">
              <a:rPr lang="fi-FI">
                <a:solidFill>
                  <a:prstClr val="black"/>
                </a:solidFill>
                <a:latin typeface="Calibri" pitchFamily="-104" charset="0"/>
              </a:rPr>
              <a:pPr/>
              <a:t>12</a:t>
            </a:fld>
            <a:endParaRPr lang="fi-FI">
              <a:solidFill>
                <a:prstClr val="black"/>
              </a:solidFill>
              <a:latin typeface="Calibri" pitchFamily="-1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514600" y="514350"/>
            <a:ext cx="4114800" cy="2571750"/>
          </a:xfrm>
        </p:spPr>
      </p:sp>
      <p:sp>
        <p:nvSpPr>
          <p:cNvPr id="3" name="Huomautusten paikkamerkki 2"/>
          <p:cNvSpPr>
            <a:spLocks noGrp="1"/>
          </p:cNvSpPr>
          <p:nvPr>
            <p:ph type="body" idx="1"/>
          </p:nvPr>
        </p:nvSpPr>
        <p:spPr/>
        <p:txBody>
          <a:bodyPr>
            <a:normAutofit/>
          </a:bodyPr>
          <a:lstStyle/>
          <a:p>
            <a:r>
              <a:rPr lang="fi-FI" sz="1200" kern="1200" baseline="0" dirty="0" smtClean="0">
                <a:solidFill>
                  <a:schemeClr val="tx1"/>
                </a:solidFill>
                <a:latin typeface="+mn-lt"/>
                <a:ea typeface="+mn-ea"/>
                <a:cs typeface="+mn-cs"/>
              </a:rPr>
              <a:t>Tuolirivi</a:t>
            </a:r>
          </a:p>
          <a:p>
            <a:r>
              <a:rPr lang="fi-FI" sz="1200" kern="1200" baseline="0" dirty="0" smtClean="0">
                <a:solidFill>
                  <a:schemeClr val="tx1"/>
                </a:solidFill>
                <a:latin typeface="+mn-lt"/>
                <a:ea typeface="+mn-ea"/>
                <a:cs typeface="+mn-cs"/>
              </a:rPr>
              <a:t>• 1,4 – 1.67 neliömetriä</a:t>
            </a:r>
          </a:p>
          <a:p>
            <a:r>
              <a:rPr lang="fi-FI" sz="1200" kern="1200" baseline="0" dirty="0" smtClean="0">
                <a:solidFill>
                  <a:schemeClr val="tx1"/>
                </a:solidFill>
                <a:latin typeface="+mn-lt"/>
                <a:ea typeface="+mn-ea"/>
                <a:cs typeface="+mn-cs"/>
              </a:rPr>
              <a:t>• Istumiselle – ei niinkään muistiinpanojen tekemiselle</a:t>
            </a:r>
          </a:p>
          <a:p>
            <a:endParaRPr lang="fi-FI" sz="1200" kern="1200" baseline="0" dirty="0" smtClean="0">
              <a:solidFill>
                <a:schemeClr val="tx1"/>
              </a:solidFill>
              <a:latin typeface="+mn-lt"/>
              <a:ea typeface="+mn-ea"/>
              <a:cs typeface="+mn-cs"/>
            </a:endParaRPr>
          </a:p>
          <a:p>
            <a:r>
              <a:rPr lang="fi-FI" sz="1200" kern="1200" baseline="0" dirty="0" smtClean="0">
                <a:solidFill>
                  <a:schemeClr val="tx1"/>
                </a:solidFill>
                <a:latin typeface="+mn-lt"/>
                <a:ea typeface="+mn-ea"/>
                <a:cs typeface="+mn-cs"/>
              </a:rPr>
              <a:t>Pöytärivit</a:t>
            </a:r>
          </a:p>
          <a:p>
            <a:r>
              <a:rPr lang="fi-FI" sz="1200" kern="1200" baseline="0" dirty="0" smtClean="0">
                <a:solidFill>
                  <a:schemeClr val="tx1"/>
                </a:solidFill>
                <a:latin typeface="+mn-lt"/>
                <a:ea typeface="+mn-ea"/>
                <a:cs typeface="+mn-cs"/>
              </a:rPr>
              <a:t>• 1,9 – 2,8 neliömetriä</a:t>
            </a:r>
          </a:p>
          <a:p>
            <a:r>
              <a:rPr lang="fi-FI" sz="1200" kern="1200" baseline="0" dirty="0" smtClean="0">
                <a:solidFill>
                  <a:schemeClr val="tx1"/>
                </a:solidFill>
                <a:latin typeface="+mn-lt"/>
                <a:ea typeface="+mn-ea"/>
                <a:cs typeface="+mn-cs"/>
              </a:rPr>
              <a:t>• Muistiinpanoillekin ja työskentelylle – perinteinen</a:t>
            </a:r>
          </a:p>
          <a:p>
            <a:r>
              <a:rPr lang="fi-FI" sz="1200" kern="1200" baseline="0" dirty="0" smtClean="0">
                <a:solidFill>
                  <a:schemeClr val="tx1"/>
                </a:solidFill>
                <a:latin typeface="+mn-lt"/>
                <a:ea typeface="+mn-ea"/>
                <a:cs typeface="+mn-cs"/>
              </a:rPr>
              <a:t>Luokkahuone</a:t>
            </a:r>
          </a:p>
          <a:p>
            <a:endParaRPr lang="fi-FI" sz="1200" kern="1200" baseline="0" dirty="0" smtClean="0">
              <a:solidFill>
                <a:schemeClr val="tx1"/>
              </a:solidFill>
              <a:latin typeface="+mn-lt"/>
              <a:ea typeface="+mn-ea"/>
              <a:cs typeface="+mn-cs"/>
            </a:endParaRPr>
          </a:p>
          <a:p>
            <a:r>
              <a:rPr lang="fi-FI" sz="1200" kern="1200" baseline="0" dirty="0" smtClean="0">
                <a:solidFill>
                  <a:schemeClr val="tx1"/>
                </a:solidFill>
                <a:latin typeface="+mn-lt"/>
                <a:ea typeface="+mn-ea"/>
                <a:cs typeface="+mn-cs"/>
              </a:rPr>
              <a:t>Joustava ryhmittely</a:t>
            </a:r>
          </a:p>
          <a:p>
            <a:r>
              <a:rPr lang="fi-FI" sz="1200" kern="1200" baseline="0" dirty="0" smtClean="0">
                <a:solidFill>
                  <a:schemeClr val="tx1"/>
                </a:solidFill>
                <a:latin typeface="+mn-lt"/>
                <a:ea typeface="+mn-ea"/>
                <a:cs typeface="+mn-cs"/>
              </a:rPr>
              <a:t>• 2,3 – 3,2 neliömetriä</a:t>
            </a:r>
          </a:p>
          <a:p>
            <a:r>
              <a:rPr lang="fi-FI" sz="1200" kern="1200" baseline="0" dirty="0" smtClean="0">
                <a:solidFill>
                  <a:schemeClr val="tx1"/>
                </a:solidFill>
                <a:latin typeface="+mn-lt"/>
                <a:ea typeface="+mn-ea"/>
                <a:cs typeface="+mn-cs"/>
              </a:rPr>
              <a:t>• Helppo muuttaa, monikäyttöisyys</a:t>
            </a:r>
          </a:p>
          <a:p>
            <a:endParaRPr lang="fi-FI" sz="1200" kern="1200" baseline="0" dirty="0" smtClean="0">
              <a:solidFill>
                <a:schemeClr val="tx1"/>
              </a:solidFill>
              <a:latin typeface="+mn-lt"/>
              <a:ea typeface="+mn-ea"/>
              <a:cs typeface="+mn-cs"/>
            </a:endParaRPr>
          </a:p>
          <a:p>
            <a:r>
              <a:rPr lang="fi-FI" sz="1200" kern="1200" baseline="0" dirty="0" smtClean="0">
                <a:solidFill>
                  <a:schemeClr val="tx1"/>
                </a:solidFill>
                <a:latin typeface="+mn-lt"/>
                <a:ea typeface="+mn-ea"/>
                <a:cs typeface="+mn-cs"/>
              </a:rPr>
              <a:t>Harrison, A, (2006) </a:t>
            </a:r>
            <a:r>
              <a:rPr lang="fi-FI" sz="1200" kern="1200" baseline="0" dirty="0" err="1" smtClean="0">
                <a:solidFill>
                  <a:schemeClr val="tx1"/>
                </a:solidFill>
                <a:latin typeface="+mn-lt"/>
                <a:ea typeface="+mn-ea"/>
                <a:cs typeface="+mn-cs"/>
              </a:rPr>
              <a:t>Working</a:t>
            </a:r>
            <a:r>
              <a:rPr lang="fi-FI" sz="1200" kern="1200" baseline="0" dirty="0" smtClean="0">
                <a:solidFill>
                  <a:schemeClr val="tx1"/>
                </a:solidFill>
                <a:latin typeface="+mn-lt"/>
                <a:ea typeface="+mn-ea"/>
                <a:cs typeface="+mn-cs"/>
              </a:rPr>
              <a:t> to </a:t>
            </a:r>
            <a:r>
              <a:rPr lang="fi-FI" sz="1200" kern="1200" baseline="0" dirty="0" err="1" smtClean="0">
                <a:solidFill>
                  <a:schemeClr val="tx1"/>
                </a:solidFill>
                <a:latin typeface="+mn-lt"/>
                <a:ea typeface="+mn-ea"/>
                <a:cs typeface="+mn-cs"/>
              </a:rPr>
              <a:t>Learn</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Learning</a:t>
            </a:r>
            <a:r>
              <a:rPr lang="fi-FI" sz="1200" kern="1200" baseline="0" dirty="0" smtClean="0">
                <a:solidFill>
                  <a:schemeClr val="tx1"/>
                </a:solidFill>
                <a:latin typeface="+mn-lt"/>
                <a:ea typeface="+mn-ea"/>
                <a:cs typeface="+mn-cs"/>
              </a:rPr>
              <a:t> to </a:t>
            </a:r>
            <a:r>
              <a:rPr lang="fi-FI" sz="1200" kern="1200" baseline="0" dirty="0" err="1" smtClean="0">
                <a:solidFill>
                  <a:schemeClr val="tx1"/>
                </a:solidFill>
                <a:latin typeface="+mn-lt"/>
                <a:ea typeface="+mn-ea"/>
                <a:cs typeface="+mn-cs"/>
              </a:rPr>
              <a:t>Work</a:t>
            </a:r>
            <a:r>
              <a:rPr lang="fi-FI" sz="1200" kern="1200" baseline="0" dirty="0" smtClean="0">
                <a:solidFill>
                  <a:schemeClr val="tx1"/>
                </a:solidFill>
                <a:latin typeface="+mn-lt"/>
                <a:ea typeface="+mn-ea"/>
                <a:cs typeface="+mn-cs"/>
              </a:rPr>
              <a:t>: Design in</a:t>
            </a:r>
          </a:p>
          <a:p>
            <a:r>
              <a:rPr lang="fi-FI" sz="1200" kern="1200" baseline="0" dirty="0" err="1" smtClean="0">
                <a:solidFill>
                  <a:schemeClr val="tx1"/>
                </a:solidFill>
                <a:latin typeface="+mn-lt"/>
                <a:ea typeface="+mn-ea"/>
                <a:cs typeface="+mn-cs"/>
              </a:rPr>
              <a:t>Educational</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Transformation</a:t>
            </a:r>
            <a:r>
              <a:rPr lang="fi-FI" sz="1200" kern="1200" baseline="0" dirty="0" smtClean="0">
                <a:solidFill>
                  <a:schemeClr val="tx1"/>
                </a:solidFill>
                <a:latin typeface="+mn-lt"/>
                <a:ea typeface="+mn-ea"/>
                <a:cs typeface="+mn-cs"/>
              </a:rPr>
              <a:t>. DEGW </a:t>
            </a:r>
            <a:r>
              <a:rPr lang="fi-FI" sz="1200" kern="1200" baseline="0" dirty="0" err="1" smtClean="0">
                <a:solidFill>
                  <a:schemeClr val="tx1"/>
                </a:solidFill>
                <a:latin typeface="+mn-lt"/>
                <a:ea typeface="+mn-ea"/>
                <a:cs typeface="+mn-cs"/>
              </a:rPr>
              <a:t>Fourth</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Annual</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Founders</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Lecture</a:t>
            </a:r>
            <a:endParaRPr lang="fi-FI" sz="1200" kern="1200" baseline="0" dirty="0" smtClean="0">
              <a:solidFill>
                <a:schemeClr val="tx1"/>
              </a:solidFill>
              <a:latin typeface="+mn-lt"/>
              <a:ea typeface="+mn-ea"/>
              <a:cs typeface="+mn-cs"/>
            </a:endParaRPr>
          </a:p>
          <a:p>
            <a:r>
              <a:rPr lang="fi-FI" sz="1200" kern="1200" baseline="0" dirty="0" smtClean="0">
                <a:solidFill>
                  <a:schemeClr val="tx1"/>
                </a:solidFill>
                <a:latin typeface="+mn-lt"/>
                <a:ea typeface="+mn-ea"/>
                <a:cs typeface="+mn-cs"/>
              </a:rPr>
              <a:t>London: Royal College of </a:t>
            </a:r>
            <a:r>
              <a:rPr lang="fi-FI" sz="1200" kern="1200" baseline="0" dirty="0" err="1" smtClean="0">
                <a:solidFill>
                  <a:schemeClr val="tx1"/>
                </a:solidFill>
                <a:latin typeface="+mn-lt"/>
                <a:ea typeface="+mn-ea"/>
                <a:cs typeface="+mn-cs"/>
              </a:rPr>
              <a:t>Physicians</a:t>
            </a:r>
            <a:endParaRPr lang="fi-FI" sz="1200" kern="1200" baseline="0" dirty="0" smtClean="0">
              <a:solidFill>
                <a:schemeClr val="tx1"/>
              </a:solidFill>
              <a:latin typeface="+mn-lt"/>
              <a:ea typeface="+mn-ea"/>
              <a:cs typeface="+mn-cs"/>
            </a:endParaRPr>
          </a:p>
          <a:p>
            <a:endParaRPr lang="fi-FI" sz="1200" kern="1200" baseline="0" dirty="0" smtClean="0">
              <a:solidFill>
                <a:schemeClr val="tx1"/>
              </a:solidFill>
              <a:latin typeface="+mn-lt"/>
              <a:ea typeface="+mn-ea"/>
              <a:cs typeface="+mn-cs"/>
            </a:endParaRPr>
          </a:p>
          <a:p>
            <a:endParaRPr lang="fi-FI" sz="1200" kern="1200" baseline="0" dirty="0" smtClean="0">
              <a:solidFill>
                <a:schemeClr val="tx1"/>
              </a:solidFill>
              <a:latin typeface="+mn-lt"/>
              <a:ea typeface="+mn-ea"/>
              <a:cs typeface="+mn-cs"/>
            </a:endParaRPr>
          </a:p>
          <a:p>
            <a:r>
              <a:rPr lang="fi-FI" sz="1200" kern="1200" baseline="0" dirty="0" err="1" smtClean="0">
                <a:solidFill>
                  <a:schemeClr val="tx1"/>
                </a:solidFill>
                <a:latin typeface="+mn-lt"/>
                <a:ea typeface="+mn-ea"/>
                <a:cs typeface="+mn-cs"/>
              </a:rPr>
              <a:t>Our</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five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Learning</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Spaces</a:t>
            </a:r>
            <a:r>
              <a:rPr lang="fi-FI" sz="1200" kern="1200" baseline="0" dirty="0" smtClean="0">
                <a:solidFill>
                  <a:schemeClr val="tx1"/>
                </a:solidFill>
                <a:latin typeface="+mn-lt"/>
                <a:ea typeface="+mn-ea"/>
                <a:cs typeface="+mn-cs"/>
              </a:rPr>
              <a:t/>
            </a:r>
            <a:br>
              <a:rPr lang="fi-FI" sz="1200" kern="1200" baseline="0" dirty="0" smtClean="0">
                <a:solidFill>
                  <a:schemeClr val="tx1"/>
                </a:solidFill>
                <a:latin typeface="+mn-lt"/>
                <a:ea typeface="+mn-ea"/>
                <a:cs typeface="+mn-cs"/>
              </a:rPr>
            </a:br>
            <a:r>
              <a:rPr lang="fi-FI" sz="1200" kern="1200" baseline="0" dirty="0" smtClean="0">
                <a:solidFill>
                  <a:schemeClr val="tx1"/>
                </a:solidFill>
                <a:latin typeface="+mn-lt"/>
                <a:ea typeface="+mn-ea"/>
                <a:cs typeface="+mn-cs"/>
              </a:rPr>
              <a:t>The </a:t>
            </a:r>
            <a:r>
              <a:rPr lang="fi-FI" sz="1200" kern="1200" baseline="0" dirty="0" err="1" smtClean="0">
                <a:solidFill>
                  <a:schemeClr val="tx1"/>
                </a:solidFill>
                <a:latin typeface="+mn-lt"/>
                <a:ea typeface="+mn-ea"/>
                <a:cs typeface="+mn-cs"/>
              </a:rPr>
              <a:t>Cave</a:t>
            </a:r>
            <a:r>
              <a:rPr lang="fi-FI" sz="1200" kern="1200" baseline="0" dirty="0" smtClean="0">
                <a:solidFill>
                  <a:schemeClr val="tx1"/>
                </a:solidFill>
                <a:latin typeface="+mn-lt"/>
                <a:ea typeface="+mn-ea"/>
                <a:cs typeface="+mn-cs"/>
              </a:rPr>
              <a:t> – a </a:t>
            </a:r>
            <a:r>
              <a:rPr lang="fi-FI" sz="1200" kern="1200" baseline="0" dirty="0" err="1" smtClean="0">
                <a:solidFill>
                  <a:schemeClr val="tx1"/>
                </a:solidFill>
                <a:latin typeface="+mn-lt"/>
                <a:ea typeface="+mn-ea"/>
                <a:cs typeface="+mn-cs"/>
              </a:rPr>
              <a:t>space</a:t>
            </a:r>
            <a:r>
              <a:rPr lang="fi-FI" sz="1200" kern="1200" baseline="0" dirty="0" smtClean="0">
                <a:solidFill>
                  <a:schemeClr val="tx1"/>
                </a:solidFill>
                <a:latin typeface="+mn-lt"/>
                <a:ea typeface="+mn-ea"/>
                <a:cs typeface="+mn-cs"/>
              </a:rPr>
              <a:t> for </a:t>
            </a:r>
            <a:r>
              <a:rPr lang="fi-FI" sz="1200" kern="1200" baseline="0" dirty="0" err="1" smtClean="0">
                <a:solidFill>
                  <a:schemeClr val="tx1"/>
                </a:solidFill>
                <a:latin typeface="+mn-lt"/>
                <a:ea typeface="+mn-ea"/>
                <a:cs typeface="+mn-cs"/>
              </a:rPr>
              <a:t>private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concentration</a:t>
            </a:r>
            <a:r>
              <a:rPr lang="fi-FI" sz="1200" kern="1200" baseline="0" dirty="0" smtClean="0">
                <a:solidFill>
                  <a:schemeClr val="tx1"/>
                </a:solidFill>
                <a:latin typeface="+mn-lt"/>
                <a:ea typeface="+mn-ea"/>
                <a:cs typeface="+mn-cs"/>
              </a:rPr>
              <a:t>.</a:t>
            </a:r>
            <a:br>
              <a:rPr lang="fi-FI" sz="1200" kern="1200" baseline="0" dirty="0" smtClean="0">
                <a:solidFill>
                  <a:schemeClr val="tx1"/>
                </a:solidFill>
                <a:latin typeface="+mn-lt"/>
                <a:ea typeface="+mn-ea"/>
                <a:cs typeface="+mn-cs"/>
              </a:rPr>
            </a:br>
            <a:r>
              <a:rPr lang="fi-FI" sz="1200" kern="1200" baseline="0" dirty="0" err="1" smtClean="0">
                <a:solidFill>
                  <a:schemeClr val="tx1"/>
                </a:solidFill>
                <a:latin typeface="+mn-lt"/>
                <a:ea typeface="+mn-ea"/>
                <a:cs typeface="+mn-cs"/>
              </a:rPr>
              <a:t>Here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you</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can</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concentrate</a:t>
            </a:r>
            <a:r>
              <a:rPr lang="fi-FI" sz="1200" kern="1200" baseline="0" dirty="0" smtClean="0">
                <a:solidFill>
                  <a:schemeClr val="tx1"/>
                </a:solidFill>
                <a:latin typeface="+mn-lt"/>
                <a:ea typeface="+mn-ea"/>
                <a:cs typeface="+mn-cs"/>
              </a:rPr>
              <a:t> and </a:t>
            </a:r>
            <a:r>
              <a:rPr lang="fi-FI" sz="1200" kern="1200" baseline="0" dirty="0" err="1" smtClean="0">
                <a:solidFill>
                  <a:schemeClr val="tx1"/>
                </a:solidFill>
                <a:latin typeface="+mn-lt"/>
                <a:ea typeface="+mn-ea"/>
                <a:cs typeface="+mn-cs"/>
              </a:rPr>
              <a:t>enter</a:t>
            </a:r>
            <a:r>
              <a:rPr lang="fi-FI" sz="1200" kern="1200" baseline="0" dirty="0" smtClean="0">
                <a:solidFill>
                  <a:schemeClr val="tx1"/>
                </a:solidFill>
                <a:latin typeface="+mn-lt"/>
                <a:ea typeface="+mn-ea"/>
                <a:cs typeface="+mn-cs"/>
              </a:rPr>
              <a:t> an </a:t>
            </a:r>
            <a:r>
              <a:rPr lang="fi-FI" sz="1200" kern="1200" baseline="0" dirty="0" err="1" smtClean="0">
                <a:solidFill>
                  <a:schemeClr val="tx1"/>
                </a:solidFill>
                <a:latin typeface="+mn-lt"/>
                <a:ea typeface="+mn-ea"/>
                <a:cs typeface="+mn-cs"/>
              </a:rPr>
              <a:t>introspective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process</a:t>
            </a:r>
            <a:r>
              <a:rPr lang="fi-FI" sz="1200" kern="1200" baseline="0" dirty="0" smtClean="0">
                <a:solidFill>
                  <a:schemeClr val="tx1"/>
                </a:solidFill>
                <a:latin typeface="+mn-lt"/>
                <a:ea typeface="+mn-ea"/>
                <a:cs typeface="+mn-cs"/>
              </a:rPr>
              <a:t> of </a:t>
            </a:r>
            <a:r>
              <a:rPr lang="fi-FI" sz="1200" kern="1200" baseline="0" dirty="0" err="1" smtClean="0">
                <a:solidFill>
                  <a:schemeClr val="tx1"/>
                </a:solidFill>
                <a:latin typeface="+mn-lt"/>
                <a:ea typeface="+mn-ea"/>
                <a:cs typeface="+mn-cs"/>
              </a:rPr>
              <a:t>communication</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with</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yourself</a:t>
            </a:r>
            <a:r>
              <a:rPr lang="fi-FI" sz="1200" kern="1200" baseline="0" dirty="0" smtClean="0">
                <a:solidFill>
                  <a:schemeClr val="tx1"/>
                </a:solidFill>
                <a:latin typeface="+mn-lt"/>
                <a:ea typeface="+mn-ea"/>
                <a:cs typeface="+mn-cs"/>
              </a:rPr>
              <a:t>.</a:t>
            </a:r>
          </a:p>
          <a:p>
            <a:r>
              <a:rPr lang="fi-FI" sz="1200" kern="1200" baseline="0" dirty="0" smtClean="0">
                <a:solidFill>
                  <a:schemeClr val="tx1"/>
                </a:solidFill>
                <a:latin typeface="+mn-lt"/>
                <a:ea typeface="+mn-ea"/>
                <a:cs typeface="+mn-cs"/>
              </a:rPr>
              <a:t>The </a:t>
            </a:r>
            <a:r>
              <a:rPr lang="fi-FI" sz="1200" kern="1200" baseline="0" dirty="0" err="1" smtClean="0">
                <a:solidFill>
                  <a:schemeClr val="tx1"/>
                </a:solidFill>
                <a:latin typeface="+mn-lt"/>
                <a:ea typeface="+mn-ea"/>
                <a:cs typeface="+mn-cs"/>
              </a:rPr>
              <a:t>Lab</a:t>
            </a:r>
            <a:r>
              <a:rPr lang="fi-FI" sz="1200" kern="1200" baseline="0" dirty="0" smtClean="0">
                <a:solidFill>
                  <a:schemeClr val="tx1"/>
                </a:solidFill>
                <a:latin typeface="+mn-lt"/>
                <a:ea typeface="+mn-ea"/>
                <a:cs typeface="+mn-cs"/>
              </a:rPr>
              <a:t> – </a:t>
            </a:r>
            <a:r>
              <a:rPr lang="fi-FI" sz="1200" kern="1200" baseline="0" dirty="0" err="1" smtClean="0">
                <a:solidFill>
                  <a:schemeClr val="tx1"/>
                </a:solidFill>
                <a:latin typeface="+mn-lt"/>
                <a:ea typeface="+mn-ea"/>
                <a:cs typeface="+mn-cs"/>
              </a:rPr>
              <a:t>fun</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with</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experimentation</a:t>
            </a:r>
            <a:r>
              <a:rPr lang="fi-FI" sz="1200" kern="1200" baseline="0" dirty="0" smtClean="0">
                <a:solidFill>
                  <a:schemeClr val="tx1"/>
                </a:solidFill>
                <a:latin typeface="+mn-lt"/>
                <a:ea typeface="+mn-ea"/>
                <a:cs typeface="+mn-cs"/>
              </a:rPr>
              <a:t> and </a:t>
            </a:r>
            <a:r>
              <a:rPr lang="fi-FI" sz="1200" kern="1200" baseline="0" dirty="0" err="1" smtClean="0">
                <a:solidFill>
                  <a:schemeClr val="tx1"/>
                </a:solidFill>
                <a:latin typeface="+mn-lt"/>
                <a:ea typeface="+mn-ea"/>
                <a:cs typeface="+mn-cs"/>
              </a:rPr>
              <a:t>practical</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work</a:t>
            </a:r>
            <a:r>
              <a:rPr lang="fi-FI" sz="1200" kern="1200" baseline="0" dirty="0" smtClean="0">
                <a:solidFill>
                  <a:schemeClr val="tx1"/>
                </a:solidFill>
                <a:latin typeface="+mn-lt"/>
                <a:ea typeface="+mn-ea"/>
                <a:cs typeface="+mn-cs"/>
              </a:rPr>
              <a:t>.</a:t>
            </a:r>
            <a:br>
              <a:rPr lang="fi-FI" sz="1200" kern="1200" baseline="0" dirty="0" smtClean="0">
                <a:solidFill>
                  <a:schemeClr val="tx1"/>
                </a:solidFill>
                <a:latin typeface="+mn-lt"/>
                <a:ea typeface="+mn-ea"/>
                <a:cs typeface="+mn-cs"/>
              </a:rPr>
            </a:br>
            <a:r>
              <a:rPr lang="fi-FI" sz="1200" kern="1200" baseline="0" dirty="0" err="1" smtClean="0">
                <a:solidFill>
                  <a:schemeClr val="tx1"/>
                </a:solidFill>
                <a:latin typeface="+mn-lt"/>
                <a:ea typeface="+mn-ea"/>
                <a:cs typeface="+mn-cs"/>
              </a:rPr>
              <a:t>Here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you</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can</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discover</a:t>
            </a:r>
            <a:r>
              <a:rPr lang="fi-FI" sz="1200" kern="1200" baseline="0" dirty="0" smtClean="0">
                <a:solidFill>
                  <a:schemeClr val="tx1"/>
                </a:solidFill>
                <a:latin typeface="+mn-lt"/>
                <a:ea typeface="+mn-ea"/>
                <a:cs typeface="+mn-cs"/>
              </a:rPr>
              <a:t> and </a:t>
            </a:r>
            <a:r>
              <a:rPr lang="fi-FI" sz="1200" kern="1200" baseline="0" dirty="0" err="1" smtClean="0">
                <a:solidFill>
                  <a:schemeClr val="tx1"/>
                </a:solidFill>
                <a:latin typeface="+mn-lt"/>
                <a:ea typeface="+mn-ea"/>
                <a:cs typeface="+mn-cs"/>
              </a:rPr>
              <a:t>explore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colours</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shapes</a:t>
            </a:r>
            <a:r>
              <a:rPr lang="fi-FI" sz="1200" kern="1200" baseline="0" dirty="0" smtClean="0">
                <a:solidFill>
                  <a:schemeClr val="tx1"/>
                </a:solidFill>
                <a:latin typeface="+mn-lt"/>
                <a:ea typeface="+mn-ea"/>
                <a:cs typeface="+mn-cs"/>
              </a:rPr>
              <a:t> and </a:t>
            </a:r>
            <a:r>
              <a:rPr lang="fi-FI" sz="1200" kern="1200" baseline="0" dirty="0" err="1" smtClean="0">
                <a:solidFill>
                  <a:schemeClr val="tx1"/>
                </a:solidFill>
                <a:latin typeface="+mn-lt"/>
                <a:ea typeface="+mn-ea"/>
                <a:cs typeface="+mn-cs"/>
              </a:rPr>
              <a:t>materials</a:t>
            </a:r>
            <a:r>
              <a:rPr lang="fi-FI" sz="1200" kern="1200" baseline="0" dirty="0" smtClean="0">
                <a:solidFill>
                  <a:schemeClr val="tx1"/>
                </a:solidFill>
                <a:latin typeface="+mn-lt"/>
                <a:ea typeface="+mn-ea"/>
                <a:cs typeface="+mn-cs"/>
              </a:rPr>
              <a:t> at </a:t>
            </a:r>
            <a:r>
              <a:rPr lang="fi-FI" sz="1200" kern="1200" baseline="0" dirty="0" err="1" smtClean="0">
                <a:solidFill>
                  <a:schemeClr val="tx1"/>
                </a:solidFill>
                <a:latin typeface="+mn-lt"/>
                <a:ea typeface="+mn-ea"/>
                <a:cs typeface="+mn-cs"/>
              </a:rPr>
              <a:t>different</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workshops</a:t>
            </a:r>
            <a:r>
              <a:rPr lang="fi-FI" sz="1200" kern="1200" baseline="0" dirty="0" smtClean="0">
                <a:solidFill>
                  <a:schemeClr val="tx1"/>
                </a:solidFill>
                <a:latin typeface="+mn-lt"/>
                <a:ea typeface="+mn-ea"/>
                <a:cs typeface="+mn-cs"/>
              </a:rPr>
              <a:t> and </a:t>
            </a:r>
            <a:r>
              <a:rPr lang="fi-FI" sz="1200" kern="1200" baseline="0" dirty="0" err="1" smtClean="0">
                <a:solidFill>
                  <a:schemeClr val="tx1"/>
                </a:solidFill>
                <a:latin typeface="+mn-lt"/>
                <a:ea typeface="+mn-ea"/>
                <a:cs typeface="+mn-cs"/>
              </a:rPr>
              <a:t>our</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lab</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trolleys</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make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our</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lab</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flexible</a:t>
            </a:r>
            <a:r>
              <a:rPr lang="fi-FI" sz="1200" kern="1200" baseline="0" dirty="0" smtClean="0">
                <a:solidFill>
                  <a:schemeClr val="tx1"/>
                </a:solidFill>
                <a:latin typeface="+mn-lt"/>
                <a:ea typeface="+mn-ea"/>
                <a:cs typeface="+mn-cs"/>
              </a:rPr>
              <a:t>.</a:t>
            </a:r>
          </a:p>
          <a:p>
            <a:r>
              <a:rPr lang="fi-FI" sz="1200" kern="1200" baseline="0" dirty="0" smtClean="0">
                <a:solidFill>
                  <a:schemeClr val="tx1"/>
                </a:solidFill>
                <a:latin typeface="+mn-lt"/>
                <a:ea typeface="+mn-ea"/>
                <a:cs typeface="+mn-cs"/>
              </a:rPr>
              <a:t>The </a:t>
            </a:r>
            <a:r>
              <a:rPr lang="fi-FI" sz="1200" kern="1200" baseline="0" dirty="0" err="1" smtClean="0">
                <a:solidFill>
                  <a:schemeClr val="tx1"/>
                </a:solidFill>
                <a:latin typeface="+mn-lt"/>
                <a:ea typeface="+mn-ea"/>
                <a:cs typeface="+mn-cs"/>
              </a:rPr>
              <a:t>Camp</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Fire</a:t>
            </a:r>
            <a:r>
              <a:rPr lang="fi-FI" sz="1200" kern="1200" baseline="0" dirty="0" smtClean="0">
                <a:solidFill>
                  <a:schemeClr val="tx1"/>
                </a:solidFill>
                <a:latin typeface="+mn-lt"/>
                <a:ea typeface="+mn-ea"/>
                <a:cs typeface="+mn-cs"/>
              </a:rPr>
              <a:t> – </a:t>
            </a:r>
            <a:r>
              <a:rPr lang="fi-FI" sz="1200" kern="1200" baseline="0" dirty="0" err="1" smtClean="0">
                <a:solidFill>
                  <a:schemeClr val="tx1"/>
                </a:solidFill>
                <a:latin typeface="+mn-lt"/>
                <a:ea typeface="+mn-ea"/>
                <a:cs typeface="+mn-cs"/>
              </a:rPr>
              <a:t>group</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process</a:t>
            </a:r>
            <a:r>
              <a:rPr lang="fi-FI" sz="1200" kern="1200" baseline="0" dirty="0" smtClean="0">
                <a:solidFill>
                  <a:schemeClr val="tx1"/>
                </a:solidFill>
                <a:latin typeface="+mn-lt"/>
                <a:ea typeface="+mn-ea"/>
                <a:cs typeface="+mn-cs"/>
              </a:rPr>
              <a:t>.</a:t>
            </a:r>
            <a:br>
              <a:rPr lang="fi-FI" sz="1200" kern="1200" baseline="0" dirty="0" smtClean="0">
                <a:solidFill>
                  <a:schemeClr val="tx1"/>
                </a:solidFill>
                <a:latin typeface="+mn-lt"/>
                <a:ea typeface="+mn-ea"/>
                <a:cs typeface="+mn-cs"/>
              </a:rPr>
            </a:br>
            <a:r>
              <a:rPr lang="fi-FI" sz="1200" kern="1200" baseline="0" dirty="0" smtClean="0">
                <a:solidFill>
                  <a:schemeClr val="tx1"/>
                </a:solidFill>
                <a:latin typeface="+mn-lt"/>
                <a:ea typeface="+mn-ea"/>
                <a:cs typeface="+mn-cs"/>
              </a:rPr>
              <a:t>The </a:t>
            </a:r>
            <a:r>
              <a:rPr lang="fi-FI" sz="1200" kern="1200" baseline="0" dirty="0" err="1" smtClean="0">
                <a:solidFill>
                  <a:schemeClr val="tx1"/>
                </a:solidFill>
                <a:latin typeface="+mn-lt"/>
                <a:ea typeface="+mn-ea"/>
                <a:cs typeface="+mn-cs"/>
              </a:rPr>
              <a:t>group</a:t>
            </a:r>
            <a:r>
              <a:rPr lang="fi-FI" sz="1200" kern="1200" baseline="0" dirty="0" smtClean="0">
                <a:solidFill>
                  <a:schemeClr val="tx1"/>
                </a:solidFill>
                <a:latin typeface="+mn-lt"/>
                <a:ea typeface="+mn-ea"/>
                <a:cs typeface="+mn-cs"/>
              </a:rPr>
              <a:t> is </a:t>
            </a:r>
            <a:r>
              <a:rPr lang="fi-FI" sz="1200" kern="1200" baseline="0" dirty="0" err="1" smtClean="0">
                <a:solidFill>
                  <a:schemeClr val="tx1"/>
                </a:solidFill>
                <a:latin typeface="+mn-lt"/>
                <a:ea typeface="+mn-ea"/>
                <a:cs typeface="+mn-cs"/>
              </a:rPr>
              <a:t>one</a:t>
            </a:r>
            <a:r>
              <a:rPr lang="fi-FI" sz="1200" kern="1200" baseline="0" dirty="0" smtClean="0">
                <a:solidFill>
                  <a:schemeClr val="tx1"/>
                </a:solidFill>
                <a:latin typeface="+mn-lt"/>
                <a:ea typeface="+mn-ea"/>
                <a:cs typeface="+mn-cs"/>
              </a:rPr>
              <a:t> of </a:t>
            </a:r>
            <a:r>
              <a:rPr lang="fi-FI" sz="1200" kern="1200" baseline="0" dirty="0" err="1" smtClean="0">
                <a:solidFill>
                  <a:schemeClr val="tx1"/>
                </a:solidFill>
                <a:latin typeface="+mn-lt"/>
                <a:ea typeface="+mn-ea"/>
                <a:cs typeface="+mn-cs"/>
              </a:rPr>
              <a:t>our</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most</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important</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learning</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situations</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because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learning</a:t>
            </a:r>
            <a:r>
              <a:rPr lang="fi-FI" sz="1200" kern="1200" baseline="0" dirty="0" smtClean="0">
                <a:solidFill>
                  <a:schemeClr val="tx1"/>
                </a:solidFill>
                <a:latin typeface="+mn-lt"/>
                <a:ea typeface="+mn-ea"/>
                <a:cs typeface="+mn-cs"/>
              </a:rPr>
              <a:t> is a social </a:t>
            </a:r>
            <a:r>
              <a:rPr lang="fi-FI" sz="1200" kern="1200" baseline="0" dirty="0" err="1" smtClean="0">
                <a:solidFill>
                  <a:schemeClr val="tx1"/>
                </a:solidFill>
                <a:latin typeface="+mn-lt"/>
                <a:ea typeface="+mn-ea"/>
                <a:cs typeface="+mn-cs"/>
              </a:rPr>
              <a:t>process</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We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need</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spaces</a:t>
            </a:r>
            <a:r>
              <a:rPr lang="fi-FI" sz="1200" kern="1200" baseline="0" dirty="0" smtClean="0">
                <a:solidFill>
                  <a:schemeClr val="tx1"/>
                </a:solidFill>
                <a:latin typeface="+mn-lt"/>
                <a:ea typeface="+mn-ea"/>
                <a:cs typeface="+mn-cs"/>
              </a:rPr>
              <a:t> for </a:t>
            </a:r>
            <a:r>
              <a:rPr lang="fi-FI" sz="1200" kern="1200" baseline="0" dirty="0" err="1" smtClean="0">
                <a:solidFill>
                  <a:schemeClr val="tx1"/>
                </a:solidFill>
                <a:latin typeface="+mn-lt"/>
                <a:ea typeface="+mn-ea"/>
                <a:cs typeface="+mn-cs"/>
              </a:rPr>
              <a:t>large</a:t>
            </a:r>
            <a:r>
              <a:rPr lang="fi-FI" sz="1200" kern="1200" baseline="0" dirty="0" smtClean="0">
                <a:solidFill>
                  <a:schemeClr val="tx1"/>
                </a:solidFill>
                <a:latin typeface="+mn-lt"/>
                <a:ea typeface="+mn-ea"/>
                <a:cs typeface="+mn-cs"/>
              </a:rPr>
              <a:t> as </a:t>
            </a:r>
            <a:r>
              <a:rPr lang="fi-FI" sz="1200" kern="1200" baseline="0" dirty="0" err="1" smtClean="0">
                <a:solidFill>
                  <a:schemeClr val="tx1"/>
                </a:solidFill>
                <a:latin typeface="+mn-lt"/>
                <a:ea typeface="+mn-ea"/>
                <a:cs typeface="+mn-cs"/>
              </a:rPr>
              <a:t>well</a:t>
            </a:r>
            <a:r>
              <a:rPr lang="fi-FI" sz="1200" kern="1200" baseline="0" dirty="0" smtClean="0">
                <a:solidFill>
                  <a:schemeClr val="tx1"/>
                </a:solidFill>
                <a:latin typeface="+mn-lt"/>
                <a:ea typeface="+mn-ea"/>
                <a:cs typeface="+mn-cs"/>
              </a:rPr>
              <a:t> as </a:t>
            </a:r>
            <a:r>
              <a:rPr lang="fi-FI" sz="1200" kern="1200" baseline="0" dirty="0" err="1" smtClean="0">
                <a:solidFill>
                  <a:schemeClr val="tx1"/>
                </a:solidFill>
                <a:latin typeface="+mn-lt"/>
                <a:ea typeface="+mn-ea"/>
                <a:cs typeface="+mn-cs"/>
              </a:rPr>
              <a:t>small</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groups</a:t>
            </a:r>
            <a:r>
              <a:rPr lang="fi-FI" sz="1200" kern="1200" baseline="0" dirty="0" smtClean="0">
                <a:solidFill>
                  <a:schemeClr val="tx1"/>
                </a:solidFill>
                <a:latin typeface="+mn-lt"/>
                <a:ea typeface="+mn-ea"/>
                <a:cs typeface="+mn-cs"/>
              </a:rPr>
              <a:t>. The </a:t>
            </a:r>
            <a:r>
              <a:rPr lang="fi-FI" sz="1200" kern="1200" baseline="0" dirty="0" err="1" smtClean="0">
                <a:solidFill>
                  <a:schemeClr val="tx1"/>
                </a:solidFill>
                <a:latin typeface="+mn-lt"/>
                <a:ea typeface="+mn-ea"/>
                <a:cs typeface="+mn-cs"/>
              </a:rPr>
              <a:t>groups</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don’t</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have</a:t>
            </a:r>
            <a:r>
              <a:rPr lang="fi-FI" sz="1200" kern="1200" baseline="0" dirty="0" smtClean="0">
                <a:solidFill>
                  <a:schemeClr val="tx1"/>
                </a:solidFill>
                <a:latin typeface="+mn-lt"/>
                <a:ea typeface="+mn-ea"/>
                <a:cs typeface="+mn-cs"/>
              </a:rPr>
              <a:t> to </a:t>
            </a:r>
            <a:r>
              <a:rPr lang="fi-FI" sz="1200" kern="1200" baseline="0" dirty="0" err="1" smtClean="0">
                <a:solidFill>
                  <a:schemeClr val="tx1"/>
                </a:solidFill>
                <a:latin typeface="+mn-lt"/>
                <a:ea typeface="+mn-ea"/>
                <a:cs typeface="+mn-cs"/>
              </a:rPr>
              <a:t>be</a:t>
            </a:r>
            <a:r>
              <a:rPr lang="fi-FI" sz="1200" kern="1200" baseline="0" dirty="0" smtClean="0">
                <a:solidFill>
                  <a:schemeClr val="tx1"/>
                </a:solidFill>
                <a:latin typeface="+mn-lt"/>
                <a:ea typeface="+mn-ea"/>
                <a:cs typeface="+mn-cs"/>
              </a:rPr>
              <a:t> in a </a:t>
            </a:r>
            <a:r>
              <a:rPr lang="fi-FI" sz="1200" kern="1200" baseline="0" dirty="0" err="1" smtClean="0">
                <a:solidFill>
                  <a:schemeClr val="tx1"/>
                </a:solidFill>
                <a:latin typeface="+mn-lt"/>
                <a:ea typeface="+mn-ea"/>
                <a:cs typeface="+mn-cs"/>
              </a:rPr>
              <a:t>closed</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off</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area</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but</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should</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be</a:t>
            </a:r>
            <a:r>
              <a:rPr lang="fi-FI" sz="1200" kern="1200" baseline="0" dirty="0" smtClean="0">
                <a:solidFill>
                  <a:schemeClr val="tx1"/>
                </a:solidFill>
                <a:latin typeface="+mn-lt"/>
                <a:ea typeface="+mn-ea"/>
                <a:cs typeface="+mn-cs"/>
              </a:rPr>
              <a:t> a </a:t>
            </a:r>
            <a:r>
              <a:rPr lang="fi-FI" sz="1200" kern="1200" baseline="0" dirty="0" err="1" smtClean="0">
                <a:solidFill>
                  <a:schemeClr val="tx1"/>
                </a:solidFill>
                <a:latin typeface="+mn-lt"/>
                <a:ea typeface="+mn-ea"/>
                <a:cs typeface="+mn-cs"/>
              </a:rPr>
              <a:t>space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where</a:t>
            </a:r>
            <a:r>
              <a:rPr lang="fi-FI" sz="1200" kern="1200" baseline="0" dirty="0" smtClean="0">
                <a:solidFill>
                  <a:schemeClr val="tx1"/>
                </a:solidFill>
                <a:latin typeface="+mn-lt"/>
                <a:ea typeface="+mn-ea"/>
                <a:cs typeface="+mn-cs"/>
              </a:rPr>
              <a:t> the </a:t>
            </a:r>
            <a:r>
              <a:rPr lang="fi-FI" sz="1200" kern="1200" baseline="0" dirty="0" err="1" smtClean="0">
                <a:solidFill>
                  <a:schemeClr val="tx1"/>
                </a:solidFill>
                <a:latin typeface="+mn-lt"/>
                <a:ea typeface="+mn-ea"/>
                <a:cs typeface="+mn-cs"/>
              </a:rPr>
              <a:t>group</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can</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focus</a:t>
            </a:r>
            <a:r>
              <a:rPr lang="fi-FI" sz="1200" kern="1200" baseline="0" dirty="0" smtClean="0">
                <a:solidFill>
                  <a:schemeClr val="tx1"/>
                </a:solidFill>
                <a:latin typeface="+mn-lt"/>
                <a:ea typeface="+mn-ea"/>
                <a:cs typeface="+mn-cs"/>
              </a:rPr>
              <a:t>.</a:t>
            </a:r>
          </a:p>
          <a:p>
            <a:r>
              <a:rPr lang="fi-FI" sz="1200" kern="1200" baseline="0" dirty="0" smtClean="0">
                <a:solidFill>
                  <a:schemeClr val="tx1"/>
                </a:solidFill>
                <a:latin typeface="+mn-lt"/>
                <a:ea typeface="+mn-ea"/>
                <a:cs typeface="+mn-cs"/>
              </a:rPr>
              <a:t>The </a:t>
            </a:r>
            <a:r>
              <a:rPr lang="fi-FI" sz="1200" kern="1200" baseline="0" dirty="0" err="1" smtClean="0">
                <a:solidFill>
                  <a:schemeClr val="tx1"/>
                </a:solidFill>
                <a:latin typeface="+mn-lt"/>
                <a:ea typeface="+mn-ea"/>
                <a:cs typeface="+mn-cs"/>
              </a:rPr>
              <a:t>Watering</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Hole</a:t>
            </a:r>
            <a:r>
              <a:rPr lang="fi-FI" sz="1200" kern="1200" baseline="0" dirty="0" smtClean="0">
                <a:solidFill>
                  <a:schemeClr val="tx1"/>
                </a:solidFill>
                <a:latin typeface="+mn-lt"/>
                <a:ea typeface="+mn-ea"/>
                <a:cs typeface="+mn-cs"/>
              </a:rPr>
              <a:t> – a </a:t>
            </a:r>
            <a:r>
              <a:rPr lang="fi-FI" sz="1200" kern="1200" baseline="0" dirty="0" err="1" smtClean="0">
                <a:solidFill>
                  <a:schemeClr val="tx1"/>
                </a:solidFill>
                <a:latin typeface="+mn-lt"/>
                <a:ea typeface="+mn-ea"/>
                <a:cs typeface="+mn-cs"/>
              </a:rPr>
              <a:t>place</a:t>
            </a:r>
            <a:r>
              <a:rPr lang="fi-FI" sz="1200" kern="1200" baseline="0" dirty="0" smtClean="0">
                <a:solidFill>
                  <a:schemeClr val="tx1"/>
                </a:solidFill>
                <a:latin typeface="+mn-lt"/>
                <a:ea typeface="+mn-ea"/>
                <a:cs typeface="+mn-cs"/>
              </a:rPr>
              <a:t> for </a:t>
            </a:r>
            <a:r>
              <a:rPr lang="fi-FI" sz="1200" kern="1200" baseline="0" dirty="0" err="1" smtClean="0">
                <a:solidFill>
                  <a:schemeClr val="tx1"/>
                </a:solidFill>
                <a:latin typeface="+mn-lt"/>
                <a:ea typeface="+mn-ea"/>
                <a:cs typeface="+mn-cs"/>
              </a:rPr>
              <a:t>encounters</a:t>
            </a:r>
            <a:r>
              <a:rPr lang="fi-FI" sz="1200" kern="1200" baseline="0" dirty="0" smtClean="0">
                <a:solidFill>
                  <a:schemeClr val="tx1"/>
                </a:solidFill>
                <a:latin typeface="+mn-lt"/>
                <a:ea typeface="+mn-ea"/>
                <a:cs typeface="+mn-cs"/>
              </a:rPr>
              <a:t> and </a:t>
            </a:r>
            <a:r>
              <a:rPr lang="fi-FI" sz="1200" kern="1200" baseline="0" dirty="0" err="1" smtClean="0">
                <a:solidFill>
                  <a:schemeClr val="tx1"/>
                </a:solidFill>
                <a:latin typeface="+mn-lt"/>
                <a:ea typeface="+mn-ea"/>
                <a:cs typeface="+mn-cs"/>
              </a:rPr>
              <a:t>impulses</a:t>
            </a:r>
            <a:r>
              <a:rPr lang="fi-FI" sz="1200" kern="1200" baseline="0" dirty="0" smtClean="0">
                <a:solidFill>
                  <a:schemeClr val="tx1"/>
                </a:solidFill>
                <a:latin typeface="+mn-lt"/>
                <a:ea typeface="+mn-ea"/>
                <a:cs typeface="+mn-cs"/>
              </a:rPr>
              <a:t>.</a:t>
            </a:r>
            <a:br>
              <a:rPr lang="fi-FI" sz="1200" kern="1200" baseline="0" dirty="0" smtClean="0">
                <a:solidFill>
                  <a:schemeClr val="tx1"/>
                </a:solidFill>
                <a:latin typeface="+mn-lt"/>
                <a:ea typeface="+mn-ea"/>
                <a:cs typeface="+mn-cs"/>
              </a:rPr>
            </a:br>
            <a:r>
              <a:rPr lang="fi-FI" sz="1200" kern="1200" baseline="0" dirty="0" smtClean="0">
                <a:solidFill>
                  <a:schemeClr val="tx1"/>
                </a:solidFill>
                <a:latin typeface="+mn-lt"/>
                <a:ea typeface="+mn-ea"/>
                <a:cs typeface="+mn-cs"/>
              </a:rPr>
              <a:t>A </a:t>
            </a:r>
            <a:r>
              <a:rPr lang="fi-FI" sz="1200" kern="1200" baseline="0" dirty="0" err="1" smtClean="0">
                <a:solidFill>
                  <a:schemeClr val="tx1"/>
                </a:solidFill>
                <a:latin typeface="+mn-lt"/>
                <a:ea typeface="+mn-ea"/>
                <a:cs typeface="+mn-cs"/>
              </a:rPr>
              <a:t>lively</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space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full</a:t>
            </a:r>
            <a:r>
              <a:rPr lang="fi-FI" sz="1200" kern="1200" baseline="0" dirty="0" smtClean="0">
                <a:solidFill>
                  <a:schemeClr val="tx1"/>
                </a:solidFill>
                <a:latin typeface="+mn-lt"/>
                <a:ea typeface="+mn-ea"/>
                <a:cs typeface="+mn-cs"/>
              </a:rPr>
              <a:t> of </a:t>
            </a:r>
            <a:r>
              <a:rPr lang="fi-FI" sz="1200" kern="1200" baseline="0" dirty="0" err="1" smtClean="0">
                <a:solidFill>
                  <a:schemeClr val="tx1"/>
                </a:solidFill>
                <a:latin typeface="+mn-lt"/>
                <a:ea typeface="+mn-ea"/>
                <a:cs typeface="+mn-cs"/>
              </a:rPr>
              <a:t>activity</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where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you</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can</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drop</a:t>
            </a:r>
            <a:r>
              <a:rPr lang="fi-FI" sz="1200" kern="1200" baseline="0" dirty="0" smtClean="0">
                <a:solidFill>
                  <a:schemeClr val="tx1"/>
                </a:solidFill>
                <a:latin typeface="+mn-lt"/>
                <a:ea typeface="+mn-ea"/>
                <a:cs typeface="+mn-cs"/>
              </a:rPr>
              <a:t> in for a </a:t>
            </a:r>
            <a:r>
              <a:rPr lang="fi-FI" sz="1200" kern="1200" baseline="0" dirty="0" err="1" smtClean="0">
                <a:solidFill>
                  <a:schemeClr val="tx1"/>
                </a:solidFill>
                <a:latin typeface="+mn-lt"/>
                <a:ea typeface="+mn-ea"/>
                <a:cs typeface="+mn-cs"/>
              </a:rPr>
              <a:t>while</a:t>
            </a:r>
            <a:r>
              <a:rPr lang="fi-FI" sz="1200" kern="1200" baseline="0" dirty="0" smtClean="0">
                <a:solidFill>
                  <a:schemeClr val="tx1"/>
                </a:solidFill>
                <a:latin typeface="+mn-lt"/>
                <a:ea typeface="+mn-ea"/>
                <a:cs typeface="+mn-cs"/>
              </a:rPr>
              <a:t> and </a:t>
            </a:r>
            <a:r>
              <a:rPr lang="fi-FI" sz="1200" kern="1200" baseline="0" dirty="0" err="1" smtClean="0">
                <a:solidFill>
                  <a:schemeClr val="tx1"/>
                </a:solidFill>
                <a:latin typeface="+mn-lt"/>
                <a:ea typeface="+mn-ea"/>
                <a:cs typeface="+mn-cs"/>
              </a:rPr>
              <a:t>then</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move</a:t>
            </a:r>
            <a:r>
              <a:rPr lang="fi-FI" sz="1200" kern="1200" baseline="0" dirty="0" smtClean="0">
                <a:solidFill>
                  <a:schemeClr val="tx1"/>
                </a:solidFill>
                <a:latin typeface="+mn-lt"/>
                <a:ea typeface="+mn-ea"/>
                <a:cs typeface="+mn-cs"/>
              </a:rPr>
              <a:t> on.</a:t>
            </a:r>
          </a:p>
          <a:p>
            <a:r>
              <a:rPr lang="fi-FI" sz="1200" kern="1200" baseline="0" dirty="0" smtClean="0">
                <a:solidFill>
                  <a:schemeClr val="tx1"/>
                </a:solidFill>
                <a:latin typeface="+mn-lt"/>
                <a:ea typeface="+mn-ea"/>
                <a:cs typeface="+mn-cs"/>
              </a:rPr>
              <a:t>The </a:t>
            </a:r>
            <a:r>
              <a:rPr lang="fi-FI" sz="1200" kern="1200" baseline="0" dirty="0" err="1" smtClean="0">
                <a:solidFill>
                  <a:schemeClr val="tx1"/>
                </a:solidFill>
                <a:latin typeface="+mn-lt"/>
                <a:ea typeface="+mn-ea"/>
                <a:cs typeface="+mn-cs"/>
              </a:rPr>
              <a:t>Showoff</a:t>
            </a:r>
            <a:r>
              <a:rPr lang="fi-FI" sz="1200" kern="1200" baseline="0" dirty="0" smtClean="0">
                <a:solidFill>
                  <a:schemeClr val="tx1"/>
                </a:solidFill>
                <a:latin typeface="+mn-lt"/>
                <a:ea typeface="+mn-ea"/>
                <a:cs typeface="+mn-cs"/>
              </a:rPr>
              <a:t> – </a:t>
            </a:r>
            <a:r>
              <a:rPr lang="fi-FI" sz="1200" kern="1200" baseline="0" dirty="0" err="1" smtClean="0">
                <a:solidFill>
                  <a:schemeClr val="tx1"/>
                </a:solidFill>
                <a:latin typeface="+mn-lt"/>
                <a:ea typeface="+mn-ea"/>
                <a:cs typeface="+mn-cs"/>
              </a:rPr>
              <a:t>where</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you</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can</a:t>
            </a:r>
            <a:r>
              <a:rPr lang="fi-FI" sz="1200" kern="1200" baseline="0" dirty="0" smtClean="0">
                <a:solidFill>
                  <a:schemeClr val="tx1"/>
                </a:solidFill>
                <a:latin typeface="+mn-lt"/>
                <a:ea typeface="+mn-ea"/>
                <a:cs typeface="+mn-cs"/>
              </a:rPr>
              <a:t> show </a:t>
            </a:r>
            <a:r>
              <a:rPr lang="fi-FI" sz="1200" kern="1200" baseline="0" dirty="0" err="1" smtClean="0">
                <a:solidFill>
                  <a:schemeClr val="tx1"/>
                </a:solidFill>
                <a:latin typeface="+mn-lt"/>
                <a:ea typeface="+mn-ea"/>
                <a:cs typeface="+mn-cs"/>
              </a:rPr>
              <a:t>off</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your</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progress</a:t>
            </a:r>
            <a:r>
              <a:rPr lang="fi-FI" sz="1200" kern="1200" baseline="0" dirty="0" smtClean="0">
                <a:solidFill>
                  <a:schemeClr val="tx1"/>
                </a:solidFill>
                <a:latin typeface="+mn-lt"/>
                <a:ea typeface="+mn-ea"/>
                <a:cs typeface="+mn-cs"/>
              </a:rPr>
              <a:t> and </a:t>
            </a:r>
            <a:r>
              <a:rPr lang="fi-FI" sz="1200" kern="1200" baseline="0" dirty="0" err="1" smtClean="0">
                <a:solidFill>
                  <a:schemeClr val="tx1"/>
                </a:solidFill>
                <a:latin typeface="+mn-lt"/>
                <a:ea typeface="+mn-ea"/>
                <a:cs typeface="+mn-cs"/>
              </a:rPr>
              <a:t>discoveries</a:t>
            </a:r>
            <a:r>
              <a:rPr lang="fi-FI" sz="1200" kern="1200" baseline="0" dirty="0" smtClean="0">
                <a:solidFill>
                  <a:schemeClr val="tx1"/>
                </a:solidFill>
                <a:latin typeface="+mn-lt"/>
                <a:ea typeface="+mn-ea"/>
                <a:cs typeface="+mn-cs"/>
              </a:rPr>
              <a:t>.</a:t>
            </a:r>
            <a:br>
              <a:rPr lang="fi-FI" sz="1200" kern="1200" baseline="0" dirty="0" smtClean="0">
                <a:solidFill>
                  <a:schemeClr val="tx1"/>
                </a:solidFill>
                <a:latin typeface="+mn-lt"/>
                <a:ea typeface="+mn-ea"/>
                <a:cs typeface="+mn-cs"/>
              </a:rPr>
            </a:br>
            <a:r>
              <a:rPr lang="fi-FI" sz="1200" kern="1200" baseline="0" dirty="0" smtClean="0">
                <a:solidFill>
                  <a:schemeClr val="tx1"/>
                </a:solidFill>
                <a:latin typeface="+mn-lt"/>
                <a:ea typeface="+mn-ea"/>
                <a:cs typeface="+mn-cs"/>
              </a:rPr>
              <a:t>A </a:t>
            </a:r>
            <a:r>
              <a:rPr lang="fi-FI" sz="1200" kern="1200" baseline="0" dirty="0" err="1" smtClean="0">
                <a:solidFill>
                  <a:schemeClr val="tx1"/>
                </a:solidFill>
                <a:latin typeface="+mn-lt"/>
                <a:ea typeface="+mn-ea"/>
                <a:cs typeface="+mn-cs"/>
              </a:rPr>
              <a:t>stage</a:t>
            </a:r>
            <a:r>
              <a:rPr lang="fi-FI" sz="1200" kern="1200" baseline="0" dirty="0" smtClean="0">
                <a:solidFill>
                  <a:schemeClr val="tx1"/>
                </a:solidFill>
                <a:latin typeface="+mn-lt"/>
                <a:ea typeface="+mn-ea"/>
                <a:cs typeface="+mn-cs"/>
              </a:rPr>
              <a:t>, a </a:t>
            </a:r>
            <a:r>
              <a:rPr lang="fi-FI" sz="1200" kern="1200" baseline="0" dirty="0" err="1" smtClean="0">
                <a:solidFill>
                  <a:schemeClr val="tx1"/>
                </a:solidFill>
                <a:latin typeface="+mn-lt"/>
                <a:ea typeface="+mn-ea"/>
                <a:cs typeface="+mn-cs"/>
              </a:rPr>
              <a:t>presentation</a:t>
            </a:r>
            <a:r>
              <a:rPr lang="fi-FI" sz="1200" kern="1200" baseline="0" dirty="0" smtClean="0">
                <a:solidFill>
                  <a:schemeClr val="tx1"/>
                </a:solidFill>
                <a:latin typeface="+mn-lt"/>
                <a:ea typeface="+mn-ea"/>
                <a:cs typeface="+mn-cs"/>
              </a:rPr>
              <a:t>, a </a:t>
            </a:r>
            <a:r>
              <a:rPr lang="fi-FI" sz="1200" kern="1200" baseline="0" dirty="0" err="1" smtClean="0">
                <a:solidFill>
                  <a:schemeClr val="tx1"/>
                </a:solidFill>
                <a:latin typeface="+mn-lt"/>
                <a:ea typeface="+mn-ea"/>
                <a:cs typeface="+mn-cs"/>
              </a:rPr>
              <a:t>drawing</a:t>
            </a:r>
            <a:r>
              <a:rPr lang="fi-FI" sz="1200" kern="1200" baseline="0" dirty="0" smtClean="0">
                <a:solidFill>
                  <a:schemeClr val="tx1"/>
                </a:solidFill>
                <a:latin typeface="+mn-lt"/>
                <a:ea typeface="+mn-ea"/>
                <a:cs typeface="+mn-cs"/>
              </a:rPr>
              <a:t> on the </a:t>
            </a:r>
            <a:r>
              <a:rPr lang="fi-FI" sz="1200" kern="1200" baseline="0" dirty="0" err="1" smtClean="0">
                <a:solidFill>
                  <a:schemeClr val="tx1"/>
                </a:solidFill>
                <a:latin typeface="+mn-lt"/>
                <a:ea typeface="+mn-ea"/>
                <a:cs typeface="+mn-cs"/>
              </a:rPr>
              <a:t>wall</a:t>
            </a:r>
            <a:r>
              <a:rPr lang="fi-FI" sz="1200" kern="1200" baseline="0" dirty="0" smtClean="0">
                <a:solidFill>
                  <a:schemeClr val="tx1"/>
                </a:solidFill>
                <a:latin typeface="+mn-lt"/>
                <a:ea typeface="+mn-ea"/>
                <a:cs typeface="+mn-cs"/>
              </a:rPr>
              <a:t>, a </a:t>
            </a:r>
            <a:r>
              <a:rPr lang="fi-FI" sz="1200" kern="1200" baseline="0" dirty="0" err="1" smtClean="0">
                <a:solidFill>
                  <a:schemeClr val="tx1"/>
                </a:solidFill>
                <a:latin typeface="+mn-lt"/>
                <a:ea typeface="+mn-ea"/>
                <a:cs typeface="+mn-cs"/>
              </a:rPr>
              <a:t>film</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or</a:t>
            </a:r>
            <a:r>
              <a:rPr lang="fi-FI" sz="1200" kern="1200" baseline="0" dirty="0" smtClean="0">
                <a:solidFill>
                  <a:schemeClr val="tx1"/>
                </a:solidFill>
                <a:latin typeface="+mn-lt"/>
                <a:ea typeface="+mn-ea"/>
                <a:cs typeface="+mn-cs"/>
              </a:rPr>
              <a:t> a </a:t>
            </a:r>
            <a:r>
              <a:rPr lang="fi-FI" sz="1200" kern="1200" baseline="0" dirty="0" err="1" smtClean="0">
                <a:solidFill>
                  <a:schemeClr val="tx1"/>
                </a:solidFill>
                <a:latin typeface="+mn-lt"/>
                <a:ea typeface="+mn-ea"/>
                <a:cs typeface="+mn-cs"/>
              </a:rPr>
              <a:t>blog</a:t>
            </a:r>
            <a:r>
              <a:rPr lang="fi-FI" sz="1200" kern="1200" baseline="0" dirty="0" smtClean="0">
                <a:solidFill>
                  <a:schemeClr val="tx1"/>
                </a:solidFill>
                <a:latin typeface="+mn-lt"/>
                <a:ea typeface="+mn-ea"/>
                <a:cs typeface="+mn-cs"/>
              </a:rPr>
              <a:t> – </a:t>
            </a:r>
            <a:r>
              <a:rPr lang="fi-FI" sz="1200" kern="1200" baseline="0" dirty="0" err="1" smtClean="0">
                <a:solidFill>
                  <a:schemeClr val="tx1"/>
                </a:solidFill>
                <a:latin typeface="+mn-lt"/>
                <a:ea typeface="+mn-ea"/>
                <a:cs typeface="+mn-cs"/>
              </a:rPr>
              <a:t>all</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ways</a:t>
            </a:r>
            <a:r>
              <a:rPr lang="fi-FI" sz="1200" kern="1200" baseline="0" dirty="0" smtClean="0">
                <a:solidFill>
                  <a:schemeClr val="tx1"/>
                </a:solidFill>
                <a:latin typeface="+mn-lt"/>
                <a:ea typeface="+mn-ea"/>
                <a:cs typeface="+mn-cs"/>
              </a:rPr>
              <a:t> of </a:t>
            </a:r>
            <a:r>
              <a:rPr lang="fi-FI" sz="1200" kern="1200" baseline="0" dirty="0" err="1" smtClean="0">
                <a:solidFill>
                  <a:schemeClr val="tx1"/>
                </a:solidFill>
                <a:latin typeface="+mn-lt"/>
                <a:ea typeface="+mn-ea"/>
                <a:cs typeface="+mn-cs"/>
              </a:rPr>
              <a:t>showing</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off</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your</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work</a:t>
            </a:r>
            <a:r>
              <a:rPr lang="fi-FI" sz="1200" kern="1200" baseline="0" dirty="0" smtClean="0">
                <a:solidFill>
                  <a:schemeClr val="tx1"/>
                </a:solidFill>
                <a:latin typeface="+mn-lt"/>
                <a:ea typeface="+mn-ea"/>
                <a:cs typeface="+mn-cs"/>
              </a:rPr>
              <a:t>.</a:t>
            </a:r>
            <a:br>
              <a:rPr lang="fi-FI" sz="1200" kern="1200" baseline="0" dirty="0" smtClean="0">
                <a:solidFill>
                  <a:schemeClr val="tx1"/>
                </a:solidFill>
                <a:latin typeface="+mn-lt"/>
                <a:ea typeface="+mn-ea"/>
                <a:cs typeface="+mn-cs"/>
              </a:rPr>
            </a:br>
            <a:r>
              <a:rPr lang="fi-FI" sz="1200" kern="1200" baseline="0" dirty="0" smtClean="0">
                <a:solidFill>
                  <a:schemeClr val="tx1"/>
                </a:solidFill>
                <a:latin typeface="+mn-lt"/>
                <a:ea typeface="+mn-ea"/>
                <a:cs typeface="+mn-cs"/>
              </a:rPr>
              <a:t>New </a:t>
            </a:r>
            <a:r>
              <a:rPr lang="fi-FI" sz="1200" kern="1200" baseline="0" dirty="0" err="1" smtClean="0">
                <a:solidFill>
                  <a:schemeClr val="tx1"/>
                </a:solidFill>
                <a:latin typeface="+mn-lt"/>
                <a:ea typeface="+mn-ea"/>
                <a:cs typeface="+mn-cs"/>
              </a:rPr>
              <a:t>world</a:t>
            </a:r>
            <a:r>
              <a:rPr lang="fi-FI" sz="1200" kern="1200" baseline="0" dirty="0" smtClean="0">
                <a:solidFill>
                  <a:schemeClr val="tx1"/>
                </a:solidFill>
                <a:latin typeface="+mn-lt"/>
                <a:ea typeface="+mn-ea"/>
                <a:cs typeface="+mn-cs"/>
              </a:rPr>
              <a:t> </a:t>
            </a:r>
            <a:r>
              <a:rPr lang="fi-FI" sz="1200" kern="1200" baseline="0" dirty="0" err="1" smtClean="0">
                <a:solidFill>
                  <a:schemeClr val="tx1"/>
                </a:solidFill>
                <a:latin typeface="+mn-lt"/>
                <a:ea typeface="+mn-ea"/>
                <a:cs typeface="+mn-cs"/>
              </a:rPr>
              <a:t>creates</a:t>
            </a:r>
            <a:r>
              <a:rPr lang="fi-FI" sz="1200" kern="1200" baseline="0" dirty="0" smtClean="0">
                <a:solidFill>
                  <a:schemeClr val="tx1"/>
                </a:solidFill>
                <a:latin typeface="+mn-lt"/>
                <a:ea typeface="+mn-ea"/>
                <a:cs typeface="+mn-cs"/>
              </a:rPr>
              <a:t> new </a:t>
            </a:r>
            <a:r>
              <a:rPr lang="fi-FI" sz="1200" kern="1200" baseline="0" dirty="0" err="1" smtClean="0">
                <a:solidFill>
                  <a:schemeClr val="tx1"/>
                </a:solidFill>
                <a:latin typeface="+mn-lt"/>
                <a:ea typeface="+mn-ea"/>
                <a:cs typeface="+mn-cs"/>
              </a:rPr>
              <a:t>needs</a:t>
            </a:r>
            <a:endParaRPr lang="fi-FI" sz="1200" kern="1200" baseline="0" dirty="0" smtClean="0">
              <a:solidFill>
                <a:schemeClr val="tx1"/>
              </a:solidFill>
              <a:latin typeface="+mn-lt"/>
              <a:ea typeface="+mn-ea"/>
              <a:cs typeface="+mn-cs"/>
            </a:endParaRPr>
          </a:p>
          <a:p>
            <a:endParaRPr lang="fi-FI" sz="1200" kern="1200" baseline="0" dirty="0" smtClean="0">
              <a:solidFill>
                <a:schemeClr val="tx1"/>
              </a:solidFill>
              <a:latin typeface="+mn-lt"/>
              <a:ea typeface="+mn-ea"/>
              <a:cs typeface="+mn-cs"/>
            </a:endParaRPr>
          </a:p>
          <a:p>
            <a:r>
              <a:rPr lang="fi-FI" sz="1200" kern="1200" baseline="0" dirty="0" err="1" smtClean="0">
                <a:solidFill>
                  <a:schemeClr val="tx1"/>
                </a:solidFill>
                <a:latin typeface="+mn-lt"/>
                <a:ea typeface="+mn-ea"/>
                <a:cs typeface="+mn-cs"/>
              </a:rPr>
              <a:t>http://www.rosanbosch.com/en/project/vittra-school</a:t>
            </a:r>
            <a:endParaRPr lang="fi-FI" sz="1200" kern="1200" baseline="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286C548-B9BE-BD45-ACCC-A2E81DEECDAD}" type="slidenum">
              <a:rPr lang="fi-FI" smtClean="0">
                <a:solidFill>
                  <a:prstClr val="black"/>
                </a:solidFill>
              </a:rPr>
              <a:pPr/>
              <a:t>13</a:t>
            </a:fld>
            <a:endParaRPr lang="fi-FI">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514600" y="514350"/>
            <a:ext cx="4114800" cy="2571750"/>
          </a:xfrm>
        </p:spPr>
      </p:sp>
      <p:sp>
        <p:nvSpPr>
          <p:cNvPr id="3" name="Huomautusten paikkamerkki 2"/>
          <p:cNvSpPr>
            <a:spLocks noGrp="1"/>
          </p:cNvSpPr>
          <p:nvPr>
            <p:ph type="body" idx="1"/>
          </p:nvPr>
        </p:nvSpPr>
        <p:spPr/>
        <p:txBody>
          <a:bodyPr>
            <a:normAutofit/>
          </a:bodyPr>
          <a:lstStyle/>
          <a:p>
            <a:r>
              <a:rPr lang="fi-FI" sz="1200" i="1" kern="1200" dirty="0" smtClean="0">
                <a:solidFill>
                  <a:schemeClr val="tx1"/>
                </a:solidFill>
                <a:latin typeface="+mn-lt"/>
                <a:ea typeface="ＭＳ Ｐゴシック" pitchFamily="-1" charset="-128"/>
                <a:cs typeface="ＭＳ Ｐゴシック" pitchFamily="-1" charset="-128"/>
              </a:rPr>
              <a:t>6.Oppimaisemakäsite</a:t>
            </a:r>
            <a:endParaRPr lang="fi-FI" dirty="0"/>
          </a:p>
        </p:txBody>
      </p:sp>
      <p:sp>
        <p:nvSpPr>
          <p:cNvPr id="4" name="Dian numeron paikkamerkki 3"/>
          <p:cNvSpPr>
            <a:spLocks noGrp="1"/>
          </p:cNvSpPr>
          <p:nvPr>
            <p:ph type="sldNum" sz="quarter" idx="10"/>
          </p:nvPr>
        </p:nvSpPr>
        <p:spPr/>
        <p:txBody>
          <a:bodyPr/>
          <a:lstStyle/>
          <a:p>
            <a:pPr>
              <a:defRPr/>
            </a:pPr>
            <a:fld id="{0C1A0540-ED80-C64A-A312-D74C06F84237}" type="slidenum">
              <a:rPr lang="fi-FI" smtClean="0"/>
              <a:pPr>
                <a:defRPr/>
              </a:pPr>
              <a:t>16</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514600" y="514350"/>
            <a:ext cx="4114800" cy="2571750"/>
          </a:xfrm>
        </p:spPr>
      </p:sp>
      <p:sp>
        <p:nvSpPr>
          <p:cNvPr id="3" name="Huomautusten paikkamerkki 2"/>
          <p:cNvSpPr>
            <a:spLocks noGrp="1"/>
          </p:cNvSpPr>
          <p:nvPr>
            <p:ph type="body" idx="1"/>
          </p:nvPr>
        </p:nvSpPr>
        <p:spPr/>
        <p:txBody>
          <a:bodyPr>
            <a:normAutofit/>
          </a:bodyPr>
          <a:lstStyle/>
          <a:p>
            <a:r>
              <a:rPr lang="fi-FI" sz="1200" i="1" kern="1200" dirty="0" smtClean="0">
                <a:solidFill>
                  <a:schemeClr val="tx1"/>
                </a:solidFill>
                <a:latin typeface="+mn-lt"/>
                <a:ea typeface="ＭＳ Ｐゴシック" pitchFamily="-1" charset="-128"/>
                <a:cs typeface="ＭＳ Ｐゴシック" pitchFamily="-1" charset="-128"/>
              </a:rPr>
              <a:t>7.Tarve (pedagogi, insinööri, arkkitehti) , tehtäväalueet</a:t>
            </a:r>
            <a:endParaRPr lang="fi-FI" dirty="0"/>
          </a:p>
        </p:txBody>
      </p:sp>
      <p:sp>
        <p:nvSpPr>
          <p:cNvPr id="4" name="Dian numeron paikkamerkki 3"/>
          <p:cNvSpPr>
            <a:spLocks noGrp="1"/>
          </p:cNvSpPr>
          <p:nvPr>
            <p:ph type="sldNum" sz="quarter" idx="10"/>
          </p:nvPr>
        </p:nvSpPr>
        <p:spPr/>
        <p:txBody>
          <a:bodyPr/>
          <a:lstStyle/>
          <a:p>
            <a:pPr>
              <a:defRPr/>
            </a:pPr>
            <a:fld id="{0C1A0540-ED80-C64A-A312-D74C06F84237}" type="slidenum">
              <a:rPr lang="fi-FI" smtClean="0"/>
              <a:pPr>
                <a:defRPr/>
              </a:pPr>
              <a:t>17</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p>
            <a:fld id="{46977939-5AEB-C849-AEC0-CFF894C51AC8}" type="datetime1">
              <a:rPr lang="en-US" smtClean="0">
                <a:solidFill>
                  <a:prstClr val="black">
                    <a:tint val="75000"/>
                  </a:prstClr>
                </a:solidFill>
              </a:rPr>
              <a:pPr/>
              <a:t>30.4.2014</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53275630-A41C-6243-B6FA-08BF55EAC453}" type="slidenum">
              <a:rPr lang="fi-FI" smtClean="0">
                <a:solidFill>
                  <a:prstClr val="black">
                    <a:tint val="75000"/>
                  </a:prstClr>
                </a:solidFill>
              </a:rPr>
              <a:pPr/>
              <a:t>‹#›</a:t>
            </a:fld>
            <a:endParaRPr lang="fi-FI">
              <a:solidFill>
                <a:prstClr val="black">
                  <a:tint val="75000"/>
                </a:prstClr>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775368"/>
            <a:ext cx="7772400" cy="1225021"/>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osoitt.</a:t>
            </a:r>
            <a:endParaRPr lang="fi-FI"/>
          </a:p>
        </p:txBody>
      </p:sp>
      <p:sp>
        <p:nvSpPr>
          <p:cNvPr id="4" name="Päiväyksen paikkamerkki 3"/>
          <p:cNvSpPr>
            <a:spLocks noGrp="1"/>
          </p:cNvSpPr>
          <p:nvPr>
            <p:ph type="dt" sz="half" idx="10"/>
          </p:nvPr>
        </p:nvSpPr>
        <p:spPr/>
        <p:txBody>
          <a:bodyPr/>
          <a:lstStyle/>
          <a:p>
            <a:fld id="{1F6AEBC4-790D-0C4C-A28D-671A0A020F49}" type="datetimeFigureOut">
              <a:rPr lang="fi-FI" smtClean="0">
                <a:solidFill>
                  <a:prstClr val="black">
                    <a:tint val="75000"/>
                  </a:prstClr>
                </a:solidFill>
              </a:rPr>
              <a:pPr/>
              <a:t>30.4.2014</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A1A9DD8A-0210-AA4E-8DB3-D218E7D64CC2}" type="slidenum">
              <a:rPr lang="fi-FI" smtClean="0">
                <a:solidFill>
                  <a:prstClr val="black">
                    <a:tint val="75000"/>
                  </a:prstClr>
                </a:solidFill>
              </a:rPr>
              <a:pPr/>
              <a:t>‹#›</a:t>
            </a:fld>
            <a:endParaRPr lang="fi-FI">
              <a:solidFill>
                <a:prstClr val="black">
                  <a:tint val="75000"/>
                </a:prstClr>
              </a:solidFill>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775366"/>
            <a:ext cx="7772400" cy="1225021"/>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osoitt.</a:t>
            </a:r>
            <a:endParaRPr lang="fi-FI"/>
          </a:p>
        </p:txBody>
      </p:sp>
      <p:sp>
        <p:nvSpPr>
          <p:cNvPr id="4" name="Päiväyksen paikkamerkki 3"/>
          <p:cNvSpPr>
            <a:spLocks noGrp="1"/>
          </p:cNvSpPr>
          <p:nvPr>
            <p:ph type="dt" sz="half" idx="10"/>
          </p:nvPr>
        </p:nvSpPr>
        <p:spPr/>
        <p:txBody>
          <a:bodyPr/>
          <a:lstStyle/>
          <a:p>
            <a:fld id="{D8265820-E272-9541-BE4F-9D2E85A83D27}" type="datetimeFigureOut">
              <a:rPr lang="fi-FI" smtClean="0">
                <a:solidFill>
                  <a:prstClr val="black">
                    <a:tint val="75000"/>
                  </a:prstClr>
                </a:solidFill>
              </a:rPr>
              <a:pPr/>
              <a:t>30.4.2014</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5C6DEE46-4399-2441-A152-11613E37725E}" type="slidenum">
              <a:rPr lang="fi-FI" smtClean="0">
                <a:solidFill>
                  <a:prstClr val="black">
                    <a:tint val="75000"/>
                  </a:prstClr>
                </a:solidFill>
              </a:rPr>
              <a:pPr/>
              <a:t>‹#›</a:t>
            </a:fld>
            <a:endParaRPr lang="fi-FI">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8"/>
            <a:ext cx="7772400" cy="1225021"/>
          </a:xfrm>
        </p:spPr>
        <p:txBody>
          <a:bodyPr/>
          <a:lstStyle/>
          <a:p>
            <a:r>
              <a:rPr lang="fi-FI" smtClean="0"/>
              <a:t>Click to edit Master title style</a:t>
            </a:r>
            <a:endParaRPr lang="fi-FI"/>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fi-FI"/>
          </a:p>
        </p:txBody>
      </p:sp>
      <p:sp>
        <p:nvSpPr>
          <p:cNvPr id="4" name="Date Placeholder 3"/>
          <p:cNvSpPr>
            <a:spLocks noGrp="1"/>
          </p:cNvSpPr>
          <p:nvPr>
            <p:ph type="dt" sz="half" idx="10"/>
          </p:nvPr>
        </p:nvSpPr>
        <p:spPr/>
        <p:txBody>
          <a:bodyPr/>
          <a:lstStyle>
            <a:lvl1pPr>
              <a:defRPr/>
            </a:lvl1pPr>
          </a:lstStyle>
          <a:p>
            <a:fld id="{EE9A0FF6-AE7E-A84A-93E6-41FAF5099B22}" type="datetime1">
              <a:rPr lang="fi-FI"/>
              <a:pPr/>
              <a:t>30.4.2014</a:t>
            </a:fld>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5DE9947B-49B8-4243-8CCE-AFA064A27027}" type="slidenum">
              <a:rPr lang="fi-FI"/>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Tyhjä">
    <p:spTree>
      <p:nvGrpSpPr>
        <p:cNvPr id="1" name=""/>
        <p:cNvGrpSpPr/>
        <p:nvPr/>
      </p:nvGrpSpPr>
      <p:grpSpPr>
        <a:xfrm>
          <a:off x="0" y="0"/>
          <a:ext cx="0" cy="0"/>
          <a:chOff x="0" y="0"/>
          <a:chExt cx="0" cy="0"/>
        </a:xfrm>
      </p:grpSpPr>
      <p:sp>
        <p:nvSpPr>
          <p:cNvPr id="2" name="Päiväyksen paikkamerkki 1"/>
          <p:cNvSpPr>
            <a:spLocks noGrp="1"/>
          </p:cNvSpPr>
          <p:nvPr>
            <p:ph type="dt" sz="half" idx="10"/>
          </p:nvPr>
        </p:nvSpPr>
        <p:spPr/>
        <p:txBody>
          <a:bodyPr/>
          <a:lstStyle/>
          <a:p>
            <a:fld id="{CDADE840-CFB8-0D45-BFB0-8875CF692B08}" type="datetimeFigureOut">
              <a:rPr lang="fi-FI" smtClean="0">
                <a:solidFill>
                  <a:prstClr val="black">
                    <a:tint val="75000"/>
                  </a:prstClr>
                </a:solidFill>
              </a:rPr>
              <a:pPr/>
              <a:t>30.4.2014</a:t>
            </a:fld>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4438F3F2-614D-DB47-8D1E-A3474FF33930}" type="slidenum">
              <a:rPr lang="fi-FI" smtClean="0">
                <a:solidFill>
                  <a:prstClr val="black">
                    <a:tint val="75000"/>
                  </a:prstClr>
                </a:solidFill>
              </a:rPr>
              <a:pPr/>
              <a:t>‹#›</a:t>
            </a:fld>
            <a:endParaRPr lang="fi-FI">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10"/>
          </p:nvPr>
        </p:nvSpPr>
        <p:spPr/>
        <p:txBody>
          <a:bodyPr/>
          <a:lstStyle/>
          <a:p>
            <a:fld id="{46977939-5AEB-C849-AEC0-CFF894C51AC8}" type="datetime1">
              <a:rPr lang="en-US" smtClean="0">
                <a:solidFill>
                  <a:prstClr val="black">
                    <a:tint val="75000"/>
                  </a:prstClr>
                </a:solidFill>
              </a:rPr>
              <a:pPr/>
              <a:t>30.4.2014</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53275630-A41C-6243-B6FA-08BF55EAC453}" type="slidenum">
              <a:rPr lang="fi-FI" smtClean="0">
                <a:solidFill>
                  <a:prstClr val="black">
                    <a:tint val="75000"/>
                  </a:prstClr>
                </a:solidFill>
              </a:rPr>
              <a:pPr/>
              <a:t>‹#›</a:t>
            </a:fld>
            <a:endParaRPr lang="fi-FI">
              <a:solidFill>
                <a:prstClr val="black">
                  <a:tint val="75000"/>
                </a:prstClr>
              </a:solidFill>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i-FI" smtClean="0"/>
              <a:t>Muokkaa perustyylejä osoitt.</a:t>
            </a:r>
            <a:endParaRPr lang="fi-FI"/>
          </a:p>
        </p:txBody>
      </p:sp>
      <p:sp>
        <p:nvSpPr>
          <p:cNvPr id="3" name="Tekstin paikkamerkki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2"/>
          </p:nvPr>
        </p:nvSpPr>
        <p:spPr>
          <a:xfrm>
            <a:off x="457200" y="5296975"/>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982C2E3-89BA-0642-8FCE-908DC2DC80CF}" type="datetime1">
              <a:rPr lang="en-US" smtClean="0">
                <a:solidFill>
                  <a:prstClr val="black">
                    <a:tint val="75000"/>
                  </a:prstClr>
                </a:solidFill>
              </a:rPr>
              <a:pPr/>
              <a:t>30.4.2014</a:t>
            </a:fld>
            <a:endParaRPr lang="fi-FI">
              <a:solidFill>
                <a:prstClr val="black">
                  <a:tint val="75000"/>
                </a:prstClr>
              </a:solidFill>
            </a:endParaRPr>
          </a:p>
        </p:txBody>
      </p:sp>
      <p:sp>
        <p:nvSpPr>
          <p:cNvPr id="5" name="Alatunnisteen paikkamerkki 4"/>
          <p:cNvSpPr>
            <a:spLocks noGrp="1"/>
          </p:cNvSpPr>
          <p:nvPr>
            <p:ph type="ftr" sz="quarter" idx="3"/>
          </p:nvPr>
        </p:nvSpPr>
        <p:spPr>
          <a:xfrm>
            <a:off x="3124200" y="5296975"/>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Dian numeron paikkamerkki 5"/>
          <p:cNvSpPr>
            <a:spLocks noGrp="1"/>
          </p:cNvSpPr>
          <p:nvPr>
            <p:ph type="sldNum" sz="quarter" idx="4"/>
          </p:nvPr>
        </p:nvSpPr>
        <p:spPr>
          <a:xfrm>
            <a:off x="6553200" y="5296975"/>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3275630-A41C-6243-B6FA-08BF55EAC453}" type="slidenum">
              <a:rPr lang="fi-FI" smtClean="0">
                <a:solidFill>
                  <a:prstClr val="black">
                    <a:tint val="75000"/>
                  </a:prstClr>
                </a:solidFill>
              </a:rPr>
              <a:pPr/>
              <a:t>‹#›</a:t>
            </a:fld>
            <a:endParaRPr lang="fi-FI">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ransition spd="slow">
    <p:fad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i-FI" smtClean="0"/>
              <a:t>Muokkaa perustyylejä osoitt.</a:t>
            </a:r>
            <a:endParaRPr lang="fi-FI"/>
          </a:p>
        </p:txBody>
      </p:sp>
      <p:sp>
        <p:nvSpPr>
          <p:cNvPr id="3" name="Tekstin paikkamerkki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2"/>
          </p:nvPr>
        </p:nvSpPr>
        <p:spPr>
          <a:xfrm>
            <a:off x="457200" y="529697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1F6AEBC4-790D-0C4C-A28D-671A0A020F49}" type="datetimeFigureOut">
              <a:rPr lang="fi-FI" smtClean="0">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rPr>
              <a:pPr defTabSz="914400" fontAlgn="base">
                <a:spcBef>
                  <a:spcPct val="0"/>
                </a:spcBef>
                <a:spcAft>
                  <a:spcPct val="0"/>
                </a:spcAft>
              </a:pPr>
              <a:t>30.4.2014</a:t>
            </a:fld>
            <a:endParaRPr lang="fi-FI">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endParaRPr>
          </a:p>
        </p:txBody>
      </p:sp>
      <p:sp>
        <p:nvSpPr>
          <p:cNvPr id="5" name="Alatunnisteen paikkamerkki 4"/>
          <p:cNvSpPr>
            <a:spLocks noGrp="1"/>
          </p:cNvSpPr>
          <p:nvPr>
            <p:ph type="ftr" sz="quarter" idx="3"/>
          </p:nvPr>
        </p:nvSpPr>
        <p:spPr>
          <a:xfrm>
            <a:off x="3124200" y="529697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pPr>
            <a:endParaRPr lang="fi-FI">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endParaRPr>
          </a:p>
        </p:txBody>
      </p:sp>
      <p:sp>
        <p:nvSpPr>
          <p:cNvPr id="6" name="Dian numeron paikkamerkki 5"/>
          <p:cNvSpPr>
            <a:spLocks noGrp="1"/>
          </p:cNvSpPr>
          <p:nvPr>
            <p:ph type="sldNum" sz="quarter" idx="4"/>
          </p:nvPr>
        </p:nvSpPr>
        <p:spPr>
          <a:xfrm>
            <a:off x="6553200" y="529697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A1A9DD8A-0210-AA4E-8DB3-D218E7D64CC2}" type="slidenum">
              <a:rPr lang="fi-FI" smtClean="0">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rPr>
              <a:pPr defTabSz="914400" fontAlgn="base">
                <a:spcBef>
                  <a:spcPct val="0"/>
                </a:spcBef>
                <a:spcAft>
                  <a:spcPct val="0"/>
                </a:spcAft>
              </a:pPr>
              <a:t>‹#›</a:t>
            </a:fld>
            <a:endParaRPr lang="fi-FI">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endParaRPr>
          </a:p>
        </p:txBody>
      </p:sp>
    </p:spTree>
  </p:cSld>
  <p:clrMap bg1="lt1" tx1="dk1" bg2="lt2" tx2="dk2" accent1="accent1" accent2="accent2" accent3="accent3" accent4="accent4" accent5="accent5" accent6="accent6" hlink="hlink" folHlink="folHlink"/>
  <p:sldLayoutIdLst>
    <p:sldLayoutId id="2147483668" r:id="rId1"/>
  </p:sldLayoutIdLst>
  <p:transitio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i-FI" smtClean="0"/>
              <a:t>Muokkaa perustyylejä osoitt.</a:t>
            </a:r>
            <a:endParaRPr lang="fi-FI"/>
          </a:p>
        </p:txBody>
      </p:sp>
      <p:sp>
        <p:nvSpPr>
          <p:cNvPr id="3" name="Tekstin paikkamerkki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2"/>
          </p:nvPr>
        </p:nvSpPr>
        <p:spPr>
          <a:xfrm>
            <a:off x="457200" y="529696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D8265820-E272-9541-BE4F-9D2E85A83D27}" type="datetimeFigureOut">
              <a:rPr lang="fi-FI" smtClean="0">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rPr>
              <a:pPr defTabSz="914400" fontAlgn="base">
                <a:spcBef>
                  <a:spcPct val="0"/>
                </a:spcBef>
                <a:spcAft>
                  <a:spcPct val="0"/>
                </a:spcAft>
              </a:pPr>
              <a:t>30.4.2014</a:t>
            </a:fld>
            <a:endParaRPr lang="fi-FI">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endParaRPr>
          </a:p>
        </p:txBody>
      </p:sp>
      <p:sp>
        <p:nvSpPr>
          <p:cNvPr id="5" name="Alatunnisteen paikkamerkki 4"/>
          <p:cNvSpPr>
            <a:spLocks noGrp="1"/>
          </p:cNvSpPr>
          <p:nvPr>
            <p:ph type="ftr" sz="quarter" idx="3"/>
          </p:nvPr>
        </p:nvSpPr>
        <p:spPr>
          <a:xfrm>
            <a:off x="3124200" y="529696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pPr>
            <a:endParaRPr lang="fi-FI">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endParaRPr>
          </a:p>
        </p:txBody>
      </p:sp>
      <p:sp>
        <p:nvSpPr>
          <p:cNvPr id="6" name="Dian numeron paikkamerkki 5"/>
          <p:cNvSpPr>
            <a:spLocks noGrp="1"/>
          </p:cNvSpPr>
          <p:nvPr>
            <p:ph type="sldNum" sz="quarter" idx="4"/>
          </p:nvPr>
        </p:nvSpPr>
        <p:spPr>
          <a:xfrm>
            <a:off x="6553200" y="529696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5C6DEE46-4399-2441-A152-11613E37725E}" type="slidenum">
              <a:rPr lang="fi-FI" smtClean="0">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rPr>
              <a:pPr defTabSz="914400" fontAlgn="base">
                <a:spcBef>
                  <a:spcPct val="0"/>
                </a:spcBef>
                <a:spcAft>
                  <a:spcPct val="0"/>
                </a:spcAft>
              </a:pPr>
              <a:t>‹#›</a:t>
            </a:fld>
            <a:endParaRPr lang="fi-FI">
              <a:solidFill>
                <a:prstClr val="black">
                  <a:tint val="75000"/>
                </a:prstClr>
              </a:solidFill>
              <a:latin typeface="Gill Sans" pitchFamily="-1" charset="0"/>
              <a:ea typeface="ヒラギノ角ゴ ProN W3" pitchFamily="-1" charset="-128"/>
              <a:cs typeface="ヒラギノ角ゴ ProN W3" pitchFamily="-1" charset="-128"/>
              <a:sym typeface="Gill Sans" pitchFamily="-1" charset="0"/>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9922" name="Rectangle 1"/>
          <p:cNvSpPr>
            <a:spLocks noGrp="1" noChangeArrowheads="1"/>
          </p:cNvSpPr>
          <p:nvPr>
            <p:ph type="title"/>
          </p:nvPr>
        </p:nvSpPr>
        <p:spPr bwMode="auto">
          <a:xfrm>
            <a:off x="893763" y="149490"/>
            <a:ext cx="7358062" cy="1428750"/>
          </a:xfrm>
          <a:prstGeom prst="rect">
            <a:avLst/>
          </a:prstGeom>
          <a:noFill/>
          <a:ln w="12700">
            <a:noFill/>
            <a:miter lim="800000"/>
            <a:headEnd/>
            <a:tailEnd/>
          </a:ln>
        </p:spPr>
        <p:txBody>
          <a:bodyPr vert="horz" wrap="square" lIns="33167" tIns="33167" rIns="33167" bIns="33167" numCol="1" anchor="ctr" anchorCtr="0" compatLnSpc="1">
            <a:prstTxWarp prst="textNoShape">
              <a:avLst/>
            </a:prstTxWarp>
          </a:bodyPr>
          <a:lstStyle/>
          <a:p>
            <a:pPr lvl="0"/>
            <a:r>
              <a:rPr lang="en-US">
                <a:sym typeface="Gill Sans" pitchFamily="-1" charset="0"/>
              </a:rPr>
              <a:t>Click to edit Master title style</a:t>
            </a:r>
          </a:p>
        </p:txBody>
      </p:sp>
      <p:sp>
        <p:nvSpPr>
          <p:cNvPr id="209923" name="Rectangle 2"/>
          <p:cNvSpPr>
            <a:spLocks noGrp="1" noChangeArrowheads="1"/>
          </p:cNvSpPr>
          <p:nvPr>
            <p:ph type="body" idx="1"/>
          </p:nvPr>
        </p:nvSpPr>
        <p:spPr bwMode="auto">
          <a:xfrm>
            <a:off x="893763" y="1621899"/>
            <a:ext cx="7358062" cy="3348303"/>
          </a:xfrm>
          <a:prstGeom prst="rect">
            <a:avLst/>
          </a:prstGeom>
          <a:noFill/>
          <a:ln w="12700">
            <a:noFill/>
            <a:miter lim="800000"/>
            <a:headEnd/>
            <a:tailEnd/>
          </a:ln>
        </p:spPr>
        <p:txBody>
          <a:bodyPr vert="horz" wrap="square" lIns="33167" tIns="33167" rIns="33167" bIns="33167" numCol="1" anchor="ctr" anchorCtr="0" compatLnSpc="1">
            <a:prstTxWarp prst="textNoShape">
              <a:avLst/>
            </a:prstTxWarp>
          </a:bodyPr>
          <a:lstStyle/>
          <a:p>
            <a:pPr lvl="0"/>
            <a:r>
              <a:rPr lang="en-US">
                <a:sym typeface="Gill Sans" pitchFamily="-1" charset="0"/>
              </a:rPr>
              <a:t>Click to edit Master text styles</a:t>
            </a:r>
          </a:p>
          <a:p>
            <a:pPr lvl="1"/>
            <a:r>
              <a:rPr lang="en-US">
                <a:sym typeface="Gill Sans" pitchFamily="-1" charset="0"/>
              </a:rPr>
              <a:t>Second level</a:t>
            </a:r>
          </a:p>
          <a:p>
            <a:pPr lvl="2"/>
            <a:r>
              <a:rPr lang="en-US">
                <a:sym typeface="Gill Sans" pitchFamily="-1" charset="0"/>
              </a:rPr>
              <a:t>Third level</a:t>
            </a:r>
          </a:p>
          <a:p>
            <a:pPr lvl="3"/>
            <a:r>
              <a:rPr lang="en-US">
                <a:sym typeface="Gill Sans" pitchFamily="-1" charset="0"/>
              </a:rPr>
              <a:t>Fourth level</a:t>
            </a:r>
          </a:p>
          <a:p>
            <a:pPr lvl="4"/>
            <a:r>
              <a:rPr lang="en-US">
                <a:sym typeface="Gill Sans" pitchFamily="-1" charset="0"/>
              </a:rPr>
              <a:t>Fifth level</a:t>
            </a:r>
          </a:p>
        </p:txBody>
      </p:sp>
    </p:spTree>
  </p:cSld>
  <p:clrMap bg1="lt1" tx1="dk1" bg2="lt2" tx2="dk2" accent1="accent1" accent2="accent2" accent3="accent3" accent4="accent4" accent5="accent5" accent6="accent6" hlink="hlink" folHlink="folHlink"/>
  <p:sldLayoutIdLst>
    <p:sldLayoutId id="2147483672" r:id="rId1"/>
  </p:sldLayoutIdLst>
  <p:transition spd="slow">
    <p:fade/>
  </p:transition>
  <p:txStyles>
    <p:titleStyle>
      <a:lvl1pPr algn="ctr" rtl="0" eaLnBrk="0" fontAlgn="base" hangingPunct="0">
        <a:spcBef>
          <a:spcPct val="0"/>
        </a:spcBef>
        <a:spcAft>
          <a:spcPct val="0"/>
        </a:spcAft>
        <a:defRPr sz="5500">
          <a:solidFill>
            <a:schemeClr val="tx1"/>
          </a:solidFill>
          <a:latin typeface="+mj-lt"/>
          <a:ea typeface="+mj-ea"/>
          <a:cs typeface="+mj-cs"/>
          <a:sym typeface="Gill Sans" pitchFamily="-1" charset="0"/>
        </a:defRPr>
      </a:lvl1pPr>
      <a:lvl2pPr algn="ctr" rtl="0" eaLnBrk="0" fontAlgn="base" hangingPunct="0">
        <a:spcBef>
          <a:spcPct val="0"/>
        </a:spcBef>
        <a:spcAft>
          <a:spcPct val="0"/>
        </a:spcAft>
        <a:defRPr sz="5500">
          <a:solidFill>
            <a:schemeClr val="tx1"/>
          </a:solidFill>
          <a:latin typeface="Gill Sans" charset="0"/>
          <a:ea typeface="ヒラギノ角ゴ ProN W3" charset="-128"/>
          <a:cs typeface="ヒラギノ角ゴ ProN W3" charset="-128"/>
          <a:sym typeface="Gill Sans" pitchFamily="-1" charset="0"/>
        </a:defRPr>
      </a:lvl2pPr>
      <a:lvl3pPr algn="ctr" rtl="0" eaLnBrk="0" fontAlgn="base" hangingPunct="0">
        <a:spcBef>
          <a:spcPct val="0"/>
        </a:spcBef>
        <a:spcAft>
          <a:spcPct val="0"/>
        </a:spcAft>
        <a:defRPr sz="5500">
          <a:solidFill>
            <a:schemeClr val="tx1"/>
          </a:solidFill>
          <a:latin typeface="Gill Sans" charset="0"/>
          <a:ea typeface="ヒラギノ角ゴ ProN W3" charset="-128"/>
          <a:cs typeface="ヒラギノ角ゴ ProN W3" charset="-128"/>
          <a:sym typeface="Gill Sans" pitchFamily="-1" charset="0"/>
        </a:defRPr>
      </a:lvl3pPr>
      <a:lvl4pPr algn="ctr" rtl="0" eaLnBrk="0" fontAlgn="base" hangingPunct="0">
        <a:spcBef>
          <a:spcPct val="0"/>
        </a:spcBef>
        <a:spcAft>
          <a:spcPct val="0"/>
        </a:spcAft>
        <a:defRPr sz="5500">
          <a:solidFill>
            <a:schemeClr val="tx1"/>
          </a:solidFill>
          <a:latin typeface="Gill Sans" charset="0"/>
          <a:ea typeface="ヒラギノ角ゴ ProN W3" charset="-128"/>
          <a:cs typeface="ヒラギノ角ゴ ProN W3" charset="-128"/>
          <a:sym typeface="Gill Sans" pitchFamily="-1" charset="0"/>
        </a:defRPr>
      </a:lvl4pPr>
      <a:lvl5pPr algn="ctr" rtl="0" eaLnBrk="0" fontAlgn="base" hangingPunct="0">
        <a:spcBef>
          <a:spcPct val="0"/>
        </a:spcBef>
        <a:spcAft>
          <a:spcPct val="0"/>
        </a:spcAft>
        <a:defRPr sz="5500">
          <a:solidFill>
            <a:schemeClr val="tx1"/>
          </a:solidFill>
          <a:latin typeface="Gill Sans" charset="0"/>
          <a:ea typeface="ヒラギノ角ゴ ProN W3" charset="-128"/>
          <a:cs typeface="ヒラギノ角ゴ ProN W3" charset="-128"/>
          <a:sym typeface="Gill Sans" pitchFamily="-1" charset="0"/>
        </a:defRPr>
      </a:lvl5pPr>
      <a:lvl6pPr marL="298506" algn="ctr" rtl="0" fontAlgn="base">
        <a:spcBef>
          <a:spcPct val="0"/>
        </a:spcBef>
        <a:spcAft>
          <a:spcPct val="0"/>
        </a:spcAft>
        <a:defRPr sz="5500">
          <a:solidFill>
            <a:schemeClr val="tx1"/>
          </a:solidFill>
          <a:latin typeface="Gill Sans" charset="0"/>
          <a:ea typeface="ヒラギノ角ゴ ProN W3" charset="-128"/>
          <a:cs typeface="ヒラギノ角ゴ ProN W3" charset="-128"/>
          <a:sym typeface="Gill Sans" charset="0"/>
        </a:defRPr>
      </a:lvl6pPr>
      <a:lvl7pPr marL="597012" algn="ctr" rtl="0" fontAlgn="base">
        <a:spcBef>
          <a:spcPct val="0"/>
        </a:spcBef>
        <a:spcAft>
          <a:spcPct val="0"/>
        </a:spcAft>
        <a:defRPr sz="5500">
          <a:solidFill>
            <a:schemeClr val="tx1"/>
          </a:solidFill>
          <a:latin typeface="Gill Sans" charset="0"/>
          <a:ea typeface="ヒラギノ角ゴ ProN W3" charset="-128"/>
          <a:cs typeface="ヒラギノ角ゴ ProN W3" charset="-128"/>
          <a:sym typeface="Gill Sans" charset="0"/>
        </a:defRPr>
      </a:lvl7pPr>
      <a:lvl8pPr marL="895518" algn="ctr" rtl="0" fontAlgn="base">
        <a:spcBef>
          <a:spcPct val="0"/>
        </a:spcBef>
        <a:spcAft>
          <a:spcPct val="0"/>
        </a:spcAft>
        <a:defRPr sz="5500">
          <a:solidFill>
            <a:schemeClr val="tx1"/>
          </a:solidFill>
          <a:latin typeface="Gill Sans" charset="0"/>
          <a:ea typeface="ヒラギノ角ゴ ProN W3" charset="-128"/>
          <a:cs typeface="ヒラギノ角ゴ ProN W3" charset="-128"/>
          <a:sym typeface="Gill Sans" charset="0"/>
        </a:defRPr>
      </a:lvl8pPr>
      <a:lvl9pPr marL="1194024" algn="ctr" rtl="0" fontAlgn="base">
        <a:spcBef>
          <a:spcPct val="0"/>
        </a:spcBef>
        <a:spcAft>
          <a:spcPct val="0"/>
        </a:spcAft>
        <a:defRPr sz="5500">
          <a:solidFill>
            <a:schemeClr val="tx1"/>
          </a:solidFill>
          <a:latin typeface="Gill Sans" charset="0"/>
          <a:ea typeface="ヒラギノ角ゴ ProN W3" charset="-128"/>
          <a:cs typeface="ヒラギノ角ゴ ProN W3" charset="-128"/>
          <a:sym typeface="Gill Sans" charset="0"/>
        </a:defRPr>
      </a:lvl9pPr>
    </p:titleStyle>
    <p:bodyStyle>
      <a:lvl1pPr marL="546100" indent="-373063" algn="l" rtl="0" eaLnBrk="0" fontAlgn="base" hangingPunct="0">
        <a:spcBef>
          <a:spcPts val="1563"/>
        </a:spcBef>
        <a:spcAft>
          <a:spcPct val="0"/>
        </a:spcAft>
        <a:buSzPct val="171000"/>
        <a:buFont typeface="Gill Sans" pitchFamily="-1" charset="0"/>
        <a:buChar char="•"/>
        <a:defRPr sz="2700">
          <a:solidFill>
            <a:schemeClr val="tx1"/>
          </a:solidFill>
          <a:latin typeface="+mn-lt"/>
          <a:ea typeface="+mn-ea"/>
          <a:cs typeface="+mn-cs"/>
          <a:sym typeface="Gill Sans" pitchFamily="-1" charset="0"/>
        </a:defRPr>
      </a:lvl1pPr>
      <a:lvl2pPr marL="836613" indent="-373063" algn="l" rtl="0" eaLnBrk="0" fontAlgn="base" hangingPunct="0">
        <a:spcBef>
          <a:spcPts val="1563"/>
        </a:spcBef>
        <a:spcAft>
          <a:spcPct val="0"/>
        </a:spcAft>
        <a:buSzPct val="171000"/>
        <a:buFont typeface="Gill Sans" pitchFamily="-1" charset="0"/>
        <a:buChar char="•"/>
        <a:defRPr sz="2700">
          <a:solidFill>
            <a:schemeClr val="tx1"/>
          </a:solidFill>
          <a:latin typeface="+mn-lt"/>
          <a:ea typeface="+mn-ea"/>
          <a:cs typeface="+mn-cs"/>
          <a:sym typeface="Gill Sans" pitchFamily="-1" charset="0"/>
        </a:defRPr>
      </a:lvl2pPr>
      <a:lvl3pPr marL="1127125" indent="-373063" algn="l" rtl="0" eaLnBrk="0" fontAlgn="base" hangingPunct="0">
        <a:spcBef>
          <a:spcPts val="1563"/>
        </a:spcBef>
        <a:spcAft>
          <a:spcPct val="0"/>
        </a:spcAft>
        <a:buSzPct val="171000"/>
        <a:buFont typeface="Gill Sans" pitchFamily="-1" charset="0"/>
        <a:buChar char="•"/>
        <a:defRPr sz="2700">
          <a:solidFill>
            <a:schemeClr val="tx1"/>
          </a:solidFill>
          <a:latin typeface="+mn-lt"/>
          <a:ea typeface="+mn-ea"/>
          <a:cs typeface="+mn-cs"/>
          <a:sym typeface="Gill Sans" pitchFamily="-1" charset="0"/>
        </a:defRPr>
      </a:lvl3pPr>
      <a:lvl4pPr marL="1417638" indent="-373063" algn="l" rtl="0" eaLnBrk="0" fontAlgn="base" hangingPunct="0">
        <a:spcBef>
          <a:spcPts val="1563"/>
        </a:spcBef>
        <a:spcAft>
          <a:spcPct val="0"/>
        </a:spcAft>
        <a:buSzPct val="171000"/>
        <a:buFont typeface="Gill Sans" pitchFamily="-1" charset="0"/>
        <a:buChar char="•"/>
        <a:defRPr sz="2700">
          <a:solidFill>
            <a:schemeClr val="tx1"/>
          </a:solidFill>
          <a:latin typeface="+mn-lt"/>
          <a:ea typeface="+mn-ea"/>
          <a:cs typeface="+mn-cs"/>
          <a:sym typeface="Gill Sans" pitchFamily="-1" charset="0"/>
        </a:defRPr>
      </a:lvl4pPr>
      <a:lvl5pPr marL="1706563" indent="-373063" algn="l" rtl="0" eaLnBrk="0" fontAlgn="base" hangingPunct="0">
        <a:spcBef>
          <a:spcPts val="1563"/>
        </a:spcBef>
        <a:spcAft>
          <a:spcPct val="0"/>
        </a:spcAft>
        <a:buSzPct val="171000"/>
        <a:buFont typeface="Gill Sans" pitchFamily="-1" charset="0"/>
        <a:buChar char="•"/>
        <a:defRPr sz="2700">
          <a:solidFill>
            <a:schemeClr val="tx1"/>
          </a:solidFill>
          <a:latin typeface="+mn-lt"/>
          <a:ea typeface="+mn-ea"/>
          <a:cs typeface="+mn-cs"/>
          <a:sym typeface="Gill Sans" pitchFamily="-1" charset="0"/>
        </a:defRPr>
      </a:lvl5pPr>
      <a:lvl6pPr marL="2006623" indent="-373132" algn="l" rtl="0" fontAlgn="base">
        <a:spcBef>
          <a:spcPts val="1567"/>
        </a:spcBef>
        <a:spcAft>
          <a:spcPct val="0"/>
        </a:spcAft>
        <a:buSzPct val="171000"/>
        <a:buFont typeface="Gill Sans" charset="0"/>
        <a:buChar char="•"/>
        <a:defRPr sz="2700">
          <a:solidFill>
            <a:schemeClr val="tx1"/>
          </a:solidFill>
          <a:latin typeface="+mn-lt"/>
          <a:ea typeface="+mn-ea"/>
          <a:cs typeface="+mn-cs"/>
          <a:sym typeface="Gill Sans" charset="0"/>
        </a:defRPr>
      </a:lvl6pPr>
      <a:lvl7pPr marL="2305129" indent="-373132" algn="l" rtl="0" fontAlgn="base">
        <a:spcBef>
          <a:spcPts val="1567"/>
        </a:spcBef>
        <a:spcAft>
          <a:spcPct val="0"/>
        </a:spcAft>
        <a:buSzPct val="171000"/>
        <a:buFont typeface="Gill Sans" charset="0"/>
        <a:buChar char="•"/>
        <a:defRPr sz="2700">
          <a:solidFill>
            <a:schemeClr val="tx1"/>
          </a:solidFill>
          <a:latin typeface="+mn-lt"/>
          <a:ea typeface="+mn-ea"/>
          <a:cs typeface="+mn-cs"/>
          <a:sym typeface="Gill Sans" charset="0"/>
        </a:defRPr>
      </a:lvl7pPr>
      <a:lvl8pPr marL="2603635" indent="-373132" algn="l" rtl="0" fontAlgn="base">
        <a:spcBef>
          <a:spcPts val="1567"/>
        </a:spcBef>
        <a:spcAft>
          <a:spcPct val="0"/>
        </a:spcAft>
        <a:buSzPct val="171000"/>
        <a:buFont typeface="Gill Sans" charset="0"/>
        <a:buChar char="•"/>
        <a:defRPr sz="2700">
          <a:solidFill>
            <a:schemeClr val="tx1"/>
          </a:solidFill>
          <a:latin typeface="+mn-lt"/>
          <a:ea typeface="+mn-ea"/>
          <a:cs typeface="+mn-cs"/>
          <a:sym typeface="Gill Sans" charset="0"/>
        </a:defRPr>
      </a:lvl8pPr>
      <a:lvl9pPr marL="2902141" indent="-373132" algn="l" rtl="0" fontAlgn="base">
        <a:spcBef>
          <a:spcPts val="1567"/>
        </a:spcBef>
        <a:spcAft>
          <a:spcPct val="0"/>
        </a:spcAft>
        <a:buSzPct val="171000"/>
        <a:buFont typeface="Gill Sans" charset="0"/>
        <a:buChar char="•"/>
        <a:defRPr sz="2700">
          <a:solidFill>
            <a:schemeClr val="tx1"/>
          </a:solidFill>
          <a:latin typeface="+mn-lt"/>
          <a:ea typeface="+mn-ea"/>
          <a:cs typeface="+mn-cs"/>
          <a:sym typeface="Gill Sans" charset="0"/>
        </a:defRPr>
      </a:lvl9pPr>
    </p:bodyStyle>
    <p:otherStyle>
      <a:defPPr>
        <a:defRPr lang="fi-FI"/>
      </a:defPPr>
      <a:lvl1pPr marL="0" algn="l" defTabSz="298506" rtl="0" eaLnBrk="1" latinLnBrk="0" hangingPunct="1">
        <a:defRPr sz="1200" kern="1200">
          <a:solidFill>
            <a:schemeClr val="tx1"/>
          </a:solidFill>
          <a:latin typeface="+mn-lt"/>
          <a:ea typeface="+mn-ea"/>
          <a:cs typeface="+mn-cs"/>
        </a:defRPr>
      </a:lvl1pPr>
      <a:lvl2pPr marL="298506" algn="l" defTabSz="298506" rtl="0" eaLnBrk="1" latinLnBrk="0" hangingPunct="1">
        <a:defRPr sz="1200" kern="1200">
          <a:solidFill>
            <a:schemeClr val="tx1"/>
          </a:solidFill>
          <a:latin typeface="+mn-lt"/>
          <a:ea typeface="+mn-ea"/>
          <a:cs typeface="+mn-cs"/>
        </a:defRPr>
      </a:lvl2pPr>
      <a:lvl3pPr marL="597012" algn="l" defTabSz="298506" rtl="0" eaLnBrk="1" latinLnBrk="0" hangingPunct="1">
        <a:defRPr sz="1200" kern="1200">
          <a:solidFill>
            <a:schemeClr val="tx1"/>
          </a:solidFill>
          <a:latin typeface="+mn-lt"/>
          <a:ea typeface="+mn-ea"/>
          <a:cs typeface="+mn-cs"/>
        </a:defRPr>
      </a:lvl3pPr>
      <a:lvl4pPr marL="895518" algn="l" defTabSz="298506" rtl="0" eaLnBrk="1" latinLnBrk="0" hangingPunct="1">
        <a:defRPr sz="1200" kern="1200">
          <a:solidFill>
            <a:schemeClr val="tx1"/>
          </a:solidFill>
          <a:latin typeface="+mn-lt"/>
          <a:ea typeface="+mn-ea"/>
          <a:cs typeface="+mn-cs"/>
        </a:defRPr>
      </a:lvl4pPr>
      <a:lvl5pPr marL="1194024" algn="l" defTabSz="298506" rtl="0" eaLnBrk="1" latinLnBrk="0" hangingPunct="1">
        <a:defRPr sz="1200" kern="1200">
          <a:solidFill>
            <a:schemeClr val="tx1"/>
          </a:solidFill>
          <a:latin typeface="+mn-lt"/>
          <a:ea typeface="+mn-ea"/>
          <a:cs typeface="+mn-cs"/>
        </a:defRPr>
      </a:lvl5pPr>
      <a:lvl6pPr marL="1492529" algn="l" defTabSz="298506" rtl="0" eaLnBrk="1" latinLnBrk="0" hangingPunct="1">
        <a:defRPr sz="1200" kern="1200">
          <a:solidFill>
            <a:schemeClr val="tx1"/>
          </a:solidFill>
          <a:latin typeface="+mn-lt"/>
          <a:ea typeface="+mn-ea"/>
          <a:cs typeface="+mn-cs"/>
        </a:defRPr>
      </a:lvl6pPr>
      <a:lvl7pPr marL="1791035" algn="l" defTabSz="298506" rtl="0" eaLnBrk="1" latinLnBrk="0" hangingPunct="1">
        <a:defRPr sz="1200" kern="1200">
          <a:solidFill>
            <a:schemeClr val="tx1"/>
          </a:solidFill>
          <a:latin typeface="+mn-lt"/>
          <a:ea typeface="+mn-ea"/>
          <a:cs typeface="+mn-cs"/>
        </a:defRPr>
      </a:lvl7pPr>
      <a:lvl8pPr marL="2089541" algn="l" defTabSz="298506" rtl="0" eaLnBrk="1" latinLnBrk="0" hangingPunct="1">
        <a:defRPr sz="1200" kern="1200">
          <a:solidFill>
            <a:schemeClr val="tx1"/>
          </a:solidFill>
          <a:latin typeface="+mn-lt"/>
          <a:ea typeface="+mn-ea"/>
          <a:cs typeface="+mn-cs"/>
        </a:defRPr>
      </a:lvl8pPr>
      <a:lvl9pPr marL="2388047" algn="l" defTabSz="298506"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 name="Date Placeholder 3"/>
          <p:cNvSpPr>
            <a:spLocks noGrp="1"/>
          </p:cNvSpPr>
          <p:nvPr>
            <p:ph type="dt" sz="half" idx="2"/>
          </p:nvPr>
        </p:nvSpPr>
        <p:spPr>
          <a:xfrm>
            <a:off x="457200" y="5296971"/>
            <a:ext cx="2133600" cy="304271"/>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defRPr>
            </a:lvl1pPr>
          </a:lstStyle>
          <a:p>
            <a:pPr fontAlgn="base">
              <a:spcBef>
                <a:spcPct val="0"/>
              </a:spcBef>
              <a:spcAft>
                <a:spcPct val="0"/>
              </a:spcAft>
            </a:pPr>
            <a:fld id="{FD79AB16-0B29-D84D-ADEC-585B994F64FC}" type="datetime1">
              <a:rPr lang="fi-FI" smtClean="0">
                <a:ea typeface="ＭＳ Ｐゴシック" pitchFamily="-109" charset="-128"/>
                <a:cs typeface="ＭＳ Ｐゴシック" pitchFamily="-109" charset="-128"/>
                <a:sym typeface="Gill Sans" pitchFamily="-1" charset="0"/>
              </a:rPr>
              <a:pPr fontAlgn="base">
                <a:spcBef>
                  <a:spcPct val="0"/>
                </a:spcBef>
                <a:spcAft>
                  <a:spcPct val="0"/>
                </a:spcAft>
              </a:pPr>
              <a:t>30.4.2014</a:t>
            </a:fld>
            <a:endParaRPr lang="fi-FI" smtClean="0">
              <a:ea typeface="ＭＳ Ｐゴシック" pitchFamily="-109" charset="-128"/>
              <a:cs typeface="ＭＳ Ｐゴシック" pitchFamily="-109" charset="-128"/>
              <a:sym typeface="Gill Sans" pitchFamily="-1" charset="0"/>
            </a:endParaRPr>
          </a:p>
        </p:txBody>
      </p:sp>
      <p:sp>
        <p:nvSpPr>
          <p:cNvPr id="5" name="Footer Placeholder 4"/>
          <p:cNvSpPr>
            <a:spLocks noGrp="1"/>
          </p:cNvSpPr>
          <p:nvPr>
            <p:ph type="ftr" sz="quarter" idx="3"/>
          </p:nvPr>
        </p:nvSpPr>
        <p:spPr>
          <a:xfrm>
            <a:off x="3124200" y="5296971"/>
            <a:ext cx="2895600" cy="304271"/>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9" charset="0"/>
              </a:defRPr>
            </a:lvl1pPr>
          </a:lstStyle>
          <a:p>
            <a:pPr fontAlgn="base">
              <a:spcBef>
                <a:spcPct val="0"/>
              </a:spcBef>
              <a:spcAft>
                <a:spcPct val="0"/>
              </a:spcAft>
            </a:pPr>
            <a:endParaRPr lang="fi-FI" smtClean="0">
              <a:ea typeface="ＭＳ Ｐゴシック" pitchFamily="-109" charset="-128"/>
              <a:cs typeface="ＭＳ Ｐゴシック" pitchFamily="-109" charset="-128"/>
              <a:sym typeface="Gill Sans" pitchFamily="-1" charset="0"/>
            </a:endParaRPr>
          </a:p>
        </p:txBody>
      </p:sp>
      <p:sp>
        <p:nvSpPr>
          <p:cNvPr id="6" name="Slide Number Placeholder 5"/>
          <p:cNvSpPr>
            <a:spLocks noGrp="1"/>
          </p:cNvSpPr>
          <p:nvPr>
            <p:ph type="sldNum" sz="quarter" idx="4"/>
          </p:nvPr>
        </p:nvSpPr>
        <p:spPr>
          <a:xfrm>
            <a:off x="6553200" y="5296971"/>
            <a:ext cx="2133600" cy="304271"/>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defRPr>
            </a:lvl1pPr>
          </a:lstStyle>
          <a:p>
            <a:pPr fontAlgn="base">
              <a:spcBef>
                <a:spcPct val="0"/>
              </a:spcBef>
              <a:spcAft>
                <a:spcPct val="0"/>
              </a:spcAft>
            </a:pPr>
            <a:fld id="{BE816B54-3742-4F4B-9803-0BF4BFCF31EF}" type="slidenum">
              <a:rPr lang="fi-FI" smtClean="0">
                <a:ea typeface="ＭＳ Ｐゴシック" pitchFamily="-109" charset="-128"/>
                <a:cs typeface="ＭＳ Ｐゴシック" pitchFamily="-109" charset="-128"/>
                <a:sym typeface="Gill Sans" pitchFamily="-1" charset="0"/>
              </a:rPr>
              <a:pPr fontAlgn="base">
                <a:spcBef>
                  <a:spcPct val="0"/>
                </a:spcBef>
                <a:spcAft>
                  <a:spcPct val="0"/>
                </a:spcAft>
              </a:pPr>
              <a:t>‹#›</a:t>
            </a:fld>
            <a:endParaRPr lang="fi-FI" smtClean="0">
              <a:ea typeface="ＭＳ Ｐゴシック" pitchFamily="-109" charset="-128"/>
              <a:cs typeface="ＭＳ Ｐゴシック" pitchFamily="-109" charset="-128"/>
              <a:sym typeface="Gill Sans" pitchFamily="-1" charset="0"/>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fontAlgn="base">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fontAlgn="base">
        <a:spcBef>
          <a:spcPct val="20000"/>
        </a:spcBef>
        <a:spcAft>
          <a:spcPct val="0"/>
        </a:spcAft>
        <a:buFont typeface="Arial" pitchFamily="-109"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fontAlgn="base">
        <a:spcBef>
          <a:spcPct val="20000"/>
        </a:spcBef>
        <a:spcAft>
          <a:spcPct val="0"/>
        </a:spcAft>
        <a:buFont typeface="Arial" pitchFamily="-109" charset="0"/>
        <a:buChar char="–"/>
        <a:defRPr sz="2800" kern="1200">
          <a:solidFill>
            <a:schemeClr val="tx1"/>
          </a:solidFill>
          <a:latin typeface="+mn-lt"/>
          <a:ea typeface="ＭＳ Ｐゴシック" pitchFamily="-109" charset="-128"/>
          <a:cs typeface="+mn-cs"/>
        </a:defRPr>
      </a:lvl2pPr>
      <a:lvl3pPr marL="1143000" indent="-228600" algn="l" defTabSz="457200" rtl="0" fontAlgn="base">
        <a:spcBef>
          <a:spcPct val="20000"/>
        </a:spcBef>
        <a:spcAft>
          <a:spcPct val="0"/>
        </a:spcAft>
        <a:buFont typeface="Arial" pitchFamily="-109" charset="0"/>
        <a:buChar char="•"/>
        <a:defRPr sz="2400" kern="1200">
          <a:solidFill>
            <a:schemeClr val="tx1"/>
          </a:solidFill>
          <a:latin typeface="+mn-lt"/>
          <a:ea typeface="ＭＳ Ｐゴシック" pitchFamily="-109" charset="-128"/>
          <a:cs typeface="+mn-cs"/>
        </a:defRPr>
      </a:lvl3pPr>
      <a:lvl4pPr marL="1600200" indent="-228600" algn="l" defTabSz="457200" rtl="0" fontAlgn="base">
        <a:spcBef>
          <a:spcPct val="20000"/>
        </a:spcBef>
        <a:spcAft>
          <a:spcPct val="0"/>
        </a:spcAft>
        <a:buFont typeface="Arial" pitchFamily="-109" charset="0"/>
        <a:buChar char="–"/>
        <a:defRPr sz="2000" kern="1200">
          <a:solidFill>
            <a:schemeClr val="tx1"/>
          </a:solidFill>
          <a:latin typeface="+mn-lt"/>
          <a:ea typeface="ＭＳ Ｐゴシック" pitchFamily="-109" charset="-128"/>
          <a:cs typeface="+mn-cs"/>
        </a:defRPr>
      </a:lvl4pPr>
      <a:lvl5pPr marL="2057400" indent="-228600" algn="l" defTabSz="457200" rtl="0" fontAlgn="base">
        <a:spcBef>
          <a:spcPct val="20000"/>
        </a:spcBef>
        <a:spcAft>
          <a:spcPct val="0"/>
        </a:spcAft>
        <a:buFont typeface="Arial" pitchFamily="-109"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Muokkaa perustyylejä osoitt.</a:t>
            </a:r>
            <a:endParaRPr lang="fi-FI"/>
          </a:p>
        </p:txBody>
      </p:sp>
      <p:sp>
        <p:nvSpPr>
          <p:cNvPr id="3" name="Tekstin paikkamerkki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Muokkaa tekstin perustyylejä osoittamalla</a:t>
            </a:r>
          </a:p>
          <a:p>
            <a:pPr lvl="1"/>
            <a:r>
              <a:rPr lang="en-US" smtClean="0"/>
              <a:t>toinen taso</a:t>
            </a:r>
          </a:p>
          <a:p>
            <a:pPr lvl="2"/>
            <a:r>
              <a:rPr lang="en-US" smtClean="0"/>
              <a:t>kolmas taso</a:t>
            </a:r>
          </a:p>
          <a:p>
            <a:pPr lvl="3"/>
            <a:r>
              <a:rPr lang="en-US" smtClean="0"/>
              <a:t>neljäs taso</a:t>
            </a:r>
          </a:p>
          <a:p>
            <a:pPr lvl="4"/>
            <a:r>
              <a:rPr lang="en-US" smtClean="0"/>
              <a:t>viides taso</a:t>
            </a:r>
            <a:endParaRPr lang="fi-FI"/>
          </a:p>
        </p:txBody>
      </p:sp>
      <p:sp>
        <p:nvSpPr>
          <p:cNvPr id="4" name="Päiväyksen paikkamerkki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DADE840-CFB8-0D45-BFB0-8875CF692B08}" type="datetimeFigureOut">
              <a:rPr lang="fi-FI" smtClean="0">
                <a:solidFill>
                  <a:prstClr val="black">
                    <a:tint val="75000"/>
                  </a:prstClr>
                </a:solidFill>
              </a:rPr>
              <a:pPr/>
              <a:t>30.4.2014</a:t>
            </a:fld>
            <a:endParaRPr lang="fi-FI">
              <a:solidFill>
                <a:prstClr val="black">
                  <a:tint val="75000"/>
                </a:prstClr>
              </a:solidFill>
            </a:endParaRPr>
          </a:p>
        </p:txBody>
      </p:sp>
      <p:sp>
        <p:nvSpPr>
          <p:cNvPr id="5" name="Alatunnisteen paikkamerkki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Dian numeron paikkamerkki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438F3F2-614D-DB47-8D1E-A3474FF33930}" type="slidenum">
              <a:rPr lang="fi-FI" smtClean="0">
                <a:solidFill>
                  <a:prstClr val="black">
                    <a:tint val="75000"/>
                  </a:prstClr>
                </a:solidFill>
              </a:rPr>
              <a:pPr/>
              <a:t>‹#›</a:t>
            </a:fld>
            <a:endParaRPr lang="fi-FI">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i-FI" smtClean="0"/>
              <a:t>Muokkaa perustyylejä osoitt.</a:t>
            </a:r>
            <a:endParaRPr lang="fi-FI"/>
          </a:p>
        </p:txBody>
      </p:sp>
      <p:sp>
        <p:nvSpPr>
          <p:cNvPr id="3" name="Tekstin paikkamerkki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yksen paikkamerkki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982C2E3-89BA-0642-8FCE-908DC2DC80CF}" type="datetime1">
              <a:rPr lang="en-US" smtClean="0">
                <a:solidFill>
                  <a:prstClr val="black">
                    <a:tint val="75000"/>
                  </a:prstClr>
                </a:solidFill>
              </a:rPr>
              <a:pPr/>
              <a:t>30.4.2014</a:t>
            </a:fld>
            <a:endParaRPr lang="fi-FI">
              <a:solidFill>
                <a:prstClr val="black">
                  <a:tint val="75000"/>
                </a:prstClr>
              </a:solidFill>
            </a:endParaRPr>
          </a:p>
        </p:txBody>
      </p:sp>
      <p:sp>
        <p:nvSpPr>
          <p:cNvPr id="5" name="Alatunnisteen paikkamerkki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Dian numeron paikkamerkki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3275630-A41C-6243-B6FA-08BF55EAC453}" type="slidenum">
              <a:rPr lang="fi-FI" smtClean="0">
                <a:solidFill>
                  <a:prstClr val="black">
                    <a:tint val="75000"/>
                  </a:prstClr>
                </a:solidFill>
              </a:rPr>
              <a:pPr/>
              <a:t>‹#›</a:t>
            </a:fld>
            <a:endParaRPr lang="fi-FI">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ransition spd="slow">
    <p:fad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uorakulmio 3"/>
          <p:cNvSpPr/>
          <p:nvPr/>
        </p:nvSpPr>
        <p:spPr>
          <a:xfrm>
            <a:off x="3429000" y="5283151"/>
            <a:ext cx="5596404" cy="507831"/>
          </a:xfrm>
          <a:prstGeom prst="rect">
            <a:avLst/>
          </a:prstGeom>
        </p:spPr>
        <p:txBody>
          <a:bodyPr wrap="none">
            <a:spAutoFit/>
          </a:bodyPr>
          <a:lstStyle/>
          <a:p>
            <a:pPr defTabSz="914400" fontAlgn="base">
              <a:spcBef>
                <a:spcPct val="0"/>
              </a:spcBef>
              <a:spcAft>
                <a:spcPct val="0"/>
              </a:spcAft>
            </a:pPr>
            <a:r>
              <a:rPr lang="fi-FI" sz="27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Unilever</a:t>
            </a:r>
            <a:r>
              <a:rPr lang="fi-FI" sz="27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rPr>
              <a:t> Office,  </a:t>
            </a:r>
            <a:r>
              <a:rPr lang="fi-FI" sz="27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Camenzind</a:t>
            </a:r>
            <a:r>
              <a:rPr lang="fi-FI" sz="27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rPr>
              <a:t> </a:t>
            </a:r>
            <a:r>
              <a:rPr lang="fi-FI" sz="27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Evolution</a:t>
            </a:r>
            <a:r>
              <a:rPr lang="fi-FI" sz="27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rPr>
              <a:t>. </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uorakulmio 3"/>
          <p:cNvSpPr/>
          <p:nvPr/>
        </p:nvSpPr>
        <p:spPr>
          <a:xfrm>
            <a:off x="1385884" y="5334000"/>
            <a:ext cx="6372257" cy="338554"/>
          </a:xfrm>
          <a:prstGeom prst="rect">
            <a:avLst/>
          </a:prstGeom>
        </p:spPr>
        <p:txBody>
          <a:bodyPr wrap="none">
            <a:spAutoFit/>
          </a:bodyPr>
          <a:lstStyle/>
          <a:p>
            <a:pPr defTabSz="914400" fontAlgn="base">
              <a:spcBef>
                <a:spcPct val="0"/>
              </a:spcBef>
              <a:spcAft>
                <a:spcPct val="0"/>
              </a:spcAft>
            </a:pPr>
            <a:r>
              <a:rPr lang="fi-FI" sz="1600" b="1" dirty="0" err="1" smtClean="0">
                <a:solidFill>
                  <a:srgbClr val="FFFFFF"/>
                </a:solidFill>
                <a:latin typeface="Gill Sans" pitchFamily="-1" charset="0"/>
                <a:ea typeface="ヒラギノ角ゴ ProN W3" pitchFamily="-1" charset="-128"/>
                <a:cs typeface="ヒラギノ角ゴ ProN W3" pitchFamily="-1" charset="-128"/>
                <a:sym typeface="Gill Sans" pitchFamily="-1" charset="0"/>
              </a:rPr>
              <a:t>Flanders</a:t>
            </a:r>
            <a:r>
              <a:rPr lang="fi-FI" sz="1600" b="1" dirty="0" smtClean="0">
                <a:solidFill>
                  <a:srgbClr val="FFFFFF"/>
                </a:solidFill>
                <a:latin typeface="Gill Sans" pitchFamily="-1" charset="0"/>
                <a:ea typeface="ヒラギノ角ゴ ProN W3" pitchFamily="-1" charset="-128"/>
                <a:cs typeface="ヒラギノ角ゴ ProN W3" pitchFamily="-1" charset="-128"/>
                <a:sym typeface="Gill Sans" pitchFamily="-1" charset="0"/>
              </a:rPr>
              <a:t> Business </a:t>
            </a:r>
            <a:r>
              <a:rPr lang="fi-FI" sz="1600" b="1" dirty="0" err="1" smtClean="0">
                <a:solidFill>
                  <a:srgbClr val="FFFFFF"/>
                </a:solidFill>
                <a:latin typeface="Gill Sans" pitchFamily="-1" charset="0"/>
                <a:ea typeface="ヒラギノ角ゴ ProN W3" pitchFamily="-1" charset="-128"/>
                <a:cs typeface="ヒラギノ角ゴ ProN W3" pitchFamily="-1" charset="-128"/>
                <a:sym typeface="Gill Sans" pitchFamily="-1" charset="0"/>
              </a:rPr>
              <a:t>School</a:t>
            </a:r>
            <a:r>
              <a:rPr lang="fi-FI" sz="1600" b="1" dirty="0" smtClean="0">
                <a:solidFill>
                  <a:srgbClr val="FFFFFF"/>
                </a:solidFill>
                <a:latin typeface="Gill Sans" pitchFamily="-1" charset="0"/>
                <a:ea typeface="ヒラギノ角ゴ ProN W3" pitchFamily="-1" charset="-128"/>
                <a:cs typeface="ヒラギノ角ゴ ProN W3" pitchFamily="-1" charset="-128"/>
                <a:sym typeface="Gill Sans" pitchFamily="-1" charset="0"/>
              </a:rPr>
              <a:t> </a:t>
            </a:r>
            <a:r>
              <a:rPr lang="fi-FI" sz="1600" b="1" dirty="0" err="1" smtClean="0">
                <a:solidFill>
                  <a:srgbClr val="FFFFFF"/>
                </a:solidFill>
                <a:latin typeface="Gill Sans" pitchFamily="-1" charset="0"/>
                <a:ea typeface="ヒラギノ角ゴ ProN W3" pitchFamily="-1" charset="-128"/>
                <a:cs typeface="ヒラギノ角ゴ ProN W3" pitchFamily="-1" charset="-128"/>
                <a:sym typeface="Gill Sans" pitchFamily="-1" charset="0"/>
              </a:rPr>
              <a:t>Renovation</a:t>
            </a:r>
            <a:r>
              <a:rPr lang="fi-FI" sz="1600" b="1" dirty="0" smtClean="0">
                <a:solidFill>
                  <a:srgbClr val="FFFFFF"/>
                </a:solidFill>
                <a:latin typeface="Gill Sans" pitchFamily="-1" charset="0"/>
                <a:ea typeface="ヒラギノ角ゴ ProN W3" pitchFamily="-1" charset="-128"/>
                <a:cs typeface="ヒラギノ角ゴ ProN W3" pitchFamily="-1" charset="-128"/>
                <a:sym typeface="Gill Sans" pitchFamily="-1" charset="0"/>
              </a:rPr>
              <a:t> / BURO II &amp; ARCHI+I</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Rectangle 47"/>
          <p:cNvSpPr/>
          <p:nvPr/>
        </p:nvSpPr>
        <p:spPr>
          <a:xfrm>
            <a:off x="-228600" y="4042848"/>
            <a:ext cx="9601200" cy="929569"/>
          </a:xfrm>
          <a:prstGeom prst="rect">
            <a:avLst/>
          </a:prstGeom>
          <a:gradFill flip="none" rotWithShape="1">
            <a:gsLst>
              <a:gs pos="24000">
                <a:schemeClr val="bg1"/>
              </a:gs>
              <a:gs pos="100000">
                <a:srgbClr val="8064A2"/>
              </a:gs>
              <a:gs pos="37000">
                <a:srgbClr val="8064A2">
                  <a:alpha val="68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5" name="Rectangle 44"/>
          <p:cNvSpPr/>
          <p:nvPr/>
        </p:nvSpPr>
        <p:spPr>
          <a:xfrm>
            <a:off x="-228600" y="2942183"/>
            <a:ext cx="9601200" cy="929569"/>
          </a:xfrm>
          <a:prstGeom prst="rect">
            <a:avLst/>
          </a:prstGeom>
          <a:gradFill flip="none" rotWithShape="1">
            <a:gsLst>
              <a:gs pos="0">
                <a:schemeClr val="bg1"/>
              </a:gs>
              <a:gs pos="100000">
                <a:srgbClr val="9BBC59"/>
              </a:gs>
              <a:gs pos="15000">
                <a:schemeClr val="bg1">
                  <a:alpha val="68000"/>
                </a:schemeClr>
              </a:gs>
              <a:gs pos="49000">
                <a:srgbClr val="D2811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4" name="Rectangle 43"/>
          <p:cNvSpPr/>
          <p:nvPr/>
        </p:nvSpPr>
        <p:spPr>
          <a:xfrm>
            <a:off x="-228600" y="1841515"/>
            <a:ext cx="9601200" cy="929569"/>
          </a:xfrm>
          <a:prstGeom prst="rect">
            <a:avLst/>
          </a:prstGeom>
          <a:gradFill flip="none" rotWithShape="1">
            <a:gsLst>
              <a:gs pos="0">
                <a:schemeClr val="bg1"/>
              </a:gs>
              <a:gs pos="100000">
                <a:srgbClr val="C1504D"/>
              </a:gs>
              <a:gs pos="15000">
                <a:schemeClr val="bg1">
                  <a:alpha val="68000"/>
                </a:schemeClr>
              </a:gs>
              <a:gs pos="52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3" name="Rectangle 42"/>
          <p:cNvSpPr/>
          <p:nvPr/>
        </p:nvSpPr>
        <p:spPr>
          <a:xfrm>
            <a:off x="-228600" y="827279"/>
            <a:ext cx="9601200" cy="929569"/>
          </a:xfrm>
          <a:prstGeom prst="rect">
            <a:avLst/>
          </a:prstGeom>
          <a:gradFill flip="none" rotWithShape="1">
            <a:gsLst>
              <a:gs pos="0">
                <a:srgbClr val="4F80BD"/>
              </a:gs>
              <a:gs pos="100000">
                <a:srgbClr val="4F80BD"/>
              </a:gs>
              <a:gs pos="14000">
                <a:schemeClr val="bg1">
                  <a:alpha val="68000"/>
                </a:schemeClr>
              </a:gs>
              <a:gs pos="59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cxnSp>
        <p:nvCxnSpPr>
          <p:cNvPr id="40" name="Straight Connector 39"/>
          <p:cNvCxnSpPr/>
          <p:nvPr/>
        </p:nvCxnSpPr>
        <p:spPr>
          <a:xfrm rot="5400000">
            <a:off x="5850219" y="2909623"/>
            <a:ext cx="5820833" cy="1588"/>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1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9664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2576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3575331"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413519"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5166799"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46316"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58" name="TextBox 24"/>
          <p:cNvSpPr txBox="1">
            <a:spLocks noChangeArrowheads="1"/>
          </p:cNvSpPr>
          <p:nvPr/>
        </p:nvSpPr>
        <p:spPr bwMode="auto">
          <a:xfrm rot="-5400000">
            <a:off x="262287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1930</a:t>
            </a:r>
          </a:p>
        </p:txBody>
      </p:sp>
      <p:cxnSp>
        <p:nvCxnSpPr>
          <p:cNvPr id="26" name="Straight Connector 25"/>
          <p:cNvCxnSpPr/>
          <p:nvPr/>
        </p:nvCxnSpPr>
        <p:spPr>
          <a:xfrm rot="5400000">
            <a:off x="-768085" y="2911404"/>
            <a:ext cx="5820833"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0" name="TextBox 26"/>
          <p:cNvSpPr txBox="1">
            <a:spLocks noChangeArrowheads="1"/>
          </p:cNvSpPr>
          <p:nvPr/>
        </p:nvSpPr>
        <p:spPr bwMode="auto">
          <a:xfrm rot="-5400000">
            <a:off x="1708479"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1910</a:t>
            </a:r>
          </a:p>
        </p:txBody>
      </p:sp>
      <p:cxnSp>
        <p:nvCxnSpPr>
          <p:cNvPr id="22" name="Straight Connector 21"/>
          <p:cNvCxnSpPr/>
          <p:nvPr/>
        </p:nvCxnSpPr>
        <p:spPr>
          <a:xfrm rot="5400000">
            <a:off x="-1310216"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2" name="TextBox 22"/>
          <p:cNvSpPr txBox="1">
            <a:spLocks noChangeArrowheads="1"/>
          </p:cNvSpPr>
          <p:nvPr/>
        </p:nvSpPr>
        <p:spPr bwMode="auto">
          <a:xfrm rot="-5400000">
            <a:off x="11750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1900</a:t>
            </a:r>
          </a:p>
        </p:txBody>
      </p:sp>
      <p:cxnSp>
        <p:nvCxnSpPr>
          <p:cNvPr id="19" name="Straight Connector 18"/>
          <p:cNvCxnSpPr/>
          <p:nvPr/>
        </p:nvCxnSpPr>
        <p:spPr>
          <a:xfrm rot="5400000">
            <a:off x="-2224616" y="2910610"/>
            <a:ext cx="5820833"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28600" y="825501"/>
            <a:ext cx="9601200" cy="1764"/>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8600" y="1756836"/>
            <a:ext cx="9601200" cy="1764"/>
          </a:xfrm>
          <a:prstGeom prst="line">
            <a:avLst/>
          </a:prstGeom>
          <a:ln w="225425">
            <a:solidFill>
              <a:schemeClr val="accent2"/>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8600" y="2857501"/>
            <a:ext cx="9601200" cy="1764"/>
          </a:xfrm>
          <a:prstGeom prst="line">
            <a:avLst/>
          </a:prstGeom>
          <a:ln w="225425">
            <a:gradFill flip="none" rotWithShape="1">
              <a:gsLst>
                <a:gs pos="48000">
                  <a:schemeClr val="accent3"/>
                </a:gs>
                <a:gs pos="68000">
                  <a:schemeClr val="accent6">
                    <a:lumMod val="75000"/>
                  </a:schemeClr>
                </a:gs>
              </a:gsLst>
              <a:lin ang="0" scaled="1"/>
              <a:tileRect/>
            </a:gra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67" name="TextBox 10"/>
          <p:cNvSpPr txBox="1">
            <a:spLocks noChangeArrowheads="1"/>
          </p:cNvSpPr>
          <p:nvPr/>
        </p:nvSpPr>
        <p:spPr bwMode="auto">
          <a:xfrm>
            <a:off x="-14288" y="617268"/>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dirty="0" smtClean="0">
                <a:solidFill>
                  <a:prstClr val="white"/>
                </a:solidFill>
                <a:ea typeface="ＭＳ Ｐゴシック" pitchFamily="-104" charset="-128"/>
                <a:cs typeface="ＭＳ Ｐゴシック" pitchFamily="-104" charset="-128"/>
              </a:rPr>
              <a:t>fyysinen tila</a:t>
            </a:r>
          </a:p>
        </p:txBody>
      </p:sp>
      <p:sp>
        <p:nvSpPr>
          <p:cNvPr id="14368" name="TextBox 11"/>
          <p:cNvSpPr txBox="1">
            <a:spLocks noChangeArrowheads="1"/>
          </p:cNvSpPr>
          <p:nvPr/>
        </p:nvSpPr>
        <p:spPr bwMode="auto">
          <a:xfrm>
            <a:off x="-14288" y="1536253"/>
            <a:ext cx="1153644"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pedagogia</a:t>
            </a:r>
          </a:p>
        </p:txBody>
      </p:sp>
      <p:sp>
        <p:nvSpPr>
          <p:cNvPr id="14369" name="TextBox 12"/>
          <p:cNvSpPr txBox="1">
            <a:spLocks noChangeArrowheads="1"/>
          </p:cNvSpPr>
          <p:nvPr/>
        </p:nvSpPr>
        <p:spPr bwMode="auto">
          <a:xfrm>
            <a:off x="-14288" y="2649268"/>
            <a:ext cx="940732"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rakenne</a:t>
            </a:r>
          </a:p>
        </p:txBody>
      </p:sp>
      <p:cxnSp>
        <p:nvCxnSpPr>
          <p:cNvPr id="14" name="Straight Connector 13"/>
          <p:cNvCxnSpPr/>
          <p:nvPr/>
        </p:nvCxnSpPr>
        <p:spPr>
          <a:xfrm>
            <a:off x="-228600" y="3968751"/>
            <a:ext cx="9601200" cy="1764"/>
          </a:xfrm>
          <a:prstGeom prst="line">
            <a:avLst/>
          </a:prstGeom>
          <a:ln w="225425">
            <a:solidFill>
              <a:schemeClr val="accent4"/>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71" name="TextBox 14"/>
          <p:cNvSpPr txBox="1">
            <a:spLocks noChangeArrowheads="1"/>
          </p:cNvSpPr>
          <p:nvPr/>
        </p:nvSpPr>
        <p:spPr bwMode="auto">
          <a:xfrm>
            <a:off x="0" y="3749934"/>
            <a:ext cx="1169198"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teknologia</a:t>
            </a:r>
          </a:p>
        </p:txBody>
      </p:sp>
      <p:sp>
        <p:nvSpPr>
          <p:cNvPr id="14372" name="TextBox 19"/>
          <p:cNvSpPr txBox="1">
            <a:spLocks noChangeArrowheads="1"/>
          </p:cNvSpPr>
          <p:nvPr/>
        </p:nvSpPr>
        <p:spPr bwMode="auto">
          <a:xfrm rot="-5400000">
            <a:off x="260680"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1880</a:t>
            </a:r>
          </a:p>
        </p:txBody>
      </p:sp>
      <p:sp>
        <p:nvSpPr>
          <p:cNvPr id="14373" name="TextBox 20"/>
          <p:cNvSpPr txBox="1">
            <a:spLocks noChangeArrowheads="1"/>
          </p:cNvSpPr>
          <p:nvPr/>
        </p:nvSpPr>
        <p:spPr bwMode="auto">
          <a:xfrm>
            <a:off x="3379789" y="2670546"/>
            <a:ext cx="999856"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srgbClr val="7F7F7F"/>
                </a:solidFill>
                <a:ea typeface="ＭＳ Ｐゴシック" pitchFamily="-104" charset="-128"/>
                <a:cs typeface="ＭＳ Ｐゴシック" pitchFamily="-104" charset="-128"/>
              </a:rPr>
              <a:t>kansakoulu</a:t>
            </a:r>
          </a:p>
        </p:txBody>
      </p:sp>
      <p:sp>
        <p:nvSpPr>
          <p:cNvPr id="14374" name="TextBox 28"/>
          <p:cNvSpPr txBox="1">
            <a:spLocks noChangeArrowheads="1"/>
          </p:cNvSpPr>
          <p:nvPr/>
        </p:nvSpPr>
        <p:spPr bwMode="auto">
          <a:xfrm rot="-5400000">
            <a:off x="3156273"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1940</a:t>
            </a:r>
          </a:p>
        </p:txBody>
      </p:sp>
      <p:sp>
        <p:nvSpPr>
          <p:cNvPr id="14375" name="TextBox 30"/>
          <p:cNvSpPr txBox="1">
            <a:spLocks noChangeArrowheads="1"/>
          </p:cNvSpPr>
          <p:nvPr/>
        </p:nvSpPr>
        <p:spPr bwMode="auto">
          <a:xfrm rot="-5400000">
            <a:off x="4451676"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1960</a:t>
            </a:r>
          </a:p>
        </p:txBody>
      </p:sp>
      <p:sp>
        <p:nvSpPr>
          <p:cNvPr id="14376" name="TextBox 32"/>
          <p:cNvSpPr txBox="1">
            <a:spLocks noChangeArrowheads="1"/>
          </p:cNvSpPr>
          <p:nvPr/>
        </p:nvSpPr>
        <p:spPr bwMode="auto">
          <a:xfrm rot="-5400000">
            <a:off x="50612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1970</a:t>
            </a:r>
          </a:p>
        </p:txBody>
      </p:sp>
      <p:sp>
        <p:nvSpPr>
          <p:cNvPr id="14377" name="TextBox 34"/>
          <p:cNvSpPr txBox="1">
            <a:spLocks noChangeArrowheads="1"/>
          </p:cNvSpPr>
          <p:nvPr/>
        </p:nvSpPr>
        <p:spPr bwMode="auto">
          <a:xfrm rot="-5400000">
            <a:off x="605186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1985</a:t>
            </a:r>
          </a:p>
        </p:txBody>
      </p:sp>
      <p:sp>
        <p:nvSpPr>
          <p:cNvPr id="14378" name="TextBox 36"/>
          <p:cNvSpPr txBox="1">
            <a:spLocks noChangeArrowheads="1"/>
          </p:cNvSpPr>
          <p:nvPr/>
        </p:nvSpPr>
        <p:spPr bwMode="auto">
          <a:xfrm rot="-5400000">
            <a:off x="6890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1990</a:t>
            </a:r>
          </a:p>
        </p:txBody>
      </p:sp>
      <p:sp>
        <p:nvSpPr>
          <p:cNvPr id="14379" name="TextBox 38"/>
          <p:cNvSpPr txBox="1">
            <a:spLocks noChangeArrowheads="1"/>
          </p:cNvSpPr>
          <p:nvPr/>
        </p:nvSpPr>
        <p:spPr bwMode="auto">
          <a:xfrm rot="-5400000">
            <a:off x="7652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2000</a:t>
            </a:r>
          </a:p>
        </p:txBody>
      </p:sp>
      <p:sp>
        <p:nvSpPr>
          <p:cNvPr id="14380" name="TextBox 40"/>
          <p:cNvSpPr txBox="1">
            <a:spLocks noChangeArrowheads="1"/>
          </p:cNvSpPr>
          <p:nvPr/>
        </p:nvSpPr>
        <p:spPr bwMode="auto">
          <a:xfrm rot="-5400000">
            <a:off x="8334705" y="166274"/>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2010</a:t>
            </a:r>
          </a:p>
        </p:txBody>
      </p:sp>
      <p:sp>
        <p:nvSpPr>
          <p:cNvPr id="14381" name="TextBox 41"/>
          <p:cNvSpPr txBox="1">
            <a:spLocks noChangeArrowheads="1"/>
          </p:cNvSpPr>
          <p:nvPr/>
        </p:nvSpPr>
        <p:spPr bwMode="auto">
          <a:xfrm>
            <a:off x="6122988" y="2684657"/>
            <a:ext cx="995560"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prstClr val="white"/>
                </a:solidFill>
                <a:ea typeface="ＭＳ Ｐゴシック" pitchFamily="-104" charset="-128"/>
                <a:cs typeface="ＭＳ Ｐゴシック" pitchFamily="-104" charset="-128"/>
              </a:rPr>
              <a:t>peruskoulu</a:t>
            </a:r>
          </a:p>
        </p:txBody>
      </p:sp>
      <p:cxnSp>
        <p:nvCxnSpPr>
          <p:cNvPr id="46" name="Straight Connector 45"/>
          <p:cNvCxnSpPr/>
          <p:nvPr/>
        </p:nvCxnSpPr>
        <p:spPr>
          <a:xfrm>
            <a:off x="-228600" y="5046489"/>
            <a:ext cx="9601200" cy="1763"/>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83" name="TextBox 46"/>
          <p:cNvSpPr txBox="1">
            <a:spLocks noChangeArrowheads="1"/>
          </p:cNvSpPr>
          <p:nvPr/>
        </p:nvSpPr>
        <p:spPr bwMode="auto">
          <a:xfrm>
            <a:off x="-14288" y="4838253"/>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fyysinen tila</a:t>
            </a:r>
          </a:p>
        </p:txBody>
      </p:sp>
      <p:sp>
        <p:nvSpPr>
          <p:cNvPr id="50" name="Tekstiruutu 49"/>
          <p:cNvSpPr txBox="1"/>
          <p:nvPr/>
        </p:nvSpPr>
        <p:spPr>
          <a:xfrm>
            <a:off x="105231" y="5229550"/>
            <a:ext cx="716663" cy="461665"/>
          </a:xfrm>
          <a:prstGeom prst="rect">
            <a:avLst/>
          </a:prstGeom>
          <a:noFill/>
        </p:spPr>
        <p:txBody>
          <a:bodyPr wrap="none" rtlCol="0">
            <a:spAutoFit/>
          </a:bodyPr>
          <a:lstStyle/>
          <a:p>
            <a:r>
              <a:rPr lang="fi-FI" sz="2400" dirty="0" smtClean="0"/>
              <a:t>90%</a:t>
            </a:r>
            <a:endParaRPr lang="fi-FI" sz="2400" dirty="0"/>
          </a:p>
        </p:txBody>
      </p:sp>
      <p:sp>
        <p:nvSpPr>
          <p:cNvPr id="51" name="Tekstiruutu 50"/>
          <p:cNvSpPr txBox="1"/>
          <p:nvPr/>
        </p:nvSpPr>
        <p:spPr>
          <a:xfrm>
            <a:off x="7319903" y="5229550"/>
            <a:ext cx="716663" cy="461665"/>
          </a:xfrm>
          <a:prstGeom prst="rect">
            <a:avLst/>
          </a:prstGeom>
          <a:noFill/>
        </p:spPr>
        <p:txBody>
          <a:bodyPr wrap="none" rtlCol="0">
            <a:spAutoFit/>
          </a:bodyPr>
          <a:lstStyle/>
          <a:p>
            <a:r>
              <a:rPr lang="fi-FI" sz="2400" dirty="0" smtClean="0"/>
              <a:t>13%</a:t>
            </a:r>
            <a:endParaRPr lang="fi-FI" sz="2400" dirty="0"/>
          </a:p>
        </p:txBody>
      </p:sp>
      <p:cxnSp>
        <p:nvCxnSpPr>
          <p:cNvPr id="53" name="Suora nuoliyhdysviiva 52"/>
          <p:cNvCxnSpPr>
            <a:stCxn id="50" idx="3"/>
          </p:cNvCxnSpPr>
          <p:nvPr/>
        </p:nvCxnSpPr>
        <p:spPr>
          <a:xfrm>
            <a:off x="821894" y="5460383"/>
            <a:ext cx="650283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kstiruutu 3"/>
          <p:cNvSpPr txBox="1"/>
          <p:nvPr/>
        </p:nvSpPr>
        <p:spPr>
          <a:xfrm>
            <a:off x="1181579" y="467895"/>
            <a:ext cx="6780854" cy="646331"/>
          </a:xfrm>
          <a:prstGeom prst="rect">
            <a:avLst/>
          </a:prstGeom>
          <a:noFill/>
        </p:spPr>
        <p:txBody>
          <a:bodyPr wrap="none" rtlCol="0">
            <a:spAutoFit/>
          </a:bodyPr>
          <a:lstStyle/>
          <a:p>
            <a:pPr algn="ctr"/>
            <a:r>
              <a:rPr lang="fi-FI" sz="3600" dirty="0" smtClean="0">
                <a:solidFill>
                  <a:prstClr val="black"/>
                </a:solidFill>
                <a:latin typeface="Avenir Light"/>
                <a:cs typeface="Avenir Light"/>
              </a:rPr>
              <a:t>Tilasuunnittelussa huomioitavaa</a:t>
            </a:r>
          </a:p>
        </p:txBody>
      </p:sp>
      <p:graphicFrame>
        <p:nvGraphicFramePr>
          <p:cNvPr id="8" name="Kaaviokuva 7"/>
          <p:cNvGraphicFramePr/>
          <p:nvPr/>
        </p:nvGraphicFramePr>
        <p:xfrm>
          <a:off x="311948" y="1397974"/>
          <a:ext cx="4179091" cy="319135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0" name="Tekstiruutu 9"/>
          <p:cNvSpPr txBox="1"/>
          <p:nvPr/>
        </p:nvSpPr>
        <p:spPr>
          <a:xfrm>
            <a:off x="2663742" y="2982031"/>
            <a:ext cx="1200607" cy="307777"/>
          </a:xfrm>
          <a:prstGeom prst="rect">
            <a:avLst/>
          </a:prstGeom>
          <a:noFill/>
        </p:spPr>
        <p:txBody>
          <a:bodyPr wrap="none" rtlCol="0">
            <a:spAutoFit/>
          </a:bodyPr>
          <a:lstStyle/>
          <a:p>
            <a:r>
              <a:rPr lang="fi-FI" sz="1400" dirty="0" smtClean="0">
                <a:solidFill>
                  <a:prstClr val="black"/>
                </a:solidFill>
              </a:rPr>
              <a:t>keskittyminen</a:t>
            </a:r>
            <a:endParaRPr lang="fi-FI" sz="1400" dirty="0">
              <a:solidFill>
                <a:prstClr val="black"/>
              </a:solidFill>
            </a:endParaRPr>
          </a:p>
        </p:txBody>
      </p:sp>
      <p:sp>
        <p:nvSpPr>
          <p:cNvPr id="11" name="Tekstiruutu 10"/>
          <p:cNvSpPr txBox="1"/>
          <p:nvPr/>
        </p:nvSpPr>
        <p:spPr>
          <a:xfrm rot="16200000">
            <a:off x="1805878" y="2026835"/>
            <a:ext cx="849511" cy="307777"/>
          </a:xfrm>
          <a:prstGeom prst="rect">
            <a:avLst/>
          </a:prstGeom>
          <a:noFill/>
        </p:spPr>
        <p:txBody>
          <a:bodyPr wrap="none" rtlCol="0">
            <a:spAutoFit/>
          </a:bodyPr>
          <a:lstStyle/>
          <a:p>
            <a:r>
              <a:rPr lang="fi-FI" sz="1400" dirty="0" smtClean="0">
                <a:solidFill>
                  <a:prstClr val="black"/>
                </a:solidFill>
              </a:rPr>
              <a:t>yhteistyö</a:t>
            </a:r>
            <a:endParaRPr lang="fi-FI" sz="1400" dirty="0">
              <a:solidFill>
                <a:prstClr val="black"/>
              </a:solidFill>
            </a:endParaRPr>
          </a:p>
        </p:txBody>
      </p:sp>
      <p:sp>
        <p:nvSpPr>
          <p:cNvPr id="12" name="Tekstiruutu 11"/>
          <p:cNvSpPr txBox="1"/>
          <p:nvPr/>
        </p:nvSpPr>
        <p:spPr>
          <a:xfrm>
            <a:off x="3930177" y="2694067"/>
            <a:ext cx="364202" cy="523220"/>
          </a:xfrm>
          <a:prstGeom prst="rect">
            <a:avLst/>
          </a:prstGeom>
          <a:noFill/>
        </p:spPr>
        <p:txBody>
          <a:bodyPr wrap="none" rtlCol="0">
            <a:spAutoFit/>
          </a:bodyPr>
          <a:lstStyle/>
          <a:p>
            <a:r>
              <a:rPr lang="fi-FI" sz="2800" b="1" dirty="0" smtClean="0">
                <a:solidFill>
                  <a:srgbClr val="880FDB"/>
                </a:solidFill>
              </a:rPr>
              <a:t>+</a:t>
            </a:r>
            <a:endParaRPr lang="fi-FI" sz="2800" b="1" dirty="0">
              <a:solidFill>
                <a:srgbClr val="880FDB"/>
              </a:solidFill>
            </a:endParaRPr>
          </a:p>
        </p:txBody>
      </p:sp>
      <p:sp>
        <p:nvSpPr>
          <p:cNvPr id="13" name="Tekstiruutu 12"/>
          <p:cNvSpPr txBox="1"/>
          <p:nvPr/>
        </p:nvSpPr>
        <p:spPr>
          <a:xfrm>
            <a:off x="2210639" y="969612"/>
            <a:ext cx="364202" cy="523220"/>
          </a:xfrm>
          <a:prstGeom prst="rect">
            <a:avLst/>
          </a:prstGeom>
          <a:noFill/>
        </p:spPr>
        <p:txBody>
          <a:bodyPr wrap="none" rtlCol="0">
            <a:spAutoFit/>
          </a:bodyPr>
          <a:lstStyle/>
          <a:p>
            <a:r>
              <a:rPr lang="fi-FI" sz="2800" b="1" dirty="0" smtClean="0">
                <a:solidFill>
                  <a:srgbClr val="880FDB"/>
                </a:solidFill>
              </a:rPr>
              <a:t>+</a:t>
            </a:r>
            <a:endParaRPr lang="fi-FI" sz="2800" b="1" dirty="0">
              <a:solidFill>
                <a:srgbClr val="880FDB"/>
              </a:solidFill>
            </a:endParaRPr>
          </a:p>
        </p:txBody>
      </p:sp>
      <p:graphicFrame>
        <p:nvGraphicFramePr>
          <p:cNvPr id="15" name="Kaaviokuva 14"/>
          <p:cNvGraphicFramePr/>
          <p:nvPr/>
        </p:nvGraphicFramePr>
        <p:xfrm>
          <a:off x="4678741" y="1354247"/>
          <a:ext cx="4103229" cy="3184919"/>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14" name="Tekstiruutu 13"/>
          <p:cNvSpPr txBox="1"/>
          <p:nvPr/>
        </p:nvSpPr>
        <p:spPr>
          <a:xfrm>
            <a:off x="2701537" y="4812632"/>
            <a:ext cx="1367081" cy="338554"/>
          </a:xfrm>
          <a:prstGeom prst="rect">
            <a:avLst/>
          </a:prstGeom>
          <a:noFill/>
        </p:spPr>
        <p:txBody>
          <a:bodyPr wrap="none" rtlCol="0">
            <a:spAutoFit/>
          </a:bodyPr>
          <a:lstStyle/>
          <a:p>
            <a:r>
              <a:rPr lang="fi-FI" sz="1600" dirty="0" err="1" smtClean="0">
                <a:solidFill>
                  <a:prstClr val="black"/>
                </a:solidFill>
              </a:rPr>
              <a:t>www.ttl.fi/toti</a:t>
            </a:r>
            <a:endParaRPr lang="fi-FI" sz="1600" dirty="0">
              <a:solidFill>
                <a:prstClr val="black"/>
              </a:solidFill>
            </a:endParaRPr>
          </a:p>
        </p:txBody>
      </p:sp>
      <p:sp>
        <p:nvSpPr>
          <p:cNvPr id="16" name="Tekstiruutu 15"/>
          <p:cNvSpPr txBox="1"/>
          <p:nvPr/>
        </p:nvSpPr>
        <p:spPr>
          <a:xfrm>
            <a:off x="6730355" y="4812632"/>
            <a:ext cx="2027518" cy="338554"/>
          </a:xfrm>
          <a:prstGeom prst="rect">
            <a:avLst/>
          </a:prstGeom>
          <a:noFill/>
        </p:spPr>
        <p:txBody>
          <a:bodyPr wrap="none" rtlCol="0">
            <a:spAutoFit/>
          </a:bodyPr>
          <a:lstStyle/>
          <a:p>
            <a:r>
              <a:rPr lang="fi-FI" sz="1600" dirty="0" err="1" smtClean="0">
                <a:solidFill>
                  <a:prstClr val="black"/>
                </a:solidFill>
              </a:rPr>
              <a:t>www.rosanbosch.com</a:t>
            </a:r>
            <a:endParaRPr lang="fi-FI" sz="1600" dirty="0" smtClean="0">
              <a:solidFill>
                <a:prstClr val="black"/>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kstiruutu 3"/>
          <p:cNvSpPr txBox="1"/>
          <p:nvPr/>
        </p:nvSpPr>
        <p:spPr>
          <a:xfrm>
            <a:off x="23" y="5357324"/>
            <a:ext cx="4211409" cy="707886"/>
          </a:xfrm>
          <a:prstGeom prst="rect">
            <a:avLst/>
          </a:prstGeom>
          <a:noFill/>
        </p:spPr>
        <p:txBody>
          <a:bodyPr wrap="none" rtlCol="0">
            <a:spAutoFit/>
          </a:bodyPr>
          <a:lstStyle/>
          <a:p>
            <a:pPr defTabSz="914400" fontAlgn="base">
              <a:spcBef>
                <a:spcPct val="0"/>
              </a:spcBef>
              <a:spcAft>
                <a:spcPct val="0"/>
              </a:spcAft>
            </a:pPr>
            <a:r>
              <a:rPr lang="fi-FI" sz="20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Avoid</a:t>
            </a:r>
            <a:r>
              <a:rPr lang="fi-FI" sz="20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rPr>
              <a:t> </a:t>
            </a:r>
            <a:r>
              <a:rPr lang="fi-FI" sz="20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Conversation</a:t>
            </a:r>
            <a:r>
              <a:rPr lang="fi-FI" sz="20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rPr>
              <a:t> </a:t>
            </a:r>
            <a:r>
              <a:rPr lang="fi-FI" sz="20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Table</a:t>
            </a:r>
            <a:r>
              <a:rPr lang="fi-FI" sz="20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rPr>
              <a:t>, Michael </a:t>
            </a:r>
            <a:r>
              <a:rPr lang="fi-FI" sz="20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Beit</a:t>
            </a:r>
            <a:endParaRPr lang="fi-FI" sz="20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endParaRPr>
          </a:p>
          <a:p>
            <a:pPr defTabSz="914400" fontAlgn="base">
              <a:spcBef>
                <a:spcPct val="0"/>
              </a:spcBef>
              <a:spcAft>
                <a:spcPct val="0"/>
              </a:spcAft>
            </a:pPr>
            <a:endParaRPr lang="fi-FI" sz="2000" dirty="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kstiruutu 3"/>
          <p:cNvSpPr txBox="1"/>
          <p:nvPr/>
        </p:nvSpPr>
        <p:spPr>
          <a:xfrm>
            <a:off x="23" y="5357324"/>
            <a:ext cx="4211409" cy="707886"/>
          </a:xfrm>
          <a:prstGeom prst="rect">
            <a:avLst/>
          </a:prstGeom>
          <a:noFill/>
        </p:spPr>
        <p:txBody>
          <a:bodyPr wrap="none" rtlCol="0">
            <a:spAutoFit/>
          </a:bodyPr>
          <a:lstStyle/>
          <a:p>
            <a:pPr defTabSz="914400" fontAlgn="base">
              <a:spcBef>
                <a:spcPct val="0"/>
              </a:spcBef>
              <a:spcAft>
                <a:spcPct val="0"/>
              </a:spcAft>
            </a:pPr>
            <a:r>
              <a:rPr lang="fi-FI" sz="20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Avoid</a:t>
            </a:r>
            <a:r>
              <a:rPr lang="fi-FI" sz="20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rPr>
              <a:t> </a:t>
            </a:r>
            <a:r>
              <a:rPr lang="fi-FI" sz="20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Conversation</a:t>
            </a:r>
            <a:r>
              <a:rPr lang="fi-FI" sz="20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rPr>
              <a:t> </a:t>
            </a:r>
            <a:r>
              <a:rPr lang="fi-FI" sz="20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Table</a:t>
            </a:r>
            <a:r>
              <a:rPr lang="fi-FI" sz="20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rPr>
              <a:t>, Michael </a:t>
            </a:r>
            <a:r>
              <a:rPr lang="fi-FI" sz="2000" dirty="0" err="1" smtClean="0">
                <a:solidFill>
                  <a:srgbClr val="000000"/>
                </a:solidFill>
                <a:latin typeface="Gill Sans" pitchFamily="-1" charset="0"/>
                <a:ea typeface="ヒラギノ角ゴ ProN W3" pitchFamily="-1" charset="-128"/>
                <a:cs typeface="ヒラギノ角ゴ ProN W3" pitchFamily="-1" charset="-128"/>
                <a:sym typeface="Gill Sans" pitchFamily="-1" charset="0"/>
              </a:rPr>
              <a:t>Beit</a:t>
            </a:r>
            <a:endParaRPr lang="fi-FI" sz="2000" dirty="0" smtClean="0">
              <a:solidFill>
                <a:srgbClr val="000000"/>
              </a:solidFill>
              <a:latin typeface="Gill Sans" pitchFamily="-1" charset="0"/>
              <a:ea typeface="ヒラギノ角ゴ ProN W3" pitchFamily="-1" charset="-128"/>
              <a:cs typeface="ヒラギノ角ゴ ProN W3" pitchFamily="-1" charset="-128"/>
              <a:sym typeface="Gill Sans" pitchFamily="-1" charset="0"/>
            </a:endParaRPr>
          </a:p>
          <a:p>
            <a:pPr defTabSz="914400" fontAlgn="base">
              <a:spcBef>
                <a:spcPct val="0"/>
              </a:spcBef>
              <a:spcAft>
                <a:spcPct val="0"/>
              </a:spcAft>
            </a:pPr>
            <a:endParaRPr lang="fi-FI" sz="2000" dirty="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4" name="Ellipsi 6"/>
          <p:cNvSpPr>
            <a:spLocks noChangeArrowheads="1"/>
          </p:cNvSpPr>
          <p:nvPr/>
        </p:nvSpPr>
        <p:spPr bwMode="auto">
          <a:xfrm>
            <a:off x="2133600" y="875784"/>
            <a:ext cx="4876800" cy="3950229"/>
          </a:xfrm>
          <a:prstGeom prst="ellipse">
            <a:avLst/>
          </a:prstGeom>
          <a:noFill/>
          <a:ln w="12700">
            <a:solidFill>
              <a:srgbClr val="000000"/>
            </a:solidFill>
            <a:prstDash val="dash"/>
            <a:round/>
            <a:headEnd/>
            <a:tailEnd/>
          </a:ln>
        </p:spPr>
        <p:txBody>
          <a:bodyPr>
            <a:prstTxWarp prst="textNoShape">
              <a:avLst/>
            </a:prstTxWarp>
          </a:bodyPr>
          <a:lstStyle/>
          <a:p>
            <a:pPr algn="ctr" defTabSz="914400" fontAlgn="base">
              <a:spcBef>
                <a:spcPct val="0"/>
              </a:spcBef>
              <a:spcAft>
                <a:spcPct val="0"/>
              </a:spcAft>
            </a:pPr>
            <a:endParaRPr lang="fi-FI" sz="4200">
              <a:solidFill>
                <a:srgbClr val="000000"/>
              </a:solidFill>
              <a:sym typeface="Gill Sans" pitchFamily="-1" charset="0"/>
            </a:endParaRPr>
          </a:p>
        </p:txBody>
      </p:sp>
      <p:grpSp>
        <p:nvGrpSpPr>
          <p:cNvPr id="2" name="Ryhmitä 18"/>
          <p:cNvGrpSpPr>
            <a:grpSpLocks/>
          </p:cNvGrpSpPr>
          <p:nvPr/>
        </p:nvGrpSpPr>
        <p:grpSpPr bwMode="auto">
          <a:xfrm>
            <a:off x="762000" y="342637"/>
            <a:ext cx="7315200" cy="5105135"/>
            <a:chOff x="762000" y="342900"/>
            <a:chExt cx="7315200" cy="5105400"/>
          </a:xfrm>
        </p:grpSpPr>
        <p:grpSp>
          <p:nvGrpSpPr>
            <p:cNvPr id="7" name="Ryhmitä 14"/>
            <p:cNvGrpSpPr>
              <a:grpSpLocks/>
            </p:cNvGrpSpPr>
            <p:nvPr/>
          </p:nvGrpSpPr>
          <p:grpSpPr bwMode="auto">
            <a:xfrm>
              <a:off x="762000" y="342900"/>
              <a:ext cx="2667000" cy="1752600"/>
              <a:chOff x="762000" y="342900"/>
              <a:chExt cx="2667000" cy="1752600"/>
            </a:xfrm>
          </p:grpSpPr>
          <p:sp>
            <p:nvSpPr>
              <p:cNvPr id="3" name="Pyöristetty suorakulmio 2"/>
              <p:cNvSpPr/>
              <p:nvPr/>
            </p:nvSpPr>
            <p:spPr bwMode="auto">
              <a:xfrm>
                <a:off x="762000" y="342900"/>
                <a:ext cx="2667000" cy="1752600"/>
              </a:xfrm>
              <a:prstGeom prst="roundRect">
                <a:avLst/>
              </a:prstGeom>
              <a:blipFill dpi="0" rotWithShape="1">
                <a:blip r:embed="rId3"/>
                <a:srcRect/>
                <a:stretch>
                  <a:fillRect/>
                </a:stretch>
              </a:blipFill>
              <a:ln w="25400" cap="flat" cmpd="sng" algn="ctr">
                <a:solidFill>
                  <a:schemeClr val="bg1"/>
                </a:solidFill>
                <a:prstDash val="solid"/>
                <a:round/>
                <a:headEnd type="none" w="med" len="med"/>
                <a:tailEnd type="none" w="med" len="med"/>
              </a:ln>
              <a:effectLst>
                <a:outerShdw blurRad="50800" dist="38100" dir="2700000" algn="tl" rotWithShape="0">
                  <a:srgbClr val="000000">
                    <a:alpha val="43000"/>
                  </a:srgbClr>
                </a:outerShdw>
              </a:effectLst>
              <a:scene3d>
                <a:camera prst="obliqueBottomLeft">
                  <a:rot lat="0" lon="0" rev="0"/>
                </a:camera>
                <a:lightRig rig="threePt" dir="t"/>
              </a:scene3d>
              <a:sp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1" name="Tekstiruutu 10"/>
              <p:cNvSpPr txBox="1"/>
              <p:nvPr/>
            </p:nvSpPr>
            <p:spPr>
              <a:xfrm>
                <a:off x="1447614" y="800653"/>
                <a:ext cx="1295772" cy="507857"/>
              </a:xfrm>
              <a:prstGeom prst="rect">
                <a:avLst/>
              </a:prstGeom>
              <a:noFill/>
              <a:effectLst>
                <a:outerShdw blurRad="50800" dist="38100" dir="2700000">
                  <a:srgbClr val="000000">
                    <a:alpha val="43000"/>
                  </a:srgbClr>
                </a:outerShdw>
              </a:effectLst>
            </p:spPr>
            <p:txBody>
              <a:bodyPr wrap="none">
                <a:spAutoFit/>
              </a:bodyPr>
              <a:lstStyle/>
              <a:p>
                <a:pPr algn="ctr" defTabSz="914400" fontAlgn="base">
                  <a:spcBef>
                    <a:spcPct val="0"/>
                  </a:spcBef>
                  <a:spcAft>
                    <a:spcPct val="0"/>
                  </a:spcAft>
                  <a:defRPr/>
                </a:pPr>
                <a:r>
                  <a:rPr lang="fi-FI" sz="2700" dirty="0">
                    <a:solidFill>
                      <a:srgbClr val="FFFFFF"/>
                    </a:solidFill>
                    <a:sym typeface="Gill Sans" pitchFamily="-1" charset="0"/>
                  </a:rPr>
                  <a:t>fyysinen</a:t>
                </a:r>
              </a:p>
            </p:txBody>
          </p:sp>
        </p:grpSp>
        <p:grpSp>
          <p:nvGrpSpPr>
            <p:cNvPr id="8" name="Ryhmitä 15"/>
            <p:cNvGrpSpPr>
              <a:grpSpLocks/>
            </p:cNvGrpSpPr>
            <p:nvPr/>
          </p:nvGrpSpPr>
          <p:grpSpPr bwMode="auto">
            <a:xfrm>
              <a:off x="5410200" y="342900"/>
              <a:ext cx="2667000" cy="1752600"/>
              <a:chOff x="5410200" y="342900"/>
              <a:chExt cx="2667000" cy="1752600"/>
            </a:xfrm>
          </p:grpSpPr>
          <p:sp>
            <p:nvSpPr>
              <p:cNvPr id="4" name="Pyöristetty suorakulmio 3"/>
              <p:cNvSpPr/>
              <p:nvPr/>
            </p:nvSpPr>
            <p:spPr bwMode="auto">
              <a:xfrm>
                <a:off x="5410200" y="342900"/>
                <a:ext cx="2667000" cy="1752600"/>
              </a:xfrm>
              <a:prstGeom prst="roundRect">
                <a:avLst/>
              </a:prstGeom>
              <a:blipFill dpi="0" rotWithShape="1">
                <a:blip r:embed="rId4"/>
                <a:srcRect/>
                <a:stretch>
                  <a:fillRect/>
                </a:stretch>
              </a:blipFill>
              <a:ln w="25400" cap="flat" cmpd="sng" algn="ctr">
                <a:solidFill>
                  <a:schemeClr val="bg1"/>
                </a:solidFill>
                <a:prstDash val="solid"/>
                <a:round/>
                <a:headEnd type="none" w="med" len="med"/>
                <a:tailEnd type="none" w="med" len="med"/>
              </a:ln>
              <a:effectLst>
                <a:outerShdw blurRad="50800" dist="38100" dir="2700000" algn="tl" rotWithShape="0">
                  <a:srgbClr val="000000">
                    <a:alpha val="43000"/>
                  </a:srgbClr>
                </a:outerShdw>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2" name="Tekstiruutu 11"/>
              <p:cNvSpPr txBox="1"/>
              <p:nvPr/>
            </p:nvSpPr>
            <p:spPr>
              <a:xfrm>
                <a:off x="6096231" y="800653"/>
                <a:ext cx="1677525" cy="507857"/>
              </a:xfrm>
              <a:prstGeom prst="rect">
                <a:avLst/>
              </a:prstGeom>
              <a:noFill/>
              <a:effectLst>
                <a:outerShdw blurRad="50800" dist="38100" dir="2700000">
                  <a:srgbClr val="000000">
                    <a:alpha val="43000"/>
                  </a:srgbClr>
                </a:outerShdw>
              </a:effectLst>
            </p:spPr>
            <p:txBody>
              <a:bodyPr wrap="none">
                <a:spAutoFit/>
              </a:bodyPr>
              <a:lstStyle/>
              <a:p>
                <a:pPr algn="ctr" defTabSz="914400" fontAlgn="base">
                  <a:spcBef>
                    <a:spcPct val="0"/>
                  </a:spcBef>
                  <a:spcAft>
                    <a:spcPct val="0"/>
                  </a:spcAft>
                  <a:defRPr/>
                </a:pPr>
                <a:r>
                  <a:rPr lang="fi-FI" sz="2700" dirty="0">
                    <a:solidFill>
                      <a:srgbClr val="FFFFFF"/>
                    </a:solidFill>
                    <a:sym typeface="Gill Sans" pitchFamily="-1" charset="0"/>
                  </a:rPr>
                  <a:t>sosiaalinen</a:t>
                </a:r>
              </a:p>
            </p:txBody>
          </p:sp>
        </p:grpSp>
        <p:grpSp>
          <p:nvGrpSpPr>
            <p:cNvPr id="9" name="Ryhmitä 17"/>
            <p:cNvGrpSpPr>
              <a:grpSpLocks/>
            </p:cNvGrpSpPr>
            <p:nvPr/>
          </p:nvGrpSpPr>
          <p:grpSpPr bwMode="auto">
            <a:xfrm>
              <a:off x="5410200" y="3695700"/>
              <a:ext cx="2667000" cy="1752600"/>
              <a:chOff x="5410200" y="3695700"/>
              <a:chExt cx="2667000" cy="1752600"/>
            </a:xfrm>
          </p:grpSpPr>
          <p:sp>
            <p:nvSpPr>
              <p:cNvPr id="6" name="Pyöristetty suorakulmio 5"/>
              <p:cNvSpPr/>
              <p:nvPr/>
            </p:nvSpPr>
            <p:spPr bwMode="auto">
              <a:xfrm>
                <a:off x="5410200" y="3695700"/>
                <a:ext cx="2667000" cy="1752600"/>
              </a:xfrm>
              <a:prstGeom prst="roundRect">
                <a:avLst/>
              </a:prstGeom>
              <a:blipFill dpi="0" rotWithShape="1">
                <a:blip r:embed="rId5"/>
                <a:srcRect/>
                <a:stretch>
                  <a:fillRect/>
                </a:stretch>
              </a:blipFill>
              <a:ln w="25400" cap="flat" cmpd="sng" algn="ctr">
                <a:solidFill>
                  <a:schemeClr val="bg1"/>
                </a:solidFill>
                <a:prstDash val="solid"/>
                <a:round/>
                <a:headEnd type="none" w="med" len="med"/>
                <a:tailEnd type="none" w="med" len="med"/>
              </a:ln>
              <a:effectLst>
                <a:outerShdw blurRad="50800" dist="38100" dir="2700000" algn="tl" rotWithShape="0">
                  <a:srgbClr val="000000">
                    <a:alpha val="43000"/>
                  </a:srgbClr>
                </a:outerShdw>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3" name="Tekstiruutu 12"/>
              <p:cNvSpPr txBox="1"/>
              <p:nvPr/>
            </p:nvSpPr>
            <p:spPr>
              <a:xfrm>
                <a:off x="6077178" y="4228508"/>
                <a:ext cx="1714043" cy="507857"/>
              </a:xfrm>
              <a:prstGeom prst="rect">
                <a:avLst/>
              </a:prstGeom>
              <a:noFill/>
              <a:effectLst>
                <a:outerShdw blurRad="50800" dist="38100" dir="2700000">
                  <a:srgbClr val="000000">
                    <a:alpha val="43000"/>
                  </a:srgbClr>
                </a:outerShdw>
              </a:effectLst>
            </p:spPr>
            <p:txBody>
              <a:bodyPr wrap="none">
                <a:spAutoFit/>
              </a:bodyPr>
              <a:lstStyle/>
              <a:p>
                <a:pPr algn="ctr" defTabSz="914400" fontAlgn="base">
                  <a:spcBef>
                    <a:spcPct val="0"/>
                  </a:spcBef>
                  <a:spcAft>
                    <a:spcPct val="0"/>
                  </a:spcAft>
                  <a:defRPr/>
                </a:pPr>
                <a:r>
                  <a:rPr lang="fi-FI" sz="2700" dirty="0">
                    <a:solidFill>
                      <a:srgbClr val="FFFFFF"/>
                    </a:solidFill>
                    <a:sym typeface="Gill Sans" pitchFamily="-1" charset="0"/>
                  </a:rPr>
                  <a:t>psyykkinen</a:t>
                </a:r>
              </a:p>
            </p:txBody>
          </p:sp>
        </p:grpSp>
        <p:grpSp>
          <p:nvGrpSpPr>
            <p:cNvPr id="10" name="Ryhmitä 16"/>
            <p:cNvGrpSpPr>
              <a:grpSpLocks/>
            </p:cNvGrpSpPr>
            <p:nvPr/>
          </p:nvGrpSpPr>
          <p:grpSpPr bwMode="auto">
            <a:xfrm>
              <a:off x="762000" y="3695700"/>
              <a:ext cx="2667000" cy="1752600"/>
              <a:chOff x="762000" y="3695700"/>
              <a:chExt cx="2667000" cy="1752600"/>
            </a:xfrm>
          </p:grpSpPr>
          <p:sp>
            <p:nvSpPr>
              <p:cNvPr id="5" name="Pyöristetty suorakulmio 4"/>
              <p:cNvSpPr/>
              <p:nvPr/>
            </p:nvSpPr>
            <p:spPr bwMode="auto">
              <a:xfrm>
                <a:off x="762000" y="3695700"/>
                <a:ext cx="2667000" cy="1752600"/>
              </a:xfrm>
              <a:prstGeom prst="roundRect">
                <a:avLst/>
              </a:prstGeom>
              <a:blipFill dpi="0" rotWithShape="1">
                <a:blip r:embed="rId6"/>
                <a:srcRect/>
                <a:stretch>
                  <a:fillRect/>
                </a:stretch>
              </a:blipFill>
              <a:ln w="25400" cap="flat" cmpd="sng" algn="ctr">
                <a:solidFill>
                  <a:schemeClr val="bg1"/>
                </a:solidFill>
                <a:prstDash val="solid"/>
                <a:round/>
                <a:headEnd type="none" w="med" len="med"/>
                <a:tailEnd type="none" w="med" len="med"/>
              </a:ln>
              <a:effectLst>
                <a:outerShdw blurRad="50800" dist="38100" dir="2700000" algn="tl" rotWithShape="0">
                  <a:srgbClr val="000000">
                    <a:alpha val="43000"/>
                  </a:srgbClr>
                </a:outerShdw>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4" name="Tekstiruutu 13"/>
              <p:cNvSpPr txBox="1"/>
              <p:nvPr/>
            </p:nvSpPr>
            <p:spPr>
              <a:xfrm>
                <a:off x="1250572" y="4228508"/>
                <a:ext cx="1804156" cy="507857"/>
              </a:xfrm>
              <a:prstGeom prst="rect">
                <a:avLst/>
              </a:prstGeom>
              <a:noFill/>
              <a:effectLst>
                <a:outerShdw blurRad="50800" dist="38100" dir="2700000">
                  <a:srgbClr val="000000">
                    <a:alpha val="43000"/>
                  </a:srgbClr>
                </a:outerShdw>
              </a:effectLst>
            </p:spPr>
            <p:txBody>
              <a:bodyPr wrap="none">
                <a:spAutoFit/>
              </a:bodyPr>
              <a:lstStyle/>
              <a:p>
                <a:pPr algn="ctr" defTabSz="914400" fontAlgn="base">
                  <a:spcBef>
                    <a:spcPct val="0"/>
                  </a:spcBef>
                  <a:spcAft>
                    <a:spcPct val="0"/>
                  </a:spcAft>
                  <a:defRPr/>
                </a:pPr>
                <a:r>
                  <a:rPr lang="fi-FI" sz="2700" dirty="0">
                    <a:solidFill>
                      <a:srgbClr val="FFFFFF"/>
                    </a:solidFill>
                    <a:sym typeface="Gill Sans" pitchFamily="-1" charset="0"/>
                  </a:rPr>
                  <a:t>virtuaalinen</a:t>
                </a:r>
              </a:p>
            </p:txBody>
          </p:sp>
        </p:grpSp>
      </p:grpSp>
      <p:sp>
        <p:nvSpPr>
          <p:cNvPr id="259076" name="Tekstiruutu 16"/>
          <p:cNvSpPr txBox="1">
            <a:spLocks noChangeArrowheads="1"/>
          </p:cNvSpPr>
          <p:nvPr/>
        </p:nvSpPr>
        <p:spPr bwMode="auto">
          <a:xfrm>
            <a:off x="2362200" y="2610115"/>
            <a:ext cx="4648200" cy="677108"/>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fi-FI" sz="3800">
                <a:solidFill>
                  <a:srgbClr val="000000"/>
                </a:solidFill>
                <a:sym typeface="Gill Sans" pitchFamily="-1" charset="0"/>
              </a:rPr>
              <a:t>OPPIMISYMPÄRISTÖ</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Ryhmitä 128"/>
          <p:cNvGrpSpPr/>
          <p:nvPr/>
        </p:nvGrpSpPr>
        <p:grpSpPr>
          <a:xfrm>
            <a:off x="-152400" y="4064003"/>
            <a:ext cx="11658600" cy="927365"/>
            <a:chOff x="-381000" y="457200"/>
            <a:chExt cx="11658600" cy="1112838"/>
          </a:xfrm>
        </p:grpSpPr>
        <p:grpSp>
          <p:nvGrpSpPr>
            <p:cNvPr id="7" name="Ryhmitä 60"/>
            <p:cNvGrpSpPr>
              <a:grpSpLocks/>
            </p:cNvGrpSpPr>
            <p:nvPr/>
          </p:nvGrpSpPr>
          <p:grpSpPr bwMode="auto">
            <a:xfrm>
              <a:off x="-381000" y="457200"/>
              <a:ext cx="5562599" cy="1112838"/>
              <a:chOff x="152400" y="152400"/>
              <a:chExt cx="9220201" cy="2332037"/>
            </a:xfrm>
          </p:grpSpPr>
          <p:grpSp>
            <p:nvGrpSpPr>
              <p:cNvPr id="8" name="Ryhmitä 18"/>
              <p:cNvGrpSpPr>
                <a:grpSpLocks/>
              </p:cNvGrpSpPr>
              <p:nvPr/>
            </p:nvGrpSpPr>
            <p:grpSpPr bwMode="auto">
              <a:xfrm>
                <a:off x="152400" y="152400"/>
                <a:ext cx="2590801" cy="2332037"/>
                <a:chOff x="762000" y="342900"/>
                <a:chExt cx="7315200" cy="5105400"/>
              </a:xfrm>
            </p:grpSpPr>
            <p:sp>
              <p:nvSpPr>
                <p:cNvPr id="164" name="Pyöristetty suorakulmio 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65" name="Pyöristetty suorakulmio 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66" name="Pyöristetty suorakulmio 5"/>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67" name="Pyöristetty suorakulmio 4"/>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9" name="Ryhmitä 18"/>
              <p:cNvGrpSpPr>
                <a:grpSpLocks/>
              </p:cNvGrpSpPr>
              <p:nvPr/>
            </p:nvGrpSpPr>
            <p:grpSpPr bwMode="auto">
              <a:xfrm>
                <a:off x="3505200" y="152400"/>
                <a:ext cx="2590801" cy="2332037"/>
                <a:chOff x="762000" y="342900"/>
                <a:chExt cx="7315200" cy="5105400"/>
              </a:xfrm>
            </p:grpSpPr>
            <p:sp>
              <p:nvSpPr>
                <p:cNvPr id="160" name="Pyöristetty suorakulmio 159"/>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61" name="Pyöristetty suorakulmio 160"/>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62" name="Pyöristetty suorakulmio 161"/>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63" name="Pyöristetty suorakulmio 162"/>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10" name="Ryhmitä 18"/>
              <p:cNvGrpSpPr>
                <a:grpSpLocks/>
              </p:cNvGrpSpPr>
              <p:nvPr/>
            </p:nvGrpSpPr>
            <p:grpSpPr bwMode="auto">
              <a:xfrm>
                <a:off x="6781800" y="152400"/>
                <a:ext cx="2590801" cy="2332037"/>
                <a:chOff x="762000" y="342900"/>
                <a:chExt cx="7315200" cy="5105400"/>
              </a:xfrm>
            </p:grpSpPr>
            <p:sp>
              <p:nvSpPr>
                <p:cNvPr id="156" name="Pyöristetty suorakulmio 155"/>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57" name="Pyöristetty suorakulmio 156"/>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58" name="Pyöristetty suorakulmio 157"/>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59" name="Pyöristetty suorakulmio 158"/>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sp>
            <p:nvSpPr>
              <p:cNvPr id="153" name="Tekstiruutu 16"/>
              <p:cNvSpPr txBox="1">
                <a:spLocks noChangeArrowheads="1"/>
              </p:cNvSpPr>
              <p:nvPr/>
            </p:nvSpPr>
            <p:spPr bwMode="auto">
              <a:xfrm>
                <a:off x="4038600"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sp>
            <p:nvSpPr>
              <p:cNvPr id="154" name="Tekstiruutu 16"/>
              <p:cNvSpPr txBox="1">
                <a:spLocks noChangeArrowheads="1"/>
              </p:cNvSpPr>
              <p:nvPr/>
            </p:nvSpPr>
            <p:spPr bwMode="auto">
              <a:xfrm>
                <a:off x="685800"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sp>
            <p:nvSpPr>
              <p:cNvPr id="155" name="Tekstiruutu 16"/>
              <p:cNvSpPr txBox="1">
                <a:spLocks noChangeArrowheads="1"/>
              </p:cNvSpPr>
              <p:nvPr/>
            </p:nvSpPr>
            <p:spPr bwMode="auto">
              <a:xfrm>
                <a:off x="7391399"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grpSp>
        <p:grpSp>
          <p:nvGrpSpPr>
            <p:cNvPr id="11" name="Ryhmitä 60"/>
            <p:cNvGrpSpPr>
              <a:grpSpLocks/>
            </p:cNvGrpSpPr>
            <p:nvPr/>
          </p:nvGrpSpPr>
          <p:grpSpPr bwMode="auto">
            <a:xfrm>
              <a:off x="5714999" y="457200"/>
              <a:ext cx="5562599" cy="1112838"/>
              <a:chOff x="152400" y="152400"/>
              <a:chExt cx="9220201" cy="2332037"/>
            </a:xfrm>
          </p:grpSpPr>
          <p:grpSp>
            <p:nvGrpSpPr>
              <p:cNvPr id="12" name="Ryhmitä 18"/>
              <p:cNvGrpSpPr>
                <a:grpSpLocks/>
              </p:cNvGrpSpPr>
              <p:nvPr/>
            </p:nvGrpSpPr>
            <p:grpSpPr bwMode="auto">
              <a:xfrm>
                <a:off x="152400" y="152400"/>
                <a:ext cx="2590801" cy="2332037"/>
                <a:chOff x="762000" y="342900"/>
                <a:chExt cx="7315200" cy="5105400"/>
              </a:xfrm>
            </p:grpSpPr>
            <p:sp>
              <p:nvSpPr>
                <p:cNvPr id="146" name="Pyöristetty suorakulmio 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47" name="Pyöristetty suorakulmio 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48" name="Pyöristetty suorakulmio 5"/>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49" name="Pyöristetty suorakulmio 4"/>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13" name="Ryhmitä 18"/>
              <p:cNvGrpSpPr>
                <a:grpSpLocks/>
              </p:cNvGrpSpPr>
              <p:nvPr/>
            </p:nvGrpSpPr>
            <p:grpSpPr bwMode="auto">
              <a:xfrm>
                <a:off x="3505200" y="152400"/>
                <a:ext cx="2590801" cy="2332037"/>
                <a:chOff x="762000" y="342900"/>
                <a:chExt cx="7315200" cy="5105400"/>
              </a:xfrm>
            </p:grpSpPr>
            <p:sp>
              <p:nvSpPr>
                <p:cNvPr id="142" name="Pyöristetty suorakulmio 141"/>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43" name="Pyöristetty suorakulmio 142"/>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44" name="Pyöristetty suorakulmio 143"/>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45" name="Pyöristetty suorakulmio 144"/>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14" name="Ryhmitä 18"/>
              <p:cNvGrpSpPr>
                <a:grpSpLocks/>
              </p:cNvGrpSpPr>
              <p:nvPr/>
            </p:nvGrpSpPr>
            <p:grpSpPr bwMode="auto">
              <a:xfrm>
                <a:off x="6781800" y="152400"/>
                <a:ext cx="2590801" cy="2332037"/>
                <a:chOff x="762000" y="342900"/>
                <a:chExt cx="7315200" cy="5105400"/>
              </a:xfrm>
            </p:grpSpPr>
            <p:sp>
              <p:nvSpPr>
                <p:cNvPr id="138" name="Pyöristetty suorakulmio 137"/>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39" name="Pyöristetty suorakulmio 138"/>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40" name="Pyöristetty suorakulmio 139"/>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41" name="Pyöristetty suorakulmio 140"/>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sp>
            <p:nvSpPr>
              <p:cNvPr id="135" name="Tekstiruutu 16"/>
              <p:cNvSpPr txBox="1">
                <a:spLocks noChangeArrowheads="1"/>
              </p:cNvSpPr>
              <p:nvPr/>
            </p:nvSpPr>
            <p:spPr bwMode="auto">
              <a:xfrm>
                <a:off x="4038600"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sp>
            <p:nvSpPr>
              <p:cNvPr id="136" name="Tekstiruutu 16"/>
              <p:cNvSpPr txBox="1">
                <a:spLocks noChangeArrowheads="1"/>
              </p:cNvSpPr>
              <p:nvPr/>
            </p:nvSpPr>
            <p:spPr bwMode="auto">
              <a:xfrm>
                <a:off x="685800"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sp>
            <p:nvSpPr>
              <p:cNvPr id="137" name="Tekstiruutu 16"/>
              <p:cNvSpPr txBox="1">
                <a:spLocks noChangeArrowheads="1"/>
              </p:cNvSpPr>
              <p:nvPr/>
            </p:nvSpPr>
            <p:spPr bwMode="auto">
              <a:xfrm>
                <a:off x="7391399"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grpSp>
      </p:grpSp>
      <p:grpSp>
        <p:nvGrpSpPr>
          <p:cNvPr id="15" name="Ryhmitä 127"/>
          <p:cNvGrpSpPr/>
          <p:nvPr/>
        </p:nvGrpSpPr>
        <p:grpSpPr>
          <a:xfrm>
            <a:off x="-609600" y="660138"/>
            <a:ext cx="11658600" cy="927365"/>
            <a:chOff x="-381000" y="457200"/>
            <a:chExt cx="11658600" cy="1112838"/>
          </a:xfrm>
        </p:grpSpPr>
        <p:grpSp>
          <p:nvGrpSpPr>
            <p:cNvPr id="16" name="Ryhmitä 60"/>
            <p:cNvGrpSpPr>
              <a:grpSpLocks/>
            </p:cNvGrpSpPr>
            <p:nvPr/>
          </p:nvGrpSpPr>
          <p:grpSpPr bwMode="auto">
            <a:xfrm>
              <a:off x="-381000" y="457200"/>
              <a:ext cx="5562601" cy="1112838"/>
              <a:chOff x="152400" y="152400"/>
              <a:chExt cx="9220201" cy="2332037"/>
            </a:xfrm>
          </p:grpSpPr>
          <p:grpSp>
            <p:nvGrpSpPr>
              <p:cNvPr id="17" name="Ryhmitä 18"/>
              <p:cNvGrpSpPr>
                <a:grpSpLocks/>
              </p:cNvGrpSpPr>
              <p:nvPr/>
            </p:nvGrpSpPr>
            <p:grpSpPr bwMode="auto">
              <a:xfrm>
                <a:off x="152400" y="152400"/>
                <a:ext cx="2590801" cy="2332037"/>
                <a:chOff x="762000" y="342900"/>
                <a:chExt cx="7315200" cy="5105400"/>
              </a:xfrm>
            </p:grpSpPr>
            <p:sp>
              <p:nvSpPr>
                <p:cNvPr id="105" name="Pyöristetty suorakulmio 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06" name="Pyöristetty suorakulmio 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07" name="Pyöristetty suorakulmio 5"/>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08" name="Pyöristetty suorakulmio 4"/>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18" name="Ryhmitä 18"/>
              <p:cNvGrpSpPr>
                <a:grpSpLocks/>
              </p:cNvGrpSpPr>
              <p:nvPr/>
            </p:nvGrpSpPr>
            <p:grpSpPr bwMode="auto">
              <a:xfrm>
                <a:off x="3505200" y="152400"/>
                <a:ext cx="2590801" cy="2332037"/>
                <a:chOff x="762000" y="342900"/>
                <a:chExt cx="7315200" cy="5105400"/>
              </a:xfrm>
            </p:grpSpPr>
            <p:sp>
              <p:nvSpPr>
                <p:cNvPr id="101" name="Pyöristetty suorakulmio 100"/>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02" name="Pyöristetty suorakulmio 101"/>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03" name="Pyöristetty suorakulmio 102"/>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04" name="Pyöristetty suorakulmio 103"/>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19" name="Ryhmitä 18"/>
              <p:cNvGrpSpPr>
                <a:grpSpLocks/>
              </p:cNvGrpSpPr>
              <p:nvPr/>
            </p:nvGrpSpPr>
            <p:grpSpPr bwMode="auto">
              <a:xfrm>
                <a:off x="6781800" y="152400"/>
                <a:ext cx="2590801" cy="2332037"/>
                <a:chOff x="762000" y="342900"/>
                <a:chExt cx="7315200" cy="5105400"/>
              </a:xfrm>
            </p:grpSpPr>
            <p:sp>
              <p:nvSpPr>
                <p:cNvPr id="85" name="Pyöristetty suorakulmio 84"/>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86" name="Pyöristetty suorakulmio 85"/>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87" name="Pyöristetty suorakulmio 86"/>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00" name="Pyöristetty suorakulmio 99"/>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sp>
            <p:nvSpPr>
              <p:cNvPr id="82" name="Tekstiruutu 16"/>
              <p:cNvSpPr txBox="1">
                <a:spLocks noChangeArrowheads="1"/>
              </p:cNvSpPr>
              <p:nvPr/>
            </p:nvSpPr>
            <p:spPr bwMode="auto">
              <a:xfrm>
                <a:off x="4038600"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sp>
            <p:nvSpPr>
              <p:cNvPr id="83" name="Tekstiruutu 16"/>
              <p:cNvSpPr txBox="1">
                <a:spLocks noChangeArrowheads="1"/>
              </p:cNvSpPr>
              <p:nvPr/>
            </p:nvSpPr>
            <p:spPr bwMode="auto">
              <a:xfrm>
                <a:off x="685799"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sp>
            <p:nvSpPr>
              <p:cNvPr id="84" name="Tekstiruutu 16"/>
              <p:cNvSpPr txBox="1">
                <a:spLocks noChangeArrowheads="1"/>
              </p:cNvSpPr>
              <p:nvPr/>
            </p:nvSpPr>
            <p:spPr bwMode="auto">
              <a:xfrm>
                <a:off x="7391400"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grpSp>
        <p:grpSp>
          <p:nvGrpSpPr>
            <p:cNvPr id="20" name="Ryhmitä 60"/>
            <p:cNvGrpSpPr>
              <a:grpSpLocks/>
            </p:cNvGrpSpPr>
            <p:nvPr/>
          </p:nvGrpSpPr>
          <p:grpSpPr bwMode="auto">
            <a:xfrm>
              <a:off x="5714999" y="457200"/>
              <a:ext cx="5562601" cy="1112838"/>
              <a:chOff x="152400" y="152400"/>
              <a:chExt cx="9220201" cy="2332037"/>
            </a:xfrm>
          </p:grpSpPr>
          <p:grpSp>
            <p:nvGrpSpPr>
              <p:cNvPr id="21" name="Ryhmitä 18"/>
              <p:cNvGrpSpPr>
                <a:grpSpLocks/>
              </p:cNvGrpSpPr>
              <p:nvPr/>
            </p:nvGrpSpPr>
            <p:grpSpPr bwMode="auto">
              <a:xfrm>
                <a:off x="152400" y="152400"/>
                <a:ext cx="2590801" cy="2332037"/>
                <a:chOff x="762000" y="342900"/>
                <a:chExt cx="7315200" cy="5105400"/>
              </a:xfrm>
            </p:grpSpPr>
            <p:sp>
              <p:nvSpPr>
                <p:cNvPr id="124" name="Pyöristetty suorakulmio 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25" name="Pyöristetty suorakulmio 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26" name="Pyöristetty suorakulmio 5"/>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27" name="Pyöristetty suorakulmio 4"/>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22" name="Ryhmitä 18"/>
              <p:cNvGrpSpPr>
                <a:grpSpLocks/>
              </p:cNvGrpSpPr>
              <p:nvPr/>
            </p:nvGrpSpPr>
            <p:grpSpPr bwMode="auto">
              <a:xfrm>
                <a:off x="3505200" y="152400"/>
                <a:ext cx="2590801" cy="2332037"/>
                <a:chOff x="762000" y="342900"/>
                <a:chExt cx="7315200" cy="5105400"/>
              </a:xfrm>
            </p:grpSpPr>
            <p:sp>
              <p:nvSpPr>
                <p:cNvPr id="120" name="Pyöristetty suorakulmio 119"/>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21" name="Pyöristetty suorakulmio 120"/>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22" name="Pyöristetty suorakulmio 121"/>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23" name="Pyöristetty suorakulmio 122"/>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23" name="Ryhmitä 18"/>
              <p:cNvGrpSpPr>
                <a:grpSpLocks/>
              </p:cNvGrpSpPr>
              <p:nvPr/>
            </p:nvGrpSpPr>
            <p:grpSpPr bwMode="auto">
              <a:xfrm>
                <a:off x="6781800" y="152400"/>
                <a:ext cx="2590801" cy="2332037"/>
                <a:chOff x="762000" y="342900"/>
                <a:chExt cx="7315200" cy="5105400"/>
              </a:xfrm>
            </p:grpSpPr>
            <p:sp>
              <p:nvSpPr>
                <p:cNvPr id="116" name="Pyöristetty suorakulmio 115"/>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117" name="Pyöristetty suorakulmio 116"/>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18" name="Pyöristetty suorakulmio 117"/>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119" name="Pyöristetty suorakulmio 118"/>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sp>
            <p:nvSpPr>
              <p:cNvPr id="113" name="Tekstiruutu 16"/>
              <p:cNvSpPr txBox="1">
                <a:spLocks noChangeArrowheads="1"/>
              </p:cNvSpPr>
              <p:nvPr/>
            </p:nvSpPr>
            <p:spPr bwMode="auto">
              <a:xfrm>
                <a:off x="4038600"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sp>
            <p:nvSpPr>
              <p:cNvPr id="114" name="Tekstiruutu 16"/>
              <p:cNvSpPr txBox="1">
                <a:spLocks noChangeArrowheads="1"/>
              </p:cNvSpPr>
              <p:nvPr/>
            </p:nvSpPr>
            <p:spPr bwMode="auto">
              <a:xfrm>
                <a:off x="685799"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sp>
            <p:nvSpPr>
              <p:cNvPr id="115" name="Tekstiruutu 16"/>
              <p:cNvSpPr txBox="1">
                <a:spLocks noChangeArrowheads="1"/>
              </p:cNvSpPr>
              <p:nvPr/>
            </p:nvSpPr>
            <p:spPr bwMode="auto">
              <a:xfrm>
                <a:off x="7391400" y="1143000"/>
                <a:ext cx="1447800" cy="464378"/>
              </a:xfrm>
              <a:prstGeom prst="rect">
                <a:avLst/>
              </a:prstGeom>
              <a:noFill/>
              <a:ln w="9525">
                <a:noFill/>
                <a:miter lim="800000"/>
                <a:headEnd/>
                <a:tailEnd/>
              </a:ln>
            </p:spPr>
            <p:txBody>
              <a:bodyPr wrap="square">
                <a:prstTxWarp prst="textNoShape">
                  <a:avLst/>
                </a:prstTxWarp>
                <a:spAutoFit/>
              </a:bodyPr>
              <a:lstStyle/>
              <a:p>
                <a:pPr defTabSz="914400" fontAlgn="base">
                  <a:spcBef>
                    <a:spcPct val="0"/>
                  </a:spcBef>
                  <a:spcAft>
                    <a:spcPct val="0"/>
                  </a:spcAft>
                </a:pPr>
                <a:r>
                  <a:rPr lang="fi-FI" sz="600" dirty="0">
                    <a:solidFill>
                      <a:srgbClr val="000000"/>
                    </a:solidFill>
                    <a:sym typeface="Gill Sans" pitchFamily="-1" charset="0"/>
                  </a:rPr>
                  <a:t>OPPIMISYMPÄRISTÖ</a:t>
                </a:r>
              </a:p>
            </p:txBody>
          </p:sp>
        </p:grpSp>
      </p:grpSp>
      <p:grpSp>
        <p:nvGrpSpPr>
          <p:cNvPr id="24" name="Ryhmitä 18"/>
          <p:cNvGrpSpPr>
            <a:grpSpLocks/>
          </p:cNvGrpSpPr>
          <p:nvPr/>
        </p:nvGrpSpPr>
        <p:grpSpPr bwMode="auto">
          <a:xfrm>
            <a:off x="10134600" y="127003"/>
            <a:ext cx="2590800" cy="1943365"/>
            <a:chOff x="762000" y="342900"/>
            <a:chExt cx="7315200" cy="5105400"/>
          </a:xfrm>
        </p:grpSpPr>
        <p:sp>
          <p:nvSpPr>
            <p:cNvPr id="53" name="Pyöristetty suorakulmio 5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54" name="Pyöristetty suorakulmio 5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55" name="Pyöristetty suorakulmio 54"/>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56" name="Pyöristetty suorakulmio 55"/>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25" name="Ryhmitä 60"/>
          <p:cNvGrpSpPr>
            <a:grpSpLocks/>
          </p:cNvGrpSpPr>
          <p:nvPr/>
        </p:nvGrpSpPr>
        <p:grpSpPr bwMode="auto">
          <a:xfrm>
            <a:off x="152400" y="127003"/>
            <a:ext cx="9220200" cy="1943365"/>
            <a:chOff x="152400" y="152400"/>
            <a:chExt cx="9220200" cy="2332037"/>
          </a:xfrm>
        </p:grpSpPr>
        <p:grpSp>
          <p:nvGrpSpPr>
            <p:cNvPr id="26" name="Ryhmitä 18"/>
            <p:cNvGrpSpPr>
              <a:grpSpLocks/>
            </p:cNvGrpSpPr>
            <p:nvPr/>
          </p:nvGrpSpPr>
          <p:grpSpPr bwMode="auto">
            <a:xfrm>
              <a:off x="152400" y="152400"/>
              <a:ext cx="2590800" cy="2332037"/>
              <a:chOff x="762000" y="342900"/>
              <a:chExt cx="7315200" cy="5105400"/>
            </a:xfrm>
          </p:grpSpPr>
          <p:sp>
            <p:nvSpPr>
              <p:cNvPr id="3" name="Pyöristetty suorakulmio 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4" name="Pyöristetty suorakulmio 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6" name="Pyöristetty suorakulmio 5"/>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5" name="Pyöristetty suorakulmio 4"/>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27" name="Ryhmitä 18"/>
            <p:cNvGrpSpPr>
              <a:grpSpLocks/>
            </p:cNvGrpSpPr>
            <p:nvPr/>
          </p:nvGrpSpPr>
          <p:grpSpPr bwMode="auto">
            <a:xfrm>
              <a:off x="3505200" y="152400"/>
              <a:ext cx="2590800" cy="2332037"/>
              <a:chOff x="762000" y="342900"/>
              <a:chExt cx="7315200" cy="5105400"/>
            </a:xfrm>
          </p:grpSpPr>
          <p:sp>
            <p:nvSpPr>
              <p:cNvPr id="43" name="Pyöristetty suorakulmio 4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44" name="Pyöristetty suorakulmio 4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45" name="Pyöristetty suorakulmio 44"/>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46" name="Pyöristetty suorakulmio 45"/>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28" name="Ryhmitä 18"/>
            <p:cNvGrpSpPr>
              <a:grpSpLocks/>
            </p:cNvGrpSpPr>
            <p:nvPr/>
          </p:nvGrpSpPr>
          <p:grpSpPr bwMode="auto">
            <a:xfrm>
              <a:off x="6781800" y="152400"/>
              <a:ext cx="2590800" cy="2332037"/>
              <a:chOff x="762000" y="342900"/>
              <a:chExt cx="7315200" cy="5105400"/>
            </a:xfrm>
          </p:grpSpPr>
          <p:sp>
            <p:nvSpPr>
              <p:cNvPr id="48" name="Pyöristetty suorakulmio 47"/>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49" name="Pyöristetty suorakulmio 48"/>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50" name="Pyöristetty suorakulmio 49"/>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51" name="Pyöristetty suorakulmio 50"/>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sp>
          <p:nvSpPr>
            <p:cNvPr id="260142" name="Tekstiruutu 16"/>
            <p:cNvSpPr txBox="1">
              <a:spLocks noChangeArrowheads="1"/>
            </p:cNvSpPr>
            <p:nvPr/>
          </p:nvSpPr>
          <p:spPr bwMode="auto">
            <a:xfrm>
              <a:off x="4038600" y="1143000"/>
              <a:ext cx="1447800" cy="313932"/>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fi-FI" sz="1100">
                  <a:solidFill>
                    <a:srgbClr val="000000"/>
                  </a:solidFill>
                  <a:sym typeface="Gill Sans" pitchFamily="-1" charset="0"/>
                </a:rPr>
                <a:t>OPPIMISYMPÄRISTÖ</a:t>
              </a:r>
            </a:p>
          </p:txBody>
        </p:sp>
        <p:sp>
          <p:nvSpPr>
            <p:cNvPr id="260143" name="Tekstiruutu 16"/>
            <p:cNvSpPr txBox="1">
              <a:spLocks noChangeArrowheads="1"/>
            </p:cNvSpPr>
            <p:nvPr/>
          </p:nvSpPr>
          <p:spPr bwMode="auto">
            <a:xfrm>
              <a:off x="685800" y="1143000"/>
              <a:ext cx="1447800" cy="313932"/>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fi-FI" sz="1100">
                  <a:solidFill>
                    <a:srgbClr val="000000"/>
                  </a:solidFill>
                  <a:sym typeface="Gill Sans" pitchFamily="-1" charset="0"/>
                </a:rPr>
                <a:t>OPPIMISYMPÄRISTÖ</a:t>
              </a:r>
            </a:p>
          </p:txBody>
        </p:sp>
        <p:sp>
          <p:nvSpPr>
            <p:cNvPr id="260144" name="Tekstiruutu 16"/>
            <p:cNvSpPr txBox="1">
              <a:spLocks noChangeArrowheads="1"/>
            </p:cNvSpPr>
            <p:nvPr/>
          </p:nvSpPr>
          <p:spPr bwMode="auto">
            <a:xfrm>
              <a:off x="7391400" y="1143000"/>
              <a:ext cx="1447800" cy="313932"/>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fi-FI" sz="1100">
                  <a:solidFill>
                    <a:srgbClr val="000000"/>
                  </a:solidFill>
                  <a:sym typeface="Gill Sans" pitchFamily="-1" charset="0"/>
                </a:rPr>
                <a:t>OPPIMISYMPÄRISTÖ</a:t>
              </a:r>
            </a:p>
          </p:txBody>
        </p:sp>
      </p:grpSp>
      <p:grpSp>
        <p:nvGrpSpPr>
          <p:cNvPr id="29" name="Ryhmitä 61"/>
          <p:cNvGrpSpPr>
            <a:grpSpLocks/>
          </p:cNvGrpSpPr>
          <p:nvPr/>
        </p:nvGrpSpPr>
        <p:grpSpPr bwMode="auto">
          <a:xfrm>
            <a:off x="-152400" y="3644636"/>
            <a:ext cx="9220201" cy="1943364"/>
            <a:chOff x="152400" y="152400"/>
            <a:chExt cx="9220201" cy="2332037"/>
          </a:xfrm>
        </p:grpSpPr>
        <p:grpSp>
          <p:nvGrpSpPr>
            <p:cNvPr id="30" name="Ryhmitä 18"/>
            <p:cNvGrpSpPr>
              <a:grpSpLocks/>
            </p:cNvGrpSpPr>
            <p:nvPr/>
          </p:nvGrpSpPr>
          <p:grpSpPr bwMode="auto">
            <a:xfrm>
              <a:off x="152400" y="152400"/>
              <a:ext cx="2590801" cy="2332037"/>
              <a:chOff x="762000" y="342900"/>
              <a:chExt cx="7315200" cy="5105400"/>
            </a:xfrm>
          </p:grpSpPr>
          <p:sp>
            <p:nvSpPr>
              <p:cNvPr id="77" name="Pyöristetty suorakulmio 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78" name="Pyöristetty suorakulmio 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79" name="Pyöristetty suorakulmio 5"/>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80" name="Pyöristetty suorakulmio 4"/>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31" name="Ryhmitä 18"/>
            <p:cNvGrpSpPr>
              <a:grpSpLocks/>
            </p:cNvGrpSpPr>
            <p:nvPr/>
          </p:nvGrpSpPr>
          <p:grpSpPr bwMode="auto">
            <a:xfrm>
              <a:off x="3505200" y="152400"/>
              <a:ext cx="2590801" cy="2332037"/>
              <a:chOff x="762000" y="342900"/>
              <a:chExt cx="7315200" cy="5105400"/>
            </a:xfrm>
          </p:grpSpPr>
          <p:sp>
            <p:nvSpPr>
              <p:cNvPr id="73" name="Pyöristetty suorakulmio 7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74" name="Pyöristetty suorakulmio 7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75" name="Pyöristetty suorakulmio 74"/>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76" name="Pyöristetty suorakulmio 75"/>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grpSp>
          <p:nvGrpSpPr>
            <p:cNvPr id="260096" name="Ryhmitä 18"/>
            <p:cNvGrpSpPr>
              <a:grpSpLocks/>
            </p:cNvGrpSpPr>
            <p:nvPr/>
          </p:nvGrpSpPr>
          <p:grpSpPr bwMode="auto">
            <a:xfrm>
              <a:off x="6781800" y="152400"/>
              <a:ext cx="2590801" cy="2332037"/>
              <a:chOff x="762000" y="342900"/>
              <a:chExt cx="7315200" cy="5105400"/>
            </a:xfrm>
          </p:grpSpPr>
          <p:sp>
            <p:nvSpPr>
              <p:cNvPr id="69" name="Pyöristetty suorakulmio 68"/>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70" name="Pyöristetty suorakulmio 69"/>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71" name="Pyöristetty suorakulmio 70"/>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72" name="Pyöristetty suorakulmio 71"/>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sp>
          <p:nvSpPr>
            <p:cNvPr id="260124" name="Tekstiruutu 16"/>
            <p:cNvSpPr txBox="1">
              <a:spLocks noChangeArrowheads="1"/>
            </p:cNvSpPr>
            <p:nvPr/>
          </p:nvSpPr>
          <p:spPr bwMode="auto">
            <a:xfrm>
              <a:off x="4038600" y="1143000"/>
              <a:ext cx="1447800" cy="313932"/>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fi-FI" sz="1100">
                  <a:solidFill>
                    <a:srgbClr val="000000"/>
                  </a:solidFill>
                  <a:sym typeface="Gill Sans" pitchFamily="-1" charset="0"/>
                </a:rPr>
                <a:t>OPPIMISYMPÄRISTÖ</a:t>
              </a:r>
            </a:p>
          </p:txBody>
        </p:sp>
        <p:sp>
          <p:nvSpPr>
            <p:cNvPr id="260125" name="Tekstiruutu 16"/>
            <p:cNvSpPr txBox="1">
              <a:spLocks noChangeArrowheads="1"/>
            </p:cNvSpPr>
            <p:nvPr/>
          </p:nvSpPr>
          <p:spPr bwMode="auto">
            <a:xfrm>
              <a:off x="685800" y="1143000"/>
              <a:ext cx="1447800" cy="313932"/>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fi-FI" sz="1100">
                  <a:solidFill>
                    <a:srgbClr val="000000"/>
                  </a:solidFill>
                  <a:sym typeface="Gill Sans" pitchFamily="-1" charset="0"/>
                </a:rPr>
                <a:t>OPPIMISYMPÄRISTÖ</a:t>
              </a:r>
            </a:p>
          </p:txBody>
        </p:sp>
        <p:sp>
          <p:nvSpPr>
            <p:cNvPr id="260126" name="Tekstiruutu 16"/>
            <p:cNvSpPr txBox="1">
              <a:spLocks noChangeArrowheads="1"/>
            </p:cNvSpPr>
            <p:nvPr/>
          </p:nvSpPr>
          <p:spPr bwMode="auto">
            <a:xfrm>
              <a:off x="7391400" y="1143000"/>
              <a:ext cx="1447800" cy="313932"/>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fi-FI" sz="1100">
                  <a:solidFill>
                    <a:srgbClr val="000000"/>
                  </a:solidFill>
                  <a:sym typeface="Gill Sans" pitchFamily="-1" charset="0"/>
                </a:rPr>
                <a:t>OPPIMISYMPÄRISTÖ</a:t>
              </a:r>
            </a:p>
          </p:txBody>
        </p:sp>
      </p:grpSp>
      <p:sp>
        <p:nvSpPr>
          <p:cNvPr id="169" name="Suorakulmio 168"/>
          <p:cNvSpPr/>
          <p:nvPr/>
        </p:nvSpPr>
        <p:spPr bwMode="auto">
          <a:xfrm>
            <a:off x="-152400" y="0"/>
            <a:ext cx="9677400" cy="5715000"/>
          </a:xfrm>
          <a:prstGeom prst="rect">
            <a:avLst/>
          </a:prstGeom>
          <a:solidFill>
            <a:schemeClr val="bg1">
              <a:alpha val="89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i-FI" sz="4200">
              <a:solidFill>
                <a:srgbClr val="000000"/>
              </a:solidFill>
              <a:sym typeface="Gill Sans" charset="0"/>
            </a:endParaRPr>
          </a:p>
        </p:txBody>
      </p:sp>
      <p:sp>
        <p:nvSpPr>
          <p:cNvPr id="170" name="Suorakulmio 169"/>
          <p:cNvSpPr/>
          <p:nvPr/>
        </p:nvSpPr>
        <p:spPr bwMode="auto">
          <a:xfrm>
            <a:off x="-266700" y="0"/>
            <a:ext cx="9677400" cy="5715000"/>
          </a:xfrm>
          <a:prstGeom prst="rect">
            <a:avLst/>
          </a:prstGeom>
          <a:solidFill>
            <a:schemeClr val="bg1">
              <a:alpha val="89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i-FI" sz="4200">
              <a:solidFill>
                <a:srgbClr val="000000"/>
              </a:solidFill>
              <a:sym typeface="Gill Sans" charset="0"/>
            </a:endParaRPr>
          </a:p>
        </p:txBody>
      </p:sp>
      <p:sp>
        <p:nvSpPr>
          <p:cNvPr id="134" name="Tekstiruutu 133"/>
          <p:cNvSpPr txBox="1"/>
          <p:nvPr/>
        </p:nvSpPr>
        <p:spPr>
          <a:xfrm>
            <a:off x="266700" y="2349503"/>
            <a:ext cx="8610600" cy="1384995"/>
          </a:xfrm>
          <a:prstGeom prst="rect">
            <a:avLst/>
          </a:prstGeom>
          <a:solidFill>
            <a:schemeClr val="bg1">
              <a:alpha val="95000"/>
            </a:schemeClr>
          </a:solidFill>
          <a:effectLst/>
        </p:spPr>
        <p:txBody>
          <a:bodyPr wrap="square" rtlCol="0">
            <a:spAutoFit/>
          </a:bodyPr>
          <a:lstStyle/>
          <a:p>
            <a:pPr algn="just" defTabSz="914400" fontAlgn="base">
              <a:spcBef>
                <a:spcPct val="0"/>
              </a:spcBef>
              <a:spcAft>
                <a:spcPct val="0"/>
              </a:spcAft>
            </a:pPr>
            <a:r>
              <a:rPr lang="fi-FI" sz="2800" dirty="0" smtClean="0">
                <a:solidFill>
                  <a:srgbClr val="000000"/>
                </a:solidFill>
                <a:sym typeface="Gill Sans" pitchFamily="-1" charset="0"/>
              </a:rPr>
              <a:t>Oppimisympäristöjen kokonaisuus muodostaa osan  </a:t>
            </a:r>
            <a:r>
              <a:rPr lang="fi-FI" sz="2800" dirty="0">
                <a:solidFill>
                  <a:srgbClr val="000000"/>
                </a:solidFill>
                <a:sym typeface="Gill Sans" pitchFamily="-1" charset="0"/>
              </a:rPr>
              <a:t>oppilasta ympäröivästä </a:t>
            </a:r>
            <a:r>
              <a:rPr lang="fi-FI" sz="2800" b="1" dirty="0">
                <a:solidFill>
                  <a:srgbClr val="000000"/>
                </a:solidFill>
                <a:sym typeface="Gill Sans" pitchFamily="-1" charset="0"/>
              </a:rPr>
              <a:t>oppimaisemasta.</a:t>
            </a:r>
            <a:r>
              <a:rPr lang="fi-FI" sz="2800" b="1" dirty="0" smtClean="0">
                <a:solidFill>
                  <a:srgbClr val="000000"/>
                </a:solidFill>
                <a:sym typeface="Gill Sans" pitchFamily="-1" charset="0"/>
              </a:rPr>
              <a:t> </a:t>
            </a:r>
          </a:p>
          <a:p>
            <a:pPr algn="just" defTabSz="914400" fontAlgn="base">
              <a:spcBef>
                <a:spcPct val="0"/>
              </a:spcBef>
              <a:spcAft>
                <a:spcPct val="0"/>
              </a:spcAft>
            </a:pPr>
            <a:endParaRPr lang="fi-FI" sz="2800" b="1" dirty="0">
              <a:solidFill>
                <a:srgbClr val="000000"/>
              </a:solidFill>
              <a:sym typeface="Gill Sans" pitchFamily="-1"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fade">
                                      <p:cBhvr>
                                        <p:cTn id="19" dur="2000"/>
                                        <p:tgtEl>
                                          <p:spTgt spid="17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69"/>
                                        </p:tgtEl>
                                        <p:attrNameLst>
                                          <p:attrName>style.visibility</p:attrName>
                                        </p:attrNameLst>
                                      </p:cBhvr>
                                      <p:to>
                                        <p:strVal val="visible"/>
                                      </p:to>
                                    </p:set>
                                    <p:animEffect transition="in" filter="fade">
                                      <p:cBhvr>
                                        <p:cTn id="27" dur="2000"/>
                                        <p:tgtEl>
                                          <p:spTgt spid="169"/>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4" name="Ryhmitä 18"/>
          <p:cNvGrpSpPr>
            <a:grpSpLocks/>
          </p:cNvGrpSpPr>
          <p:nvPr/>
        </p:nvGrpSpPr>
        <p:grpSpPr bwMode="auto">
          <a:xfrm>
            <a:off x="10134600" y="127003"/>
            <a:ext cx="2590800" cy="1943365"/>
            <a:chOff x="762000" y="342900"/>
            <a:chExt cx="7315200" cy="5105400"/>
          </a:xfrm>
        </p:grpSpPr>
        <p:sp>
          <p:nvSpPr>
            <p:cNvPr id="53" name="Pyöristetty suorakulmio 52"/>
            <p:cNvSpPr/>
            <p:nvPr/>
          </p:nvSpPr>
          <p:spPr bwMode="auto">
            <a:xfrm>
              <a:off x="762000" y="342900"/>
              <a:ext cx="2667000" cy="1752600"/>
            </a:xfrm>
            <a:prstGeom prst="roundRect">
              <a:avLst/>
            </a:prstGeom>
            <a:blipFill dpi="0" rotWithShape="1">
              <a:blip r:embed="rId3">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dirty="0">
                <a:solidFill>
                  <a:srgbClr val="000000"/>
                </a:solidFill>
                <a:sym typeface="Gill Sans" charset="0"/>
              </a:endParaRPr>
            </a:p>
          </p:txBody>
        </p:sp>
        <p:sp>
          <p:nvSpPr>
            <p:cNvPr id="54" name="Pyöristetty suorakulmio 53"/>
            <p:cNvSpPr/>
            <p:nvPr/>
          </p:nvSpPr>
          <p:spPr bwMode="auto">
            <a:xfrm>
              <a:off x="5410200" y="342900"/>
              <a:ext cx="2667000" cy="1752600"/>
            </a:xfrm>
            <a:prstGeom prst="roundRect">
              <a:avLst/>
            </a:prstGeom>
            <a:blipFill dpi="0" rotWithShape="1">
              <a:blip r:embed="rId4">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55" name="Pyöristetty suorakulmio 54"/>
            <p:cNvSpPr/>
            <p:nvPr/>
          </p:nvSpPr>
          <p:spPr bwMode="auto">
            <a:xfrm>
              <a:off x="5410200" y="3695700"/>
              <a:ext cx="2667000" cy="1752600"/>
            </a:xfrm>
            <a:prstGeom prst="roundRect">
              <a:avLst/>
            </a:prstGeom>
            <a:blipFill dpi="0" rotWithShape="1">
              <a:blip r:embed="rId5">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sp>
          <p:nvSpPr>
            <p:cNvPr id="56" name="Pyöristetty suorakulmio 55"/>
            <p:cNvSpPr/>
            <p:nvPr/>
          </p:nvSpPr>
          <p:spPr bwMode="auto">
            <a:xfrm>
              <a:off x="762000" y="3695700"/>
              <a:ext cx="2667000" cy="1752600"/>
            </a:xfrm>
            <a:prstGeom prst="roundRect">
              <a:avLst/>
            </a:prstGeom>
            <a:blipFill dpi="0" rotWithShape="1">
              <a:blip r:embed="rId6">
                <a:grayscl/>
                <a:lum/>
              </a:blip>
              <a:srcRect/>
              <a:stretch>
                <a:fillRect/>
              </a:stretch>
            </a:blipFill>
            <a:ln w="25400" cap="flat" cmpd="sng" algn="ctr">
              <a:solidFill>
                <a:schemeClr val="bg1"/>
              </a:solidFill>
              <a:prstDash val="solid"/>
              <a:round/>
              <a:headEnd type="none" w="med" len="med"/>
              <a:tailEnd type="none" w="med" len="med"/>
            </a:ln>
            <a:effectLst/>
            <a:scene3d>
              <a:camera prst="obliqueBottomLeft">
                <a:rot lat="0" lon="0" rev="0"/>
              </a:camera>
              <a:lightRig rig="threePt" dir="t"/>
            </a:scene3d>
          </p:spPr>
          <p:txBody>
            <a:bodyPr>
              <a:prstTxWarp prst="textNoShape">
                <a:avLst/>
              </a:prstTxWarp>
            </a:bodyPr>
            <a:lstStyle/>
            <a:p>
              <a:pPr algn="ctr" defTabSz="914400" fontAlgn="base">
                <a:spcBef>
                  <a:spcPct val="0"/>
                </a:spcBef>
                <a:spcAft>
                  <a:spcPct val="0"/>
                </a:spcAft>
                <a:defRPr/>
              </a:pPr>
              <a:endParaRPr lang="fi-FI" sz="4200">
                <a:solidFill>
                  <a:srgbClr val="000000"/>
                </a:solidFill>
                <a:sym typeface="Gill Sans" charset="0"/>
              </a:endParaRPr>
            </a:p>
          </p:txBody>
        </p:sp>
      </p:grpSp>
      <p:sp>
        <p:nvSpPr>
          <p:cNvPr id="134" name="Tekstiruutu 133"/>
          <p:cNvSpPr txBox="1"/>
          <p:nvPr/>
        </p:nvSpPr>
        <p:spPr>
          <a:xfrm>
            <a:off x="266700" y="2349503"/>
            <a:ext cx="8610600" cy="1384995"/>
          </a:xfrm>
          <a:prstGeom prst="rect">
            <a:avLst/>
          </a:prstGeom>
          <a:solidFill>
            <a:schemeClr val="bg1">
              <a:alpha val="95000"/>
            </a:schemeClr>
          </a:solidFill>
          <a:effectLst/>
        </p:spPr>
        <p:txBody>
          <a:bodyPr wrap="square" rtlCol="0">
            <a:spAutoFit/>
          </a:bodyPr>
          <a:lstStyle/>
          <a:p>
            <a:pPr algn="just" defTabSz="914400" fontAlgn="base">
              <a:spcBef>
                <a:spcPct val="0"/>
              </a:spcBef>
              <a:spcAft>
                <a:spcPct val="0"/>
              </a:spcAft>
            </a:pPr>
            <a:r>
              <a:rPr lang="fi-FI" sz="2800" dirty="0" smtClean="0">
                <a:solidFill>
                  <a:srgbClr val="000000"/>
                </a:solidFill>
                <a:sym typeface="Gill Sans" pitchFamily="-1" charset="0"/>
              </a:rPr>
              <a:t>Oppimisympäristöjen kokonaisuus muodostaa osan  </a:t>
            </a:r>
            <a:r>
              <a:rPr lang="fi-FI" sz="2800" dirty="0">
                <a:solidFill>
                  <a:srgbClr val="000000"/>
                </a:solidFill>
                <a:sym typeface="Gill Sans" pitchFamily="-1" charset="0"/>
              </a:rPr>
              <a:t>oppilasta ympäröivästä </a:t>
            </a:r>
            <a:r>
              <a:rPr lang="fi-FI" sz="2800" b="1" dirty="0">
                <a:solidFill>
                  <a:srgbClr val="000000"/>
                </a:solidFill>
                <a:sym typeface="Gill Sans" pitchFamily="-1" charset="0"/>
              </a:rPr>
              <a:t>oppimaisemasta.</a:t>
            </a:r>
            <a:r>
              <a:rPr lang="fi-FI" sz="2800" b="1" dirty="0" smtClean="0">
                <a:solidFill>
                  <a:srgbClr val="000000"/>
                </a:solidFill>
                <a:sym typeface="Gill Sans" pitchFamily="-1" charset="0"/>
              </a:rPr>
              <a:t> </a:t>
            </a:r>
          </a:p>
          <a:p>
            <a:pPr algn="just" defTabSz="914400" fontAlgn="base">
              <a:spcBef>
                <a:spcPct val="0"/>
              </a:spcBef>
              <a:spcAft>
                <a:spcPct val="0"/>
              </a:spcAft>
            </a:pPr>
            <a:endParaRPr lang="fi-FI" sz="2800" b="1" dirty="0">
              <a:solidFill>
                <a:srgbClr val="000000"/>
              </a:solidFill>
              <a:sym typeface="Gill Sans" pitchFamily="-1" charset="0"/>
            </a:endParaRPr>
          </a:p>
        </p:txBody>
      </p:sp>
      <p:sp>
        <p:nvSpPr>
          <p:cNvPr id="129" name="Ellipsi 128"/>
          <p:cNvSpPr/>
          <p:nvPr/>
        </p:nvSpPr>
        <p:spPr bwMode="auto">
          <a:xfrm>
            <a:off x="7900783" y="2103788"/>
            <a:ext cx="1133611" cy="1115772"/>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Rectangle 47"/>
          <p:cNvSpPr/>
          <p:nvPr/>
        </p:nvSpPr>
        <p:spPr>
          <a:xfrm>
            <a:off x="-228600" y="4042848"/>
            <a:ext cx="9601200" cy="929569"/>
          </a:xfrm>
          <a:prstGeom prst="rect">
            <a:avLst/>
          </a:prstGeom>
          <a:gradFill flip="none" rotWithShape="1">
            <a:gsLst>
              <a:gs pos="24000">
                <a:schemeClr val="bg1"/>
              </a:gs>
              <a:gs pos="100000">
                <a:srgbClr val="8064A2"/>
              </a:gs>
              <a:gs pos="37000">
                <a:srgbClr val="8064A2">
                  <a:alpha val="68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5" name="Rectangle 44"/>
          <p:cNvSpPr/>
          <p:nvPr/>
        </p:nvSpPr>
        <p:spPr>
          <a:xfrm>
            <a:off x="-228600" y="2942183"/>
            <a:ext cx="9601200" cy="929569"/>
          </a:xfrm>
          <a:prstGeom prst="rect">
            <a:avLst/>
          </a:prstGeom>
          <a:gradFill flip="none" rotWithShape="1">
            <a:gsLst>
              <a:gs pos="0">
                <a:schemeClr val="bg1"/>
              </a:gs>
              <a:gs pos="100000">
                <a:srgbClr val="9BBC59"/>
              </a:gs>
              <a:gs pos="15000">
                <a:schemeClr val="bg1">
                  <a:alpha val="68000"/>
                </a:schemeClr>
              </a:gs>
              <a:gs pos="49000">
                <a:srgbClr val="D2811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4" name="Rectangle 43"/>
          <p:cNvSpPr/>
          <p:nvPr/>
        </p:nvSpPr>
        <p:spPr>
          <a:xfrm>
            <a:off x="-228600" y="1841515"/>
            <a:ext cx="9601200" cy="929569"/>
          </a:xfrm>
          <a:prstGeom prst="rect">
            <a:avLst/>
          </a:prstGeom>
          <a:gradFill flip="none" rotWithShape="1">
            <a:gsLst>
              <a:gs pos="0">
                <a:schemeClr val="bg1"/>
              </a:gs>
              <a:gs pos="100000">
                <a:srgbClr val="C1504D"/>
              </a:gs>
              <a:gs pos="15000">
                <a:schemeClr val="bg1">
                  <a:alpha val="68000"/>
                </a:schemeClr>
              </a:gs>
              <a:gs pos="52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3" name="Rectangle 42"/>
          <p:cNvSpPr/>
          <p:nvPr/>
        </p:nvSpPr>
        <p:spPr>
          <a:xfrm>
            <a:off x="-228600" y="827279"/>
            <a:ext cx="9601200" cy="929569"/>
          </a:xfrm>
          <a:prstGeom prst="rect">
            <a:avLst/>
          </a:prstGeom>
          <a:gradFill flip="none" rotWithShape="1">
            <a:gsLst>
              <a:gs pos="0">
                <a:srgbClr val="4F80BD"/>
              </a:gs>
              <a:gs pos="100000">
                <a:srgbClr val="4F80BD"/>
              </a:gs>
              <a:gs pos="14000">
                <a:schemeClr val="bg1">
                  <a:alpha val="68000"/>
                </a:schemeClr>
              </a:gs>
              <a:gs pos="59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cxnSp>
        <p:nvCxnSpPr>
          <p:cNvPr id="40" name="Straight Connector 39"/>
          <p:cNvCxnSpPr/>
          <p:nvPr/>
        </p:nvCxnSpPr>
        <p:spPr>
          <a:xfrm rot="5400000">
            <a:off x="5850219" y="2909623"/>
            <a:ext cx="5820833" cy="1588"/>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1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9664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2576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3575331"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413519"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5166799"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46316"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58" name="TextBox 24"/>
          <p:cNvSpPr txBox="1">
            <a:spLocks noChangeArrowheads="1"/>
          </p:cNvSpPr>
          <p:nvPr/>
        </p:nvSpPr>
        <p:spPr bwMode="auto">
          <a:xfrm rot="-5400000">
            <a:off x="262287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1930</a:t>
            </a:r>
          </a:p>
        </p:txBody>
      </p:sp>
      <p:cxnSp>
        <p:nvCxnSpPr>
          <p:cNvPr id="26" name="Straight Connector 25"/>
          <p:cNvCxnSpPr/>
          <p:nvPr/>
        </p:nvCxnSpPr>
        <p:spPr>
          <a:xfrm rot="5400000">
            <a:off x="-768085" y="2911404"/>
            <a:ext cx="5820833"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0" name="TextBox 26"/>
          <p:cNvSpPr txBox="1">
            <a:spLocks noChangeArrowheads="1"/>
          </p:cNvSpPr>
          <p:nvPr/>
        </p:nvSpPr>
        <p:spPr bwMode="auto">
          <a:xfrm rot="-5400000">
            <a:off x="1708479"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1910</a:t>
            </a:r>
          </a:p>
        </p:txBody>
      </p:sp>
      <p:cxnSp>
        <p:nvCxnSpPr>
          <p:cNvPr id="22" name="Straight Connector 21"/>
          <p:cNvCxnSpPr/>
          <p:nvPr/>
        </p:nvCxnSpPr>
        <p:spPr>
          <a:xfrm rot="5400000">
            <a:off x="-1310216"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2" name="TextBox 22"/>
          <p:cNvSpPr txBox="1">
            <a:spLocks noChangeArrowheads="1"/>
          </p:cNvSpPr>
          <p:nvPr/>
        </p:nvSpPr>
        <p:spPr bwMode="auto">
          <a:xfrm rot="-5400000">
            <a:off x="11750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1900</a:t>
            </a:r>
          </a:p>
        </p:txBody>
      </p:sp>
      <p:cxnSp>
        <p:nvCxnSpPr>
          <p:cNvPr id="19" name="Straight Connector 18"/>
          <p:cNvCxnSpPr/>
          <p:nvPr/>
        </p:nvCxnSpPr>
        <p:spPr>
          <a:xfrm rot="5400000">
            <a:off x="-2224616" y="2910610"/>
            <a:ext cx="5820833"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28600" y="825501"/>
            <a:ext cx="9601200" cy="1764"/>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8600" y="1756836"/>
            <a:ext cx="9601200" cy="1764"/>
          </a:xfrm>
          <a:prstGeom prst="line">
            <a:avLst/>
          </a:prstGeom>
          <a:ln w="225425">
            <a:solidFill>
              <a:schemeClr val="accent2"/>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8600" y="2857501"/>
            <a:ext cx="9601200" cy="1764"/>
          </a:xfrm>
          <a:prstGeom prst="line">
            <a:avLst/>
          </a:prstGeom>
          <a:ln w="225425">
            <a:gradFill flip="none" rotWithShape="1">
              <a:gsLst>
                <a:gs pos="48000">
                  <a:schemeClr val="accent3"/>
                </a:gs>
                <a:gs pos="68000">
                  <a:schemeClr val="accent6">
                    <a:lumMod val="75000"/>
                  </a:schemeClr>
                </a:gs>
              </a:gsLst>
              <a:lin ang="0" scaled="1"/>
              <a:tileRect/>
            </a:gra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67" name="TextBox 10"/>
          <p:cNvSpPr txBox="1">
            <a:spLocks noChangeArrowheads="1"/>
          </p:cNvSpPr>
          <p:nvPr/>
        </p:nvSpPr>
        <p:spPr bwMode="auto">
          <a:xfrm>
            <a:off x="-14288" y="617268"/>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dirty="0" smtClean="0">
                <a:solidFill>
                  <a:prstClr val="white"/>
                </a:solidFill>
                <a:ea typeface="ＭＳ Ｐゴシック" pitchFamily="-104" charset="-128"/>
                <a:cs typeface="ＭＳ Ｐゴシック" pitchFamily="-104" charset="-128"/>
              </a:rPr>
              <a:t>fyysinen tila</a:t>
            </a:r>
          </a:p>
        </p:txBody>
      </p:sp>
      <p:sp>
        <p:nvSpPr>
          <p:cNvPr id="14368" name="TextBox 11"/>
          <p:cNvSpPr txBox="1">
            <a:spLocks noChangeArrowheads="1"/>
          </p:cNvSpPr>
          <p:nvPr/>
        </p:nvSpPr>
        <p:spPr bwMode="auto">
          <a:xfrm>
            <a:off x="-14288" y="1536253"/>
            <a:ext cx="1153644"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pedagogia</a:t>
            </a:r>
          </a:p>
        </p:txBody>
      </p:sp>
      <p:sp>
        <p:nvSpPr>
          <p:cNvPr id="14369" name="TextBox 12"/>
          <p:cNvSpPr txBox="1">
            <a:spLocks noChangeArrowheads="1"/>
          </p:cNvSpPr>
          <p:nvPr/>
        </p:nvSpPr>
        <p:spPr bwMode="auto">
          <a:xfrm>
            <a:off x="-14288" y="2649268"/>
            <a:ext cx="940732"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rakenne</a:t>
            </a:r>
          </a:p>
        </p:txBody>
      </p:sp>
      <p:cxnSp>
        <p:nvCxnSpPr>
          <p:cNvPr id="14" name="Straight Connector 13"/>
          <p:cNvCxnSpPr/>
          <p:nvPr/>
        </p:nvCxnSpPr>
        <p:spPr>
          <a:xfrm>
            <a:off x="-228600" y="3968751"/>
            <a:ext cx="9601200" cy="1764"/>
          </a:xfrm>
          <a:prstGeom prst="line">
            <a:avLst/>
          </a:prstGeom>
          <a:ln w="225425">
            <a:solidFill>
              <a:schemeClr val="accent4"/>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71" name="TextBox 14"/>
          <p:cNvSpPr txBox="1">
            <a:spLocks noChangeArrowheads="1"/>
          </p:cNvSpPr>
          <p:nvPr/>
        </p:nvSpPr>
        <p:spPr bwMode="auto">
          <a:xfrm>
            <a:off x="0" y="3749934"/>
            <a:ext cx="1169198"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teknologia</a:t>
            </a:r>
          </a:p>
        </p:txBody>
      </p:sp>
      <p:sp>
        <p:nvSpPr>
          <p:cNvPr id="14372" name="TextBox 19"/>
          <p:cNvSpPr txBox="1">
            <a:spLocks noChangeArrowheads="1"/>
          </p:cNvSpPr>
          <p:nvPr/>
        </p:nvSpPr>
        <p:spPr bwMode="auto">
          <a:xfrm rot="-5400000">
            <a:off x="260680"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1880</a:t>
            </a:r>
          </a:p>
        </p:txBody>
      </p:sp>
      <p:sp>
        <p:nvSpPr>
          <p:cNvPr id="14373" name="TextBox 20"/>
          <p:cNvSpPr txBox="1">
            <a:spLocks noChangeArrowheads="1"/>
          </p:cNvSpPr>
          <p:nvPr/>
        </p:nvSpPr>
        <p:spPr bwMode="auto">
          <a:xfrm>
            <a:off x="3379789" y="2670546"/>
            <a:ext cx="999856"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srgbClr val="7F7F7F"/>
                </a:solidFill>
                <a:ea typeface="ＭＳ Ｐゴシック" pitchFamily="-104" charset="-128"/>
                <a:cs typeface="ＭＳ Ｐゴシック" pitchFamily="-104" charset="-128"/>
              </a:rPr>
              <a:t>kansakoulu</a:t>
            </a:r>
          </a:p>
        </p:txBody>
      </p:sp>
      <p:sp>
        <p:nvSpPr>
          <p:cNvPr id="14374" name="TextBox 28"/>
          <p:cNvSpPr txBox="1">
            <a:spLocks noChangeArrowheads="1"/>
          </p:cNvSpPr>
          <p:nvPr/>
        </p:nvSpPr>
        <p:spPr bwMode="auto">
          <a:xfrm rot="-5400000">
            <a:off x="3156273"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1940</a:t>
            </a:r>
          </a:p>
        </p:txBody>
      </p:sp>
      <p:sp>
        <p:nvSpPr>
          <p:cNvPr id="14375" name="TextBox 30"/>
          <p:cNvSpPr txBox="1">
            <a:spLocks noChangeArrowheads="1"/>
          </p:cNvSpPr>
          <p:nvPr/>
        </p:nvSpPr>
        <p:spPr bwMode="auto">
          <a:xfrm rot="-5400000">
            <a:off x="4451676"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1960</a:t>
            </a:r>
          </a:p>
        </p:txBody>
      </p:sp>
      <p:sp>
        <p:nvSpPr>
          <p:cNvPr id="14376" name="TextBox 32"/>
          <p:cNvSpPr txBox="1">
            <a:spLocks noChangeArrowheads="1"/>
          </p:cNvSpPr>
          <p:nvPr/>
        </p:nvSpPr>
        <p:spPr bwMode="auto">
          <a:xfrm rot="-5400000">
            <a:off x="50612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1970</a:t>
            </a:r>
          </a:p>
        </p:txBody>
      </p:sp>
      <p:sp>
        <p:nvSpPr>
          <p:cNvPr id="14377" name="TextBox 34"/>
          <p:cNvSpPr txBox="1">
            <a:spLocks noChangeArrowheads="1"/>
          </p:cNvSpPr>
          <p:nvPr/>
        </p:nvSpPr>
        <p:spPr bwMode="auto">
          <a:xfrm rot="-5400000">
            <a:off x="605186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1985</a:t>
            </a:r>
          </a:p>
        </p:txBody>
      </p:sp>
      <p:sp>
        <p:nvSpPr>
          <p:cNvPr id="14378" name="TextBox 36"/>
          <p:cNvSpPr txBox="1">
            <a:spLocks noChangeArrowheads="1"/>
          </p:cNvSpPr>
          <p:nvPr/>
        </p:nvSpPr>
        <p:spPr bwMode="auto">
          <a:xfrm rot="-5400000">
            <a:off x="6890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1990</a:t>
            </a:r>
          </a:p>
        </p:txBody>
      </p:sp>
      <p:sp>
        <p:nvSpPr>
          <p:cNvPr id="14379" name="TextBox 38"/>
          <p:cNvSpPr txBox="1">
            <a:spLocks noChangeArrowheads="1"/>
          </p:cNvSpPr>
          <p:nvPr/>
        </p:nvSpPr>
        <p:spPr bwMode="auto">
          <a:xfrm rot="-5400000">
            <a:off x="7652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2000</a:t>
            </a:r>
          </a:p>
        </p:txBody>
      </p:sp>
      <p:sp>
        <p:nvSpPr>
          <p:cNvPr id="14380" name="TextBox 40"/>
          <p:cNvSpPr txBox="1">
            <a:spLocks noChangeArrowheads="1"/>
          </p:cNvSpPr>
          <p:nvPr/>
        </p:nvSpPr>
        <p:spPr bwMode="auto">
          <a:xfrm rot="-5400000">
            <a:off x="8334705" y="166274"/>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2010</a:t>
            </a:r>
          </a:p>
        </p:txBody>
      </p:sp>
      <p:sp>
        <p:nvSpPr>
          <p:cNvPr id="14381" name="TextBox 41"/>
          <p:cNvSpPr txBox="1">
            <a:spLocks noChangeArrowheads="1"/>
          </p:cNvSpPr>
          <p:nvPr/>
        </p:nvSpPr>
        <p:spPr bwMode="auto">
          <a:xfrm>
            <a:off x="6122988" y="2684657"/>
            <a:ext cx="995560"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prstClr val="white"/>
                </a:solidFill>
                <a:ea typeface="ＭＳ Ｐゴシック" pitchFamily="-104" charset="-128"/>
                <a:cs typeface="ＭＳ Ｐゴシック" pitchFamily="-104" charset="-128"/>
              </a:rPr>
              <a:t>peruskoulu</a:t>
            </a:r>
          </a:p>
        </p:txBody>
      </p:sp>
      <p:cxnSp>
        <p:nvCxnSpPr>
          <p:cNvPr id="46" name="Straight Connector 45"/>
          <p:cNvCxnSpPr/>
          <p:nvPr/>
        </p:nvCxnSpPr>
        <p:spPr>
          <a:xfrm>
            <a:off x="-228600" y="5046489"/>
            <a:ext cx="9601200" cy="1763"/>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83" name="TextBox 46"/>
          <p:cNvSpPr txBox="1">
            <a:spLocks noChangeArrowheads="1"/>
          </p:cNvSpPr>
          <p:nvPr/>
        </p:nvSpPr>
        <p:spPr bwMode="auto">
          <a:xfrm>
            <a:off x="-14288" y="4838253"/>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fyysinen tila</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orakulmio 1"/>
          <p:cNvSpPr/>
          <p:nvPr/>
        </p:nvSpPr>
        <p:spPr bwMode="auto">
          <a:xfrm>
            <a:off x="2874386" y="3553772"/>
            <a:ext cx="5258566" cy="1381403"/>
          </a:xfrm>
          <a:prstGeom prst="rect">
            <a:avLst/>
          </a:prstGeom>
          <a:noFill/>
          <a:ln w="317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orakulmio 1"/>
          <p:cNvSpPr/>
          <p:nvPr/>
        </p:nvSpPr>
        <p:spPr bwMode="auto">
          <a:xfrm>
            <a:off x="6495220" y="1905000"/>
            <a:ext cx="1637732" cy="3030175"/>
          </a:xfrm>
          <a:prstGeom prst="rect">
            <a:avLst/>
          </a:prstGeom>
          <a:noFill/>
          <a:ln w="317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orakulmio 1"/>
          <p:cNvSpPr/>
          <p:nvPr/>
        </p:nvSpPr>
        <p:spPr bwMode="auto">
          <a:xfrm>
            <a:off x="6495220" y="178247"/>
            <a:ext cx="1637732" cy="1737894"/>
          </a:xfrm>
          <a:prstGeom prst="rect">
            <a:avLst/>
          </a:prstGeom>
          <a:noFill/>
          <a:ln w="317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Puolivapaa piirto 4"/>
          <p:cNvSpPr/>
          <p:nvPr/>
        </p:nvSpPr>
        <p:spPr>
          <a:xfrm>
            <a:off x="-797238" y="976880"/>
            <a:ext cx="1025837" cy="1872353"/>
          </a:xfrm>
          <a:custGeom>
            <a:avLst/>
            <a:gdLst>
              <a:gd name="connsiteX0" fmla="*/ 781590 w 1025837"/>
              <a:gd name="connsiteY0" fmla="*/ 2246823 h 2246823"/>
              <a:gd name="connsiteX1" fmla="*/ 1025837 w 1025837"/>
              <a:gd name="connsiteY1" fmla="*/ 219797 h 2246823"/>
              <a:gd name="connsiteX2" fmla="*/ 415220 w 1025837"/>
              <a:gd name="connsiteY2" fmla="*/ 0 h 2246823"/>
              <a:gd name="connsiteX3" fmla="*/ 0 w 1025837"/>
              <a:gd name="connsiteY3" fmla="*/ 1330998 h 2246823"/>
              <a:gd name="connsiteX4" fmla="*/ 781590 w 1025837"/>
              <a:gd name="connsiteY4"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148708"/>
              <a:gd name="connsiteY0" fmla="*/ 2246823 h 2246823"/>
              <a:gd name="connsiteX1" fmla="*/ 920315 w 1148708"/>
              <a:gd name="connsiteY1" fmla="*/ 1069294 h 2246823"/>
              <a:gd name="connsiteX2" fmla="*/ 1148604 w 1148708"/>
              <a:gd name="connsiteY2" fmla="*/ 1062944 h 2246823"/>
              <a:gd name="connsiteX3" fmla="*/ 1025837 w 1148708"/>
              <a:gd name="connsiteY3" fmla="*/ 219797 h 2246823"/>
              <a:gd name="connsiteX4" fmla="*/ 415220 w 1148708"/>
              <a:gd name="connsiteY4" fmla="*/ 0 h 2246823"/>
              <a:gd name="connsiteX5" fmla="*/ 0 w 1148708"/>
              <a:gd name="connsiteY5" fmla="*/ 1330998 h 2246823"/>
              <a:gd name="connsiteX6" fmla="*/ 781590 w 1148708"/>
              <a:gd name="connsiteY6"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109968"/>
              <a:gd name="connsiteY0" fmla="*/ 2246823 h 2246823"/>
              <a:gd name="connsiteX1" fmla="*/ 920315 w 1109968"/>
              <a:gd name="connsiteY1" fmla="*/ 1069294 h 2246823"/>
              <a:gd name="connsiteX2" fmla="*/ 843804 w 1109968"/>
              <a:gd name="connsiteY2" fmla="*/ 1067177 h 2246823"/>
              <a:gd name="connsiteX3" fmla="*/ 1025837 w 1109968"/>
              <a:gd name="connsiteY3" fmla="*/ 219797 h 2246823"/>
              <a:gd name="connsiteX4" fmla="*/ 415220 w 1109968"/>
              <a:gd name="connsiteY4" fmla="*/ 0 h 2246823"/>
              <a:gd name="connsiteX5" fmla="*/ 0 w 1109968"/>
              <a:gd name="connsiteY5" fmla="*/ 1330998 h 2246823"/>
              <a:gd name="connsiteX6" fmla="*/ 781590 w 1109968"/>
              <a:gd name="connsiteY6" fmla="*/ 2246823 h 2246823"/>
              <a:gd name="connsiteX0" fmla="*/ 781590 w 1109968"/>
              <a:gd name="connsiteY0" fmla="*/ 2246823 h 2246823"/>
              <a:gd name="connsiteX1" fmla="*/ 843804 w 1109968"/>
              <a:gd name="connsiteY1" fmla="*/ 1067177 h 2246823"/>
              <a:gd name="connsiteX2" fmla="*/ 1025837 w 1109968"/>
              <a:gd name="connsiteY2" fmla="*/ 219797 h 2246823"/>
              <a:gd name="connsiteX3" fmla="*/ 415220 w 1109968"/>
              <a:gd name="connsiteY3" fmla="*/ 0 h 2246823"/>
              <a:gd name="connsiteX4" fmla="*/ 0 w 1109968"/>
              <a:gd name="connsiteY4" fmla="*/ 1330998 h 2246823"/>
              <a:gd name="connsiteX5" fmla="*/ 781590 w 1109968"/>
              <a:gd name="connsiteY5" fmla="*/ 2246823 h 2246823"/>
              <a:gd name="connsiteX0" fmla="*/ 781590 w 1109968"/>
              <a:gd name="connsiteY0" fmla="*/ 2246823 h 2246823"/>
              <a:gd name="connsiteX1" fmla="*/ 843804 w 1109968"/>
              <a:gd name="connsiteY1" fmla="*/ 1067177 h 2246823"/>
              <a:gd name="connsiteX2" fmla="*/ 1025837 w 1109968"/>
              <a:gd name="connsiteY2" fmla="*/ 219797 h 2246823"/>
              <a:gd name="connsiteX3" fmla="*/ 415220 w 1109968"/>
              <a:gd name="connsiteY3" fmla="*/ 0 h 2246823"/>
              <a:gd name="connsiteX4" fmla="*/ 0 w 1109968"/>
              <a:gd name="connsiteY4" fmla="*/ 1330998 h 2246823"/>
              <a:gd name="connsiteX5" fmla="*/ 781590 w 1109968"/>
              <a:gd name="connsiteY5" fmla="*/ 2246823 h 2246823"/>
              <a:gd name="connsiteX0" fmla="*/ 781590 w 1025837"/>
              <a:gd name="connsiteY0" fmla="*/ 2246823 h 2246823"/>
              <a:gd name="connsiteX1" fmla="*/ 843804 w 1025837"/>
              <a:gd name="connsiteY1" fmla="*/ 1067177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843804 w 1025837"/>
              <a:gd name="connsiteY1" fmla="*/ 1067177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843804 w 1025837"/>
              <a:gd name="connsiteY1" fmla="*/ 1067177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920004 w 1025837"/>
              <a:gd name="connsiteY1" fmla="*/ 1067177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837" h="2246823">
                <a:moveTo>
                  <a:pt x="781590" y="2246823"/>
                </a:moveTo>
                <a:cubicBezTo>
                  <a:pt x="829091" y="2143586"/>
                  <a:pt x="879296" y="1405015"/>
                  <a:pt x="920004" y="1067177"/>
                </a:cubicBezTo>
                <a:cubicBezTo>
                  <a:pt x="937591" y="925594"/>
                  <a:pt x="1025301" y="372260"/>
                  <a:pt x="1025837" y="219797"/>
                </a:cubicBezTo>
                <a:lnTo>
                  <a:pt x="415220" y="0"/>
                </a:lnTo>
                <a:lnTo>
                  <a:pt x="0" y="1330998"/>
                </a:lnTo>
                <a:lnTo>
                  <a:pt x="781590" y="2246823"/>
                </a:lnTo>
                <a:close/>
              </a:path>
            </a:pathLst>
          </a:custGeom>
          <a:solidFill>
            <a:schemeClr val="accent3">
              <a:alpha val="10000"/>
            </a:schemeClr>
          </a:solidFill>
          <a:ln w="25400">
            <a:solidFill>
              <a:srgbClr val="FF0000"/>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6" name="Puolivapaa piirto 5"/>
          <p:cNvSpPr/>
          <p:nvPr/>
        </p:nvSpPr>
        <p:spPr>
          <a:xfrm>
            <a:off x="5422284" y="-154406"/>
            <a:ext cx="1702415" cy="1365331"/>
          </a:xfrm>
          <a:custGeom>
            <a:avLst/>
            <a:gdLst>
              <a:gd name="connsiteX0" fmla="*/ 0 w 1709730"/>
              <a:gd name="connsiteY0" fmla="*/ 854770 h 1563007"/>
              <a:gd name="connsiteX1" fmla="*/ 488494 w 1709730"/>
              <a:gd name="connsiteY1" fmla="*/ 1563007 h 1563007"/>
              <a:gd name="connsiteX2" fmla="*/ 1709730 w 1709730"/>
              <a:gd name="connsiteY2" fmla="*/ 36633 h 1563007"/>
              <a:gd name="connsiteX3" fmla="*/ 439645 w 1709730"/>
              <a:gd name="connsiteY3" fmla="*/ 0 h 1563007"/>
              <a:gd name="connsiteX4" fmla="*/ 0 w 1709730"/>
              <a:gd name="connsiteY4" fmla="*/ 854770 h 1563007"/>
              <a:gd name="connsiteX0" fmla="*/ 0 w 1709730"/>
              <a:gd name="connsiteY0" fmla="*/ 854770 h 1563007"/>
              <a:gd name="connsiteX1" fmla="*/ 488494 w 1709730"/>
              <a:gd name="connsiteY1" fmla="*/ 1563007 h 1563007"/>
              <a:gd name="connsiteX2" fmla="*/ 1709730 w 1709730"/>
              <a:gd name="connsiteY2" fmla="*/ 36633 h 1563007"/>
              <a:gd name="connsiteX3" fmla="*/ 1702415 w 1709730"/>
              <a:gd name="connsiteY3" fmla="*/ 20999 h 1563007"/>
              <a:gd name="connsiteX4" fmla="*/ 439645 w 1709730"/>
              <a:gd name="connsiteY4" fmla="*/ 0 h 1563007"/>
              <a:gd name="connsiteX5" fmla="*/ 0 w 1709730"/>
              <a:gd name="connsiteY5" fmla="*/ 854770 h 1563007"/>
              <a:gd name="connsiteX0" fmla="*/ 0 w 1709730"/>
              <a:gd name="connsiteY0" fmla="*/ 930160 h 1638397"/>
              <a:gd name="connsiteX1" fmla="*/ 488494 w 1709730"/>
              <a:gd name="connsiteY1" fmla="*/ 1638397 h 1638397"/>
              <a:gd name="connsiteX2" fmla="*/ 1709730 w 1709730"/>
              <a:gd name="connsiteY2" fmla="*/ 112023 h 1638397"/>
              <a:gd name="connsiteX3" fmla="*/ 1702415 w 1709730"/>
              <a:gd name="connsiteY3" fmla="*/ 96389 h 1638397"/>
              <a:gd name="connsiteX4" fmla="*/ 439645 w 1709730"/>
              <a:gd name="connsiteY4" fmla="*/ 75390 h 1638397"/>
              <a:gd name="connsiteX5" fmla="*/ 0 w 1709730"/>
              <a:gd name="connsiteY5" fmla="*/ 930160 h 1638397"/>
              <a:gd name="connsiteX0" fmla="*/ 0 w 1702415"/>
              <a:gd name="connsiteY0" fmla="*/ 930160 h 1638397"/>
              <a:gd name="connsiteX1" fmla="*/ 488494 w 1702415"/>
              <a:gd name="connsiteY1" fmla="*/ 1638397 h 1638397"/>
              <a:gd name="connsiteX2" fmla="*/ 1557330 w 1702415"/>
              <a:gd name="connsiteY2" fmla="*/ 112023 h 1638397"/>
              <a:gd name="connsiteX3" fmla="*/ 1702415 w 1702415"/>
              <a:gd name="connsiteY3" fmla="*/ 96389 h 1638397"/>
              <a:gd name="connsiteX4" fmla="*/ 439645 w 1702415"/>
              <a:gd name="connsiteY4" fmla="*/ 75390 h 1638397"/>
              <a:gd name="connsiteX5" fmla="*/ 0 w 1702415"/>
              <a:gd name="connsiteY5" fmla="*/ 930160 h 163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415" h="1638397">
                <a:moveTo>
                  <a:pt x="0" y="930160"/>
                </a:moveTo>
                <a:lnTo>
                  <a:pt x="488494" y="1638397"/>
                </a:lnTo>
                <a:lnTo>
                  <a:pt x="1557330" y="112023"/>
                </a:lnTo>
                <a:cubicBezTo>
                  <a:pt x="1554892" y="106812"/>
                  <a:pt x="1527053" y="0"/>
                  <a:pt x="1702415" y="96389"/>
                </a:cubicBezTo>
                <a:lnTo>
                  <a:pt x="439645" y="75390"/>
                </a:lnTo>
                <a:lnTo>
                  <a:pt x="0" y="930160"/>
                </a:lnTo>
                <a:close/>
              </a:path>
            </a:pathLst>
          </a:custGeom>
          <a:solidFill>
            <a:srgbClr val="0000FF">
              <a:alpha val="10000"/>
            </a:srgbClr>
          </a:solidFill>
          <a:ln w="25400">
            <a:solidFill>
              <a:srgbClr val="FF0000"/>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7" name="Puolivapaa piirto 6"/>
          <p:cNvSpPr/>
          <p:nvPr/>
        </p:nvSpPr>
        <p:spPr>
          <a:xfrm>
            <a:off x="6729013" y="2493091"/>
            <a:ext cx="1196811" cy="1241451"/>
          </a:xfrm>
          <a:custGeom>
            <a:avLst/>
            <a:gdLst>
              <a:gd name="connsiteX0" fmla="*/ 0 w 1196811"/>
              <a:gd name="connsiteY0" fmla="*/ 329697 h 1489741"/>
              <a:gd name="connsiteX1" fmla="*/ 183185 w 1196811"/>
              <a:gd name="connsiteY1" fmla="*/ 1489741 h 1489741"/>
              <a:gd name="connsiteX2" fmla="*/ 1196811 w 1196811"/>
              <a:gd name="connsiteY2" fmla="*/ 1404264 h 1489741"/>
              <a:gd name="connsiteX3" fmla="*/ 940351 w 1196811"/>
              <a:gd name="connsiteY3" fmla="*/ 0 h 1489741"/>
              <a:gd name="connsiteX4" fmla="*/ 0 w 1196811"/>
              <a:gd name="connsiteY4" fmla="*/ 329697 h 1489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811" h="1489741">
                <a:moveTo>
                  <a:pt x="0" y="329697"/>
                </a:moveTo>
                <a:lnTo>
                  <a:pt x="183185" y="1489741"/>
                </a:lnTo>
                <a:lnTo>
                  <a:pt x="1196811" y="1404264"/>
                </a:lnTo>
                <a:lnTo>
                  <a:pt x="940351" y="0"/>
                </a:lnTo>
                <a:lnTo>
                  <a:pt x="0" y="329697"/>
                </a:lnTo>
                <a:close/>
              </a:path>
            </a:pathLst>
          </a:custGeom>
          <a:solidFill>
            <a:schemeClr val="accent3">
              <a:lumMod val="50000"/>
              <a:alpha val="10000"/>
            </a:schemeClr>
          </a:solidFill>
          <a:ln w="25400">
            <a:solidFill>
              <a:srgbClr val="FF0000"/>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8" name="Puolivapaa piirto 7"/>
          <p:cNvSpPr/>
          <p:nvPr/>
        </p:nvSpPr>
        <p:spPr>
          <a:xfrm>
            <a:off x="7986879" y="4935290"/>
            <a:ext cx="1428846" cy="854769"/>
          </a:xfrm>
          <a:custGeom>
            <a:avLst/>
            <a:gdLst>
              <a:gd name="connsiteX0" fmla="*/ 0 w 1428846"/>
              <a:gd name="connsiteY0" fmla="*/ 0 h 1025723"/>
              <a:gd name="connsiteX1" fmla="*/ 0 w 1428846"/>
              <a:gd name="connsiteY1" fmla="*/ 744870 h 1025723"/>
              <a:gd name="connsiteX2" fmla="*/ 500707 w 1428846"/>
              <a:gd name="connsiteY2" fmla="*/ 1025723 h 1025723"/>
              <a:gd name="connsiteX3" fmla="*/ 1428846 w 1428846"/>
              <a:gd name="connsiteY3" fmla="*/ 1025723 h 1025723"/>
              <a:gd name="connsiteX4" fmla="*/ 1428846 w 1428846"/>
              <a:gd name="connsiteY4" fmla="*/ 573916 h 1025723"/>
              <a:gd name="connsiteX5" fmla="*/ 0 w 1428846"/>
              <a:gd name="connsiteY5" fmla="*/ 0 h 102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846" h="1025723">
                <a:moveTo>
                  <a:pt x="0" y="0"/>
                </a:moveTo>
                <a:lnTo>
                  <a:pt x="0" y="744870"/>
                </a:lnTo>
                <a:lnTo>
                  <a:pt x="500707" y="1025723"/>
                </a:lnTo>
                <a:lnTo>
                  <a:pt x="1428846" y="1025723"/>
                </a:lnTo>
                <a:lnTo>
                  <a:pt x="1428846" y="573916"/>
                </a:lnTo>
                <a:lnTo>
                  <a:pt x="0" y="0"/>
                </a:lnTo>
                <a:close/>
              </a:path>
            </a:pathLst>
          </a:custGeom>
          <a:solidFill>
            <a:srgbClr val="000090">
              <a:alpha val="10000"/>
            </a:srgbClr>
          </a:solidFill>
          <a:ln w="25400">
            <a:solidFill>
              <a:srgbClr val="FF0000"/>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9" name="Puolivapaa piirto 8"/>
          <p:cNvSpPr/>
          <p:nvPr/>
        </p:nvSpPr>
        <p:spPr>
          <a:xfrm>
            <a:off x="5544409" y="2971343"/>
            <a:ext cx="427432" cy="417208"/>
          </a:xfrm>
          <a:custGeom>
            <a:avLst/>
            <a:gdLst>
              <a:gd name="connsiteX0" fmla="*/ 0 w 427432"/>
              <a:gd name="connsiteY0" fmla="*/ 61054 h 500650"/>
              <a:gd name="connsiteX1" fmla="*/ 85486 w 427432"/>
              <a:gd name="connsiteY1" fmla="*/ 500650 h 500650"/>
              <a:gd name="connsiteX2" fmla="*/ 427432 w 427432"/>
              <a:gd name="connsiteY2" fmla="*/ 439595 h 500650"/>
              <a:gd name="connsiteX3" fmla="*/ 341946 w 427432"/>
              <a:gd name="connsiteY3" fmla="*/ 0 h 500650"/>
              <a:gd name="connsiteX4" fmla="*/ 0 w 427432"/>
              <a:gd name="connsiteY4" fmla="*/ 61054 h 50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32" h="500650">
                <a:moveTo>
                  <a:pt x="0" y="61054"/>
                </a:moveTo>
                <a:lnTo>
                  <a:pt x="85486" y="500650"/>
                </a:lnTo>
                <a:lnTo>
                  <a:pt x="427432" y="439595"/>
                </a:lnTo>
                <a:lnTo>
                  <a:pt x="341946" y="0"/>
                </a:lnTo>
                <a:lnTo>
                  <a:pt x="0" y="61054"/>
                </a:lnTo>
                <a:close/>
              </a:path>
            </a:pathLst>
          </a:custGeom>
          <a:solidFill>
            <a:srgbClr val="E0BB0E">
              <a:alpha val="10000"/>
            </a:srgbClr>
          </a:solidFill>
          <a:ln w="25400">
            <a:solidFill>
              <a:srgbClr val="FF0000"/>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10" name="Puolivapaa piirto 9"/>
          <p:cNvSpPr/>
          <p:nvPr/>
        </p:nvSpPr>
        <p:spPr>
          <a:xfrm>
            <a:off x="1612031" y="2413013"/>
            <a:ext cx="1111324" cy="1098989"/>
          </a:xfrm>
          <a:custGeom>
            <a:avLst/>
            <a:gdLst>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952563 w 1111324"/>
              <a:gd name="connsiteY4" fmla="*/ 122110 h 1318787"/>
              <a:gd name="connsiteX5" fmla="*/ 976988 w 1111324"/>
              <a:gd name="connsiteY5" fmla="*/ 73266 h 1318787"/>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976988 w 1111324"/>
              <a:gd name="connsiteY4" fmla="*/ 73266 h 1318787"/>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976988 w 1111324"/>
              <a:gd name="connsiteY5" fmla="*/ 73266 h 1318787"/>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976988 w 1111324"/>
              <a:gd name="connsiteY5" fmla="*/ 73266 h 1318787"/>
              <a:gd name="connsiteX0" fmla="*/ 976988 w 1111324"/>
              <a:gd name="connsiteY0" fmla="*/ 215462 h 1460983"/>
              <a:gd name="connsiteX1" fmla="*/ 1111324 w 1111324"/>
              <a:gd name="connsiteY1" fmla="*/ 1460983 h 1460983"/>
              <a:gd name="connsiteX2" fmla="*/ 61061 w 1111324"/>
              <a:gd name="connsiteY2" fmla="*/ 1460983 h 1460983"/>
              <a:gd name="connsiteX3" fmla="*/ 0 w 1111324"/>
              <a:gd name="connsiteY3" fmla="*/ 142196 h 1460983"/>
              <a:gd name="connsiteX4" fmla="*/ 424202 w 1111324"/>
              <a:gd name="connsiteY4" fmla="*/ 168212 h 1460983"/>
              <a:gd name="connsiteX5" fmla="*/ 976988 w 1111324"/>
              <a:gd name="connsiteY5" fmla="*/ 215462 h 1460983"/>
              <a:gd name="connsiteX0" fmla="*/ 976988 w 1111324"/>
              <a:gd name="connsiteY0" fmla="*/ 215462 h 1460983"/>
              <a:gd name="connsiteX1" fmla="*/ 1111324 w 1111324"/>
              <a:gd name="connsiteY1" fmla="*/ 1460983 h 1460983"/>
              <a:gd name="connsiteX2" fmla="*/ 61061 w 1111324"/>
              <a:gd name="connsiteY2" fmla="*/ 1460983 h 1460983"/>
              <a:gd name="connsiteX3" fmla="*/ 0 w 1111324"/>
              <a:gd name="connsiteY3" fmla="*/ 142196 h 1460983"/>
              <a:gd name="connsiteX4" fmla="*/ 424202 w 1111324"/>
              <a:gd name="connsiteY4" fmla="*/ 168212 h 1460983"/>
              <a:gd name="connsiteX5" fmla="*/ 976988 w 1111324"/>
              <a:gd name="connsiteY5" fmla="*/ 215462 h 1460983"/>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976988 w 1111324"/>
              <a:gd name="connsiteY5" fmla="*/ 73266 h 1318787"/>
              <a:gd name="connsiteX0" fmla="*/ 976988 w 1111324"/>
              <a:gd name="connsiteY0" fmla="*/ 214859 h 1460380"/>
              <a:gd name="connsiteX1" fmla="*/ 1111324 w 1111324"/>
              <a:gd name="connsiteY1" fmla="*/ 1460380 h 1460380"/>
              <a:gd name="connsiteX2" fmla="*/ 61061 w 1111324"/>
              <a:gd name="connsiteY2" fmla="*/ 1460380 h 1460380"/>
              <a:gd name="connsiteX3" fmla="*/ 0 w 1111324"/>
              <a:gd name="connsiteY3" fmla="*/ 141593 h 1460380"/>
              <a:gd name="connsiteX4" fmla="*/ 424202 w 1111324"/>
              <a:gd name="connsiteY4" fmla="*/ 167609 h 1460380"/>
              <a:gd name="connsiteX5" fmla="*/ 419969 w 1111324"/>
              <a:gd name="connsiteY5" fmla="*/ 171226 h 1460380"/>
              <a:gd name="connsiteX6" fmla="*/ 976988 w 1111324"/>
              <a:gd name="connsiteY6" fmla="*/ 214859 h 1460380"/>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419969 w 1111324"/>
              <a:gd name="connsiteY5" fmla="*/ 29633 h 1318787"/>
              <a:gd name="connsiteX6" fmla="*/ 976988 w 1111324"/>
              <a:gd name="connsiteY6" fmla="*/ 73266 h 1318787"/>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419969 w 1111324"/>
              <a:gd name="connsiteY5" fmla="*/ 29633 h 1318787"/>
              <a:gd name="connsiteX6" fmla="*/ 976988 w 1111324"/>
              <a:gd name="connsiteY6" fmla="*/ 73266 h 131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324" h="1318787">
                <a:moveTo>
                  <a:pt x="976988" y="73266"/>
                </a:moveTo>
                <a:lnTo>
                  <a:pt x="1111324" y="1318787"/>
                </a:lnTo>
                <a:lnTo>
                  <a:pt x="61061" y="1318787"/>
                </a:lnTo>
                <a:lnTo>
                  <a:pt x="0" y="0"/>
                </a:lnTo>
                <a:lnTo>
                  <a:pt x="424202" y="26016"/>
                </a:lnTo>
                <a:cubicBezTo>
                  <a:pt x="494197" y="30955"/>
                  <a:pt x="327838" y="21758"/>
                  <a:pt x="419969" y="29633"/>
                </a:cubicBezTo>
                <a:cubicBezTo>
                  <a:pt x="512100" y="37508"/>
                  <a:pt x="61662" y="6574"/>
                  <a:pt x="976988" y="73266"/>
                </a:cubicBezTo>
                <a:close/>
              </a:path>
            </a:pathLst>
          </a:custGeom>
          <a:solidFill>
            <a:srgbClr val="FF6600">
              <a:alpha val="10000"/>
            </a:srgbClr>
          </a:solidFill>
          <a:ln w="25400">
            <a:solidFill>
              <a:srgbClr val="FF0000"/>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uolivapaa piirto 2"/>
          <p:cNvSpPr/>
          <p:nvPr/>
        </p:nvSpPr>
        <p:spPr>
          <a:xfrm>
            <a:off x="-797238" y="976880"/>
            <a:ext cx="1025837" cy="1872353"/>
          </a:xfrm>
          <a:custGeom>
            <a:avLst/>
            <a:gdLst>
              <a:gd name="connsiteX0" fmla="*/ 781590 w 1025837"/>
              <a:gd name="connsiteY0" fmla="*/ 2246823 h 2246823"/>
              <a:gd name="connsiteX1" fmla="*/ 1025837 w 1025837"/>
              <a:gd name="connsiteY1" fmla="*/ 219797 h 2246823"/>
              <a:gd name="connsiteX2" fmla="*/ 415220 w 1025837"/>
              <a:gd name="connsiteY2" fmla="*/ 0 h 2246823"/>
              <a:gd name="connsiteX3" fmla="*/ 0 w 1025837"/>
              <a:gd name="connsiteY3" fmla="*/ 1330998 h 2246823"/>
              <a:gd name="connsiteX4" fmla="*/ 781590 w 1025837"/>
              <a:gd name="connsiteY4"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920315 w 1025837"/>
              <a:gd name="connsiteY1" fmla="*/ 1069294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148708"/>
              <a:gd name="connsiteY0" fmla="*/ 2246823 h 2246823"/>
              <a:gd name="connsiteX1" fmla="*/ 920315 w 1148708"/>
              <a:gd name="connsiteY1" fmla="*/ 1069294 h 2246823"/>
              <a:gd name="connsiteX2" fmla="*/ 1148604 w 1148708"/>
              <a:gd name="connsiteY2" fmla="*/ 1062944 h 2246823"/>
              <a:gd name="connsiteX3" fmla="*/ 1025837 w 1148708"/>
              <a:gd name="connsiteY3" fmla="*/ 219797 h 2246823"/>
              <a:gd name="connsiteX4" fmla="*/ 415220 w 1148708"/>
              <a:gd name="connsiteY4" fmla="*/ 0 h 2246823"/>
              <a:gd name="connsiteX5" fmla="*/ 0 w 1148708"/>
              <a:gd name="connsiteY5" fmla="*/ 1330998 h 2246823"/>
              <a:gd name="connsiteX6" fmla="*/ 781590 w 1148708"/>
              <a:gd name="connsiteY6" fmla="*/ 2246823 h 2246823"/>
              <a:gd name="connsiteX0" fmla="*/ 781590 w 1110019"/>
              <a:gd name="connsiteY0" fmla="*/ 2246823 h 2246823"/>
              <a:gd name="connsiteX1" fmla="*/ 920315 w 1110019"/>
              <a:gd name="connsiteY1" fmla="*/ 1069294 h 2246823"/>
              <a:gd name="connsiteX2" fmla="*/ 1025837 w 1110019"/>
              <a:gd name="connsiteY2" fmla="*/ 219797 h 2246823"/>
              <a:gd name="connsiteX3" fmla="*/ 415220 w 1110019"/>
              <a:gd name="connsiteY3" fmla="*/ 0 h 2246823"/>
              <a:gd name="connsiteX4" fmla="*/ 0 w 1110019"/>
              <a:gd name="connsiteY4" fmla="*/ 1330998 h 2246823"/>
              <a:gd name="connsiteX5" fmla="*/ 781590 w 1110019"/>
              <a:gd name="connsiteY5" fmla="*/ 2246823 h 2246823"/>
              <a:gd name="connsiteX0" fmla="*/ 781590 w 1109968"/>
              <a:gd name="connsiteY0" fmla="*/ 2246823 h 2246823"/>
              <a:gd name="connsiteX1" fmla="*/ 920315 w 1109968"/>
              <a:gd name="connsiteY1" fmla="*/ 1069294 h 2246823"/>
              <a:gd name="connsiteX2" fmla="*/ 843804 w 1109968"/>
              <a:gd name="connsiteY2" fmla="*/ 1067177 h 2246823"/>
              <a:gd name="connsiteX3" fmla="*/ 1025837 w 1109968"/>
              <a:gd name="connsiteY3" fmla="*/ 219797 h 2246823"/>
              <a:gd name="connsiteX4" fmla="*/ 415220 w 1109968"/>
              <a:gd name="connsiteY4" fmla="*/ 0 h 2246823"/>
              <a:gd name="connsiteX5" fmla="*/ 0 w 1109968"/>
              <a:gd name="connsiteY5" fmla="*/ 1330998 h 2246823"/>
              <a:gd name="connsiteX6" fmla="*/ 781590 w 1109968"/>
              <a:gd name="connsiteY6" fmla="*/ 2246823 h 2246823"/>
              <a:gd name="connsiteX0" fmla="*/ 781590 w 1109968"/>
              <a:gd name="connsiteY0" fmla="*/ 2246823 h 2246823"/>
              <a:gd name="connsiteX1" fmla="*/ 843804 w 1109968"/>
              <a:gd name="connsiteY1" fmla="*/ 1067177 h 2246823"/>
              <a:gd name="connsiteX2" fmla="*/ 1025837 w 1109968"/>
              <a:gd name="connsiteY2" fmla="*/ 219797 h 2246823"/>
              <a:gd name="connsiteX3" fmla="*/ 415220 w 1109968"/>
              <a:gd name="connsiteY3" fmla="*/ 0 h 2246823"/>
              <a:gd name="connsiteX4" fmla="*/ 0 w 1109968"/>
              <a:gd name="connsiteY4" fmla="*/ 1330998 h 2246823"/>
              <a:gd name="connsiteX5" fmla="*/ 781590 w 1109968"/>
              <a:gd name="connsiteY5" fmla="*/ 2246823 h 2246823"/>
              <a:gd name="connsiteX0" fmla="*/ 781590 w 1109968"/>
              <a:gd name="connsiteY0" fmla="*/ 2246823 h 2246823"/>
              <a:gd name="connsiteX1" fmla="*/ 843804 w 1109968"/>
              <a:gd name="connsiteY1" fmla="*/ 1067177 h 2246823"/>
              <a:gd name="connsiteX2" fmla="*/ 1025837 w 1109968"/>
              <a:gd name="connsiteY2" fmla="*/ 219797 h 2246823"/>
              <a:gd name="connsiteX3" fmla="*/ 415220 w 1109968"/>
              <a:gd name="connsiteY3" fmla="*/ 0 h 2246823"/>
              <a:gd name="connsiteX4" fmla="*/ 0 w 1109968"/>
              <a:gd name="connsiteY4" fmla="*/ 1330998 h 2246823"/>
              <a:gd name="connsiteX5" fmla="*/ 781590 w 1109968"/>
              <a:gd name="connsiteY5" fmla="*/ 2246823 h 2246823"/>
              <a:gd name="connsiteX0" fmla="*/ 781590 w 1025837"/>
              <a:gd name="connsiteY0" fmla="*/ 2246823 h 2246823"/>
              <a:gd name="connsiteX1" fmla="*/ 843804 w 1025837"/>
              <a:gd name="connsiteY1" fmla="*/ 1067177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843804 w 1025837"/>
              <a:gd name="connsiteY1" fmla="*/ 1067177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843804 w 1025837"/>
              <a:gd name="connsiteY1" fmla="*/ 1067177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 name="connsiteX0" fmla="*/ 781590 w 1025837"/>
              <a:gd name="connsiteY0" fmla="*/ 2246823 h 2246823"/>
              <a:gd name="connsiteX1" fmla="*/ 920004 w 1025837"/>
              <a:gd name="connsiteY1" fmla="*/ 1067177 h 2246823"/>
              <a:gd name="connsiteX2" fmla="*/ 1025837 w 1025837"/>
              <a:gd name="connsiteY2" fmla="*/ 219797 h 2246823"/>
              <a:gd name="connsiteX3" fmla="*/ 415220 w 1025837"/>
              <a:gd name="connsiteY3" fmla="*/ 0 h 2246823"/>
              <a:gd name="connsiteX4" fmla="*/ 0 w 1025837"/>
              <a:gd name="connsiteY4" fmla="*/ 1330998 h 2246823"/>
              <a:gd name="connsiteX5" fmla="*/ 781590 w 1025837"/>
              <a:gd name="connsiteY5" fmla="*/ 2246823 h 22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837" h="2246823">
                <a:moveTo>
                  <a:pt x="781590" y="2246823"/>
                </a:moveTo>
                <a:cubicBezTo>
                  <a:pt x="829091" y="2143586"/>
                  <a:pt x="879296" y="1405015"/>
                  <a:pt x="920004" y="1067177"/>
                </a:cubicBezTo>
                <a:cubicBezTo>
                  <a:pt x="937591" y="925594"/>
                  <a:pt x="1025301" y="372260"/>
                  <a:pt x="1025837" y="219797"/>
                </a:cubicBezTo>
                <a:lnTo>
                  <a:pt x="415220" y="0"/>
                </a:lnTo>
                <a:lnTo>
                  <a:pt x="0" y="1330998"/>
                </a:lnTo>
                <a:lnTo>
                  <a:pt x="781590" y="2246823"/>
                </a:lnTo>
                <a:close/>
              </a:path>
            </a:pathLst>
          </a:custGeom>
          <a:noFill/>
          <a:ln w="25400">
            <a:solidFill>
              <a:schemeClr val="bg1"/>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4" name="Puolivapaa piirto 3"/>
          <p:cNvSpPr/>
          <p:nvPr/>
        </p:nvSpPr>
        <p:spPr>
          <a:xfrm>
            <a:off x="5422284" y="-154406"/>
            <a:ext cx="1702415" cy="1365331"/>
          </a:xfrm>
          <a:custGeom>
            <a:avLst/>
            <a:gdLst>
              <a:gd name="connsiteX0" fmla="*/ 0 w 1709730"/>
              <a:gd name="connsiteY0" fmla="*/ 854770 h 1563007"/>
              <a:gd name="connsiteX1" fmla="*/ 488494 w 1709730"/>
              <a:gd name="connsiteY1" fmla="*/ 1563007 h 1563007"/>
              <a:gd name="connsiteX2" fmla="*/ 1709730 w 1709730"/>
              <a:gd name="connsiteY2" fmla="*/ 36633 h 1563007"/>
              <a:gd name="connsiteX3" fmla="*/ 439645 w 1709730"/>
              <a:gd name="connsiteY3" fmla="*/ 0 h 1563007"/>
              <a:gd name="connsiteX4" fmla="*/ 0 w 1709730"/>
              <a:gd name="connsiteY4" fmla="*/ 854770 h 1563007"/>
              <a:gd name="connsiteX0" fmla="*/ 0 w 1709730"/>
              <a:gd name="connsiteY0" fmla="*/ 854770 h 1563007"/>
              <a:gd name="connsiteX1" fmla="*/ 488494 w 1709730"/>
              <a:gd name="connsiteY1" fmla="*/ 1563007 h 1563007"/>
              <a:gd name="connsiteX2" fmla="*/ 1709730 w 1709730"/>
              <a:gd name="connsiteY2" fmla="*/ 36633 h 1563007"/>
              <a:gd name="connsiteX3" fmla="*/ 1702415 w 1709730"/>
              <a:gd name="connsiteY3" fmla="*/ 20999 h 1563007"/>
              <a:gd name="connsiteX4" fmla="*/ 439645 w 1709730"/>
              <a:gd name="connsiteY4" fmla="*/ 0 h 1563007"/>
              <a:gd name="connsiteX5" fmla="*/ 0 w 1709730"/>
              <a:gd name="connsiteY5" fmla="*/ 854770 h 1563007"/>
              <a:gd name="connsiteX0" fmla="*/ 0 w 1709730"/>
              <a:gd name="connsiteY0" fmla="*/ 930160 h 1638397"/>
              <a:gd name="connsiteX1" fmla="*/ 488494 w 1709730"/>
              <a:gd name="connsiteY1" fmla="*/ 1638397 h 1638397"/>
              <a:gd name="connsiteX2" fmla="*/ 1709730 w 1709730"/>
              <a:gd name="connsiteY2" fmla="*/ 112023 h 1638397"/>
              <a:gd name="connsiteX3" fmla="*/ 1702415 w 1709730"/>
              <a:gd name="connsiteY3" fmla="*/ 96389 h 1638397"/>
              <a:gd name="connsiteX4" fmla="*/ 439645 w 1709730"/>
              <a:gd name="connsiteY4" fmla="*/ 75390 h 1638397"/>
              <a:gd name="connsiteX5" fmla="*/ 0 w 1709730"/>
              <a:gd name="connsiteY5" fmla="*/ 930160 h 1638397"/>
              <a:gd name="connsiteX0" fmla="*/ 0 w 1702415"/>
              <a:gd name="connsiteY0" fmla="*/ 930160 h 1638397"/>
              <a:gd name="connsiteX1" fmla="*/ 488494 w 1702415"/>
              <a:gd name="connsiteY1" fmla="*/ 1638397 h 1638397"/>
              <a:gd name="connsiteX2" fmla="*/ 1557330 w 1702415"/>
              <a:gd name="connsiteY2" fmla="*/ 112023 h 1638397"/>
              <a:gd name="connsiteX3" fmla="*/ 1702415 w 1702415"/>
              <a:gd name="connsiteY3" fmla="*/ 96389 h 1638397"/>
              <a:gd name="connsiteX4" fmla="*/ 439645 w 1702415"/>
              <a:gd name="connsiteY4" fmla="*/ 75390 h 1638397"/>
              <a:gd name="connsiteX5" fmla="*/ 0 w 1702415"/>
              <a:gd name="connsiteY5" fmla="*/ 930160 h 163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415" h="1638397">
                <a:moveTo>
                  <a:pt x="0" y="930160"/>
                </a:moveTo>
                <a:lnTo>
                  <a:pt x="488494" y="1638397"/>
                </a:lnTo>
                <a:lnTo>
                  <a:pt x="1557330" y="112023"/>
                </a:lnTo>
                <a:cubicBezTo>
                  <a:pt x="1554892" y="106812"/>
                  <a:pt x="1527053" y="0"/>
                  <a:pt x="1702415" y="96389"/>
                </a:cubicBezTo>
                <a:lnTo>
                  <a:pt x="439645" y="75390"/>
                </a:lnTo>
                <a:lnTo>
                  <a:pt x="0" y="930160"/>
                </a:lnTo>
                <a:close/>
              </a:path>
            </a:pathLst>
          </a:custGeom>
          <a:noFill/>
          <a:ln w="25400">
            <a:solidFill>
              <a:schemeClr val="bg1"/>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5" name="Puolivapaa piirto 4"/>
          <p:cNvSpPr/>
          <p:nvPr/>
        </p:nvSpPr>
        <p:spPr>
          <a:xfrm>
            <a:off x="6729013" y="2493091"/>
            <a:ext cx="1196811" cy="1241451"/>
          </a:xfrm>
          <a:custGeom>
            <a:avLst/>
            <a:gdLst>
              <a:gd name="connsiteX0" fmla="*/ 0 w 1196811"/>
              <a:gd name="connsiteY0" fmla="*/ 329697 h 1489741"/>
              <a:gd name="connsiteX1" fmla="*/ 183185 w 1196811"/>
              <a:gd name="connsiteY1" fmla="*/ 1489741 h 1489741"/>
              <a:gd name="connsiteX2" fmla="*/ 1196811 w 1196811"/>
              <a:gd name="connsiteY2" fmla="*/ 1404264 h 1489741"/>
              <a:gd name="connsiteX3" fmla="*/ 940351 w 1196811"/>
              <a:gd name="connsiteY3" fmla="*/ 0 h 1489741"/>
              <a:gd name="connsiteX4" fmla="*/ 0 w 1196811"/>
              <a:gd name="connsiteY4" fmla="*/ 329697 h 1489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811" h="1489741">
                <a:moveTo>
                  <a:pt x="0" y="329697"/>
                </a:moveTo>
                <a:lnTo>
                  <a:pt x="183185" y="1489741"/>
                </a:lnTo>
                <a:lnTo>
                  <a:pt x="1196811" y="1404264"/>
                </a:lnTo>
                <a:lnTo>
                  <a:pt x="940351" y="0"/>
                </a:lnTo>
                <a:lnTo>
                  <a:pt x="0" y="329697"/>
                </a:lnTo>
                <a:close/>
              </a:path>
            </a:pathLst>
          </a:custGeom>
          <a:noFill/>
          <a:ln w="25400">
            <a:solidFill>
              <a:schemeClr val="bg1"/>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6" name="Puolivapaa piirto 5"/>
          <p:cNvSpPr/>
          <p:nvPr/>
        </p:nvSpPr>
        <p:spPr>
          <a:xfrm>
            <a:off x="7986879" y="4935290"/>
            <a:ext cx="1428846" cy="854769"/>
          </a:xfrm>
          <a:custGeom>
            <a:avLst/>
            <a:gdLst>
              <a:gd name="connsiteX0" fmla="*/ 0 w 1428846"/>
              <a:gd name="connsiteY0" fmla="*/ 0 h 1025723"/>
              <a:gd name="connsiteX1" fmla="*/ 0 w 1428846"/>
              <a:gd name="connsiteY1" fmla="*/ 744870 h 1025723"/>
              <a:gd name="connsiteX2" fmla="*/ 500707 w 1428846"/>
              <a:gd name="connsiteY2" fmla="*/ 1025723 h 1025723"/>
              <a:gd name="connsiteX3" fmla="*/ 1428846 w 1428846"/>
              <a:gd name="connsiteY3" fmla="*/ 1025723 h 1025723"/>
              <a:gd name="connsiteX4" fmla="*/ 1428846 w 1428846"/>
              <a:gd name="connsiteY4" fmla="*/ 573916 h 1025723"/>
              <a:gd name="connsiteX5" fmla="*/ 0 w 1428846"/>
              <a:gd name="connsiteY5" fmla="*/ 0 h 102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846" h="1025723">
                <a:moveTo>
                  <a:pt x="0" y="0"/>
                </a:moveTo>
                <a:lnTo>
                  <a:pt x="0" y="744870"/>
                </a:lnTo>
                <a:lnTo>
                  <a:pt x="500707" y="1025723"/>
                </a:lnTo>
                <a:lnTo>
                  <a:pt x="1428846" y="1025723"/>
                </a:lnTo>
                <a:lnTo>
                  <a:pt x="1428846" y="573916"/>
                </a:lnTo>
                <a:lnTo>
                  <a:pt x="0" y="0"/>
                </a:lnTo>
                <a:close/>
              </a:path>
            </a:pathLst>
          </a:custGeom>
          <a:noFill/>
          <a:ln w="25400">
            <a:solidFill>
              <a:schemeClr val="bg1"/>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7" name="Puolivapaa piirto 6"/>
          <p:cNvSpPr/>
          <p:nvPr/>
        </p:nvSpPr>
        <p:spPr>
          <a:xfrm>
            <a:off x="5544409" y="2971343"/>
            <a:ext cx="427432" cy="417208"/>
          </a:xfrm>
          <a:custGeom>
            <a:avLst/>
            <a:gdLst>
              <a:gd name="connsiteX0" fmla="*/ 0 w 427432"/>
              <a:gd name="connsiteY0" fmla="*/ 61054 h 500650"/>
              <a:gd name="connsiteX1" fmla="*/ 85486 w 427432"/>
              <a:gd name="connsiteY1" fmla="*/ 500650 h 500650"/>
              <a:gd name="connsiteX2" fmla="*/ 427432 w 427432"/>
              <a:gd name="connsiteY2" fmla="*/ 439595 h 500650"/>
              <a:gd name="connsiteX3" fmla="*/ 341946 w 427432"/>
              <a:gd name="connsiteY3" fmla="*/ 0 h 500650"/>
              <a:gd name="connsiteX4" fmla="*/ 0 w 427432"/>
              <a:gd name="connsiteY4" fmla="*/ 61054 h 50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32" h="500650">
                <a:moveTo>
                  <a:pt x="0" y="61054"/>
                </a:moveTo>
                <a:lnTo>
                  <a:pt x="85486" y="500650"/>
                </a:lnTo>
                <a:lnTo>
                  <a:pt x="427432" y="439595"/>
                </a:lnTo>
                <a:lnTo>
                  <a:pt x="341946" y="0"/>
                </a:lnTo>
                <a:lnTo>
                  <a:pt x="0" y="61054"/>
                </a:lnTo>
                <a:close/>
              </a:path>
            </a:pathLst>
          </a:custGeom>
          <a:noFill/>
          <a:ln w="25400">
            <a:solidFill>
              <a:schemeClr val="bg1"/>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
        <p:nvSpPr>
          <p:cNvPr id="8" name="Puolivapaa piirto 7"/>
          <p:cNvSpPr/>
          <p:nvPr/>
        </p:nvSpPr>
        <p:spPr>
          <a:xfrm>
            <a:off x="1612031" y="2413013"/>
            <a:ext cx="1111324" cy="1098989"/>
          </a:xfrm>
          <a:custGeom>
            <a:avLst/>
            <a:gdLst>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952563 w 1111324"/>
              <a:gd name="connsiteY4" fmla="*/ 122110 h 1318787"/>
              <a:gd name="connsiteX5" fmla="*/ 976988 w 1111324"/>
              <a:gd name="connsiteY5" fmla="*/ 73266 h 1318787"/>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976988 w 1111324"/>
              <a:gd name="connsiteY4" fmla="*/ 73266 h 1318787"/>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976988 w 1111324"/>
              <a:gd name="connsiteY5" fmla="*/ 73266 h 1318787"/>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976988 w 1111324"/>
              <a:gd name="connsiteY5" fmla="*/ 73266 h 1318787"/>
              <a:gd name="connsiteX0" fmla="*/ 976988 w 1111324"/>
              <a:gd name="connsiteY0" fmla="*/ 215462 h 1460983"/>
              <a:gd name="connsiteX1" fmla="*/ 1111324 w 1111324"/>
              <a:gd name="connsiteY1" fmla="*/ 1460983 h 1460983"/>
              <a:gd name="connsiteX2" fmla="*/ 61061 w 1111324"/>
              <a:gd name="connsiteY2" fmla="*/ 1460983 h 1460983"/>
              <a:gd name="connsiteX3" fmla="*/ 0 w 1111324"/>
              <a:gd name="connsiteY3" fmla="*/ 142196 h 1460983"/>
              <a:gd name="connsiteX4" fmla="*/ 424202 w 1111324"/>
              <a:gd name="connsiteY4" fmla="*/ 168212 h 1460983"/>
              <a:gd name="connsiteX5" fmla="*/ 976988 w 1111324"/>
              <a:gd name="connsiteY5" fmla="*/ 215462 h 1460983"/>
              <a:gd name="connsiteX0" fmla="*/ 976988 w 1111324"/>
              <a:gd name="connsiteY0" fmla="*/ 215462 h 1460983"/>
              <a:gd name="connsiteX1" fmla="*/ 1111324 w 1111324"/>
              <a:gd name="connsiteY1" fmla="*/ 1460983 h 1460983"/>
              <a:gd name="connsiteX2" fmla="*/ 61061 w 1111324"/>
              <a:gd name="connsiteY2" fmla="*/ 1460983 h 1460983"/>
              <a:gd name="connsiteX3" fmla="*/ 0 w 1111324"/>
              <a:gd name="connsiteY3" fmla="*/ 142196 h 1460983"/>
              <a:gd name="connsiteX4" fmla="*/ 424202 w 1111324"/>
              <a:gd name="connsiteY4" fmla="*/ 168212 h 1460983"/>
              <a:gd name="connsiteX5" fmla="*/ 976988 w 1111324"/>
              <a:gd name="connsiteY5" fmla="*/ 215462 h 1460983"/>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976988 w 1111324"/>
              <a:gd name="connsiteY5" fmla="*/ 73266 h 1318787"/>
              <a:gd name="connsiteX0" fmla="*/ 976988 w 1111324"/>
              <a:gd name="connsiteY0" fmla="*/ 214859 h 1460380"/>
              <a:gd name="connsiteX1" fmla="*/ 1111324 w 1111324"/>
              <a:gd name="connsiteY1" fmla="*/ 1460380 h 1460380"/>
              <a:gd name="connsiteX2" fmla="*/ 61061 w 1111324"/>
              <a:gd name="connsiteY2" fmla="*/ 1460380 h 1460380"/>
              <a:gd name="connsiteX3" fmla="*/ 0 w 1111324"/>
              <a:gd name="connsiteY3" fmla="*/ 141593 h 1460380"/>
              <a:gd name="connsiteX4" fmla="*/ 424202 w 1111324"/>
              <a:gd name="connsiteY4" fmla="*/ 167609 h 1460380"/>
              <a:gd name="connsiteX5" fmla="*/ 419969 w 1111324"/>
              <a:gd name="connsiteY5" fmla="*/ 171226 h 1460380"/>
              <a:gd name="connsiteX6" fmla="*/ 976988 w 1111324"/>
              <a:gd name="connsiteY6" fmla="*/ 214859 h 1460380"/>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419969 w 1111324"/>
              <a:gd name="connsiteY5" fmla="*/ 29633 h 1318787"/>
              <a:gd name="connsiteX6" fmla="*/ 976988 w 1111324"/>
              <a:gd name="connsiteY6" fmla="*/ 73266 h 1318787"/>
              <a:gd name="connsiteX0" fmla="*/ 976988 w 1111324"/>
              <a:gd name="connsiteY0" fmla="*/ 73266 h 1318787"/>
              <a:gd name="connsiteX1" fmla="*/ 1111324 w 1111324"/>
              <a:gd name="connsiteY1" fmla="*/ 1318787 h 1318787"/>
              <a:gd name="connsiteX2" fmla="*/ 61061 w 1111324"/>
              <a:gd name="connsiteY2" fmla="*/ 1318787 h 1318787"/>
              <a:gd name="connsiteX3" fmla="*/ 0 w 1111324"/>
              <a:gd name="connsiteY3" fmla="*/ 0 h 1318787"/>
              <a:gd name="connsiteX4" fmla="*/ 424202 w 1111324"/>
              <a:gd name="connsiteY4" fmla="*/ 26016 h 1318787"/>
              <a:gd name="connsiteX5" fmla="*/ 419969 w 1111324"/>
              <a:gd name="connsiteY5" fmla="*/ 29633 h 1318787"/>
              <a:gd name="connsiteX6" fmla="*/ 976988 w 1111324"/>
              <a:gd name="connsiteY6" fmla="*/ 73266 h 131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324" h="1318787">
                <a:moveTo>
                  <a:pt x="976988" y="73266"/>
                </a:moveTo>
                <a:lnTo>
                  <a:pt x="1111324" y="1318787"/>
                </a:lnTo>
                <a:lnTo>
                  <a:pt x="61061" y="1318787"/>
                </a:lnTo>
                <a:lnTo>
                  <a:pt x="0" y="0"/>
                </a:lnTo>
                <a:lnTo>
                  <a:pt x="424202" y="26016"/>
                </a:lnTo>
                <a:cubicBezTo>
                  <a:pt x="494197" y="30955"/>
                  <a:pt x="327838" y="21758"/>
                  <a:pt x="419969" y="29633"/>
                </a:cubicBezTo>
                <a:cubicBezTo>
                  <a:pt x="512100" y="37508"/>
                  <a:pt x="61662" y="6574"/>
                  <a:pt x="976988" y="73266"/>
                </a:cubicBezTo>
                <a:close/>
              </a:path>
            </a:pathLst>
          </a:custGeom>
          <a:noFill/>
          <a:ln w="25400">
            <a:solidFill>
              <a:schemeClr val="bg1"/>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i-FI" sz="2700">
              <a:solidFill>
                <a:prstClr val="white"/>
              </a:solidFill>
              <a:sym typeface="Gill Sans" pitchFamily="-1"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kstiruutu 4"/>
          <p:cNvSpPr txBox="1"/>
          <p:nvPr/>
        </p:nvSpPr>
        <p:spPr>
          <a:xfrm>
            <a:off x="357785" y="1456651"/>
            <a:ext cx="8394857" cy="3816430"/>
          </a:xfrm>
          <a:prstGeom prst="rect">
            <a:avLst/>
          </a:prstGeom>
          <a:noFill/>
        </p:spPr>
        <p:txBody>
          <a:bodyPr wrap="square" rtlCol="0">
            <a:spAutoFit/>
          </a:bodyPr>
          <a:lstStyle/>
          <a:p>
            <a:pPr>
              <a:spcAft>
                <a:spcPts val="2400"/>
              </a:spcAft>
              <a:buFont typeface="Arial"/>
              <a:buChar char="•"/>
            </a:pPr>
            <a:r>
              <a:rPr lang="sv-SE" dirty="0" smtClean="0">
                <a:solidFill>
                  <a:prstClr val="black">
                    <a:lumMod val="50000"/>
                    <a:lumOff val="50000"/>
                  </a:prstClr>
                </a:solidFill>
                <a:latin typeface="Avenir Light"/>
                <a:cs typeface="Avenir Light"/>
              </a:rPr>
              <a:t> </a:t>
            </a:r>
            <a:r>
              <a:rPr lang="sv-SE" b="1" dirty="0" err="1" smtClean="0">
                <a:solidFill>
                  <a:prstClr val="black"/>
                </a:solidFill>
                <a:latin typeface="Avenir Light"/>
                <a:cs typeface="Avenir Light"/>
              </a:rPr>
              <a:t>toimintakulttuuri</a:t>
            </a:r>
            <a:r>
              <a:rPr lang="sv-SE" dirty="0" smtClean="0">
                <a:solidFill>
                  <a:prstClr val="black">
                    <a:lumMod val="50000"/>
                    <a:lumOff val="50000"/>
                  </a:prstClr>
                </a:solidFill>
                <a:latin typeface="Avenir Light"/>
                <a:cs typeface="Avenir Light"/>
              </a:rPr>
              <a:t> – </a:t>
            </a:r>
            <a:r>
              <a:rPr lang="sv-SE" dirty="0" err="1" smtClean="0">
                <a:solidFill>
                  <a:prstClr val="black">
                    <a:lumMod val="50000"/>
                    <a:lumOff val="50000"/>
                  </a:prstClr>
                </a:solidFill>
                <a:latin typeface="Avenir Light"/>
                <a:cs typeface="Avenir Light"/>
              </a:rPr>
              <a:t>tilojen</a:t>
            </a:r>
            <a:r>
              <a:rPr lang="sv-SE" dirty="0" smtClean="0">
                <a:solidFill>
                  <a:prstClr val="black">
                    <a:lumMod val="50000"/>
                    <a:lumOff val="50000"/>
                  </a:prstClr>
                </a:solidFill>
                <a:latin typeface="Avenir Light"/>
                <a:cs typeface="Avenir Light"/>
              </a:rPr>
              <a:t> on </a:t>
            </a:r>
            <a:r>
              <a:rPr lang="sv-SE" dirty="0" err="1" smtClean="0">
                <a:solidFill>
                  <a:prstClr val="black">
                    <a:lumMod val="50000"/>
                    <a:lumOff val="50000"/>
                  </a:prstClr>
                </a:solidFill>
                <a:latin typeface="Avenir Light"/>
                <a:cs typeface="Avenir Light"/>
              </a:rPr>
              <a:t>mahdollistettava</a:t>
            </a:r>
            <a:r>
              <a:rPr lang="sv-SE" dirty="0" smtClean="0">
                <a:solidFill>
                  <a:prstClr val="black">
                    <a:lumMod val="50000"/>
                    <a:lumOff val="50000"/>
                  </a:prstClr>
                </a:solidFill>
                <a:latin typeface="Avenir Light"/>
                <a:cs typeface="Avenir Light"/>
              </a:rPr>
              <a:t> </a:t>
            </a:r>
            <a:r>
              <a:rPr lang="sv-SE" dirty="0" err="1" smtClean="0">
                <a:solidFill>
                  <a:prstClr val="black">
                    <a:lumMod val="50000"/>
                    <a:lumOff val="50000"/>
                  </a:prstClr>
                </a:solidFill>
                <a:latin typeface="Avenir Light"/>
                <a:cs typeface="Avenir Light"/>
              </a:rPr>
              <a:t>toimintakulttuurin</a:t>
            </a:r>
            <a:r>
              <a:rPr lang="sv-SE" dirty="0" smtClean="0">
                <a:solidFill>
                  <a:prstClr val="black">
                    <a:lumMod val="50000"/>
                    <a:lumOff val="50000"/>
                  </a:prstClr>
                </a:solidFill>
                <a:latin typeface="Avenir Light"/>
                <a:cs typeface="Avenir Light"/>
              </a:rPr>
              <a:t> </a:t>
            </a:r>
            <a:r>
              <a:rPr lang="sv-SE" dirty="0" err="1" smtClean="0">
                <a:solidFill>
                  <a:prstClr val="black">
                    <a:lumMod val="50000"/>
                    <a:lumOff val="50000"/>
                  </a:prstClr>
                </a:solidFill>
                <a:latin typeface="Avenir Light"/>
                <a:cs typeface="Avenir Light"/>
              </a:rPr>
              <a:t>toteutuminen</a:t>
            </a:r>
            <a:r>
              <a:rPr lang="sv-SE" dirty="0" smtClean="0">
                <a:solidFill>
                  <a:prstClr val="black">
                    <a:lumMod val="50000"/>
                    <a:lumOff val="50000"/>
                  </a:prstClr>
                </a:solidFill>
                <a:latin typeface="Avenir Light"/>
                <a:cs typeface="Avenir Light"/>
              </a:rPr>
              <a:t> ja </a:t>
            </a:r>
            <a:r>
              <a:rPr lang="sv-SE" dirty="0" err="1" smtClean="0">
                <a:solidFill>
                  <a:prstClr val="black">
                    <a:lumMod val="50000"/>
                    <a:lumOff val="50000"/>
                  </a:prstClr>
                </a:solidFill>
                <a:latin typeface="Avenir Light"/>
                <a:cs typeface="Avenir Light"/>
              </a:rPr>
              <a:t>kehittyminen</a:t>
            </a:r>
            <a:r>
              <a:rPr lang="sv-SE" dirty="0" smtClean="0">
                <a:solidFill>
                  <a:prstClr val="black">
                    <a:lumMod val="50000"/>
                    <a:lumOff val="50000"/>
                  </a:prstClr>
                </a:solidFill>
                <a:latin typeface="Avenir Light"/>
                <a:cs typeface="Avenir Light"/>
              </a:rPr>
              <a:t> </a:t>
            </a:r>
            <a:endParaRPr lang="sv-FI" dirty="0" smtClean="0">
              <a:solidFill>
                <a:prstClr val="black">
                  <a:lumMod val="50000"/>
                  <a:lumOff val="50000"/>
                </a:prstClr>
              </a:solidFill>
              <a:latin typeface="Avenir Light"/>
              <a:cs typeface="Avenir Light"/>
            </a:endParaRPr>
          </a:p>
          <a:p>
            <a:pPr>
              <a:spcAft>
                <a:spcPts val="2400"/>
              </a:spcAft>
              <a:buFont typeface="Arial"/>
              <a:buChar char="•"/>
            </a:pPr>
            <a:r>
              <a:rPr lang="sv-FI" dirty="0" smtClean="0">
                <a:solidFill>
                  <a:prstClr val="black">
                    <a:lumMod val="50000"/>
                    <a:lumOff val="50000"/>
                  </a:prstClr>
                </a:solidFill>
                <a:latin typeface="Avenir Light"/>
                <a:cs typeface="Avenir Light"/>
              </a:rPr>
              <a:t> </a:t>
            </a:r>
            <a:r>
              <a:rPr lang="fi-FI" b="1" dirty="0" smtClean="0">
                <a:solidFill>
                  <a:srgbClr val="000000"/>
                </a:solidFill>
                <a:latin typeface="Avenir Light"/>
                <a:cs typeface="Avenir Light"/>
              </a:rPr>
              <a:t>muuntojoustavuus</a:t>
            </a:r>
            <a:r>
              <a:rPr lang="fi-FI" dirty="0" smtClean="0">
                <a:solidFill>
                  <a:prstClr val="black">
                    <a:lumMod val="50000"/>
                    <a:lumOff val="50000"/>
                  </a:prstClr>
                </a:solidFill>
                <a:latin typeface="Avenir Light"/>
                <a:cs typeface="Avenir Light"/>
              </a:rPr>
              <a:t> pedagogisessa mielessä – tilan on sovelluttava eri työskentelymenetelmiin</a:t>
            </a:r>
            <a:endParaRPr lang="sv-FI" dirty="0" smtClean="0">
              <a:solidFill>
                <a:prstClr val="black">
                  <a:lumMod val="50000"/>
                  <a:lumOff val="50000"/>
                </a:prstClr>
              </a:solidFill>
              <a:latin typeface="Avenir Light"/>
              <a:cs typeface="Avenir Light"/>
            </a:endParaRPr>
          </a:p>
          <a:p>
            <a:pPr>
              <a:spcAft>
                <a:spcPts val="2400"/>
              </a:spcAft>
              <a:buFont typeface="Arial"/>
              <a:buChar char="•"/>
            </a:pPr>
            <a:r>
              <a:rPr lang="sv-FI" dirty="0" smtClean="0">
                <a:solidFill>
                  <a:prstClr val="black">
                    <a:lumMod val="50000"/>
                    <a:lumOff val="50000"/>
                  </a:prstClr>
                </a:solidFill>
                <a:latin typeface="Avenir Light"/>
                <a:cs typeface="Avenir Light"/>
              </a:rPr>
              <a:t> </a:t>
            </a:r>
            <a:r>
              <a:rPr lang="fi-FI" b="1" dirty="0" smtClean="0">
                <a:solidFill>
                  <a:srgbClr val="000000"/>
                </a:solidFill>
                <a:latin typeface="Avenir Light"/>
                <a:cs typeface="Avenir Light"/>
              </a:rPr>
              <a:t>työpaikka</a:t>
            </a:r>
            <a:r>
              <a:rPr lang="fi-FI" dirty="0" smtClean="0">
                <a:solidFill>
                  <a:prstClr val="black">
                    <a:lumMod val="50000"/>
                    <a:lumOff val="50000"/>
                  </a:prstClr>
                </a:solidFill>
                <a:latin typeface="Avenir Light"/>
                <a:cs typeface="Avenir Light"/>
              </a:rPr>
              <a:t> – tilan on oltava aktivoiva sekä opettajan että oppilaan kannalta tarkasteltuna</a:t>
            </a:r>
          </a:p>
          <a:p>
            <a:pPr>
              <a:spcAft>
                <a:spcPts val="2400"/>
              </a:spcAft>
              <a:buFont typeface="Arial"/>
              <a:buChar char="•"/>
            </a:pPr>
            <a:r>
              <a:rPr lang="sv-FI" b="1" dirty="0" smtClean="0">
                <a:solidFill>
                  <a:srgbClr val="000000"/>
                </a:solidFill>
                <a:latin typeface="Avenir Light"/>
                <a:cs typeface="Avenir Light"/>
              </a:rPr>
              <a:t> laatu </a:t>
            </a:r>
            <a:r>
              <a:rPr lang="sv-FI" dirty="0" smtClean="0">
                <a:solidFill>
                  <a:prstClr val="black">
                    <a:lumMod val="50000"/>
                    <a:lumOff val="50000"/>
                  </a:prstClr>
                </a:solidFill>
                <a:latin typeface="Avenir Light"/>
                <a:cs typeface="Avenir Light"/>
              </a:rPr>
              <a:t>– koulun / monitoimitalon käyttöasteen nostaminen vaikuttaa materiaalivalintoihin</a:t>
            </a:r>
          </a:p>
          <a:p>
            <a:pPr>
              <a:spcAft>
                <a:spcPts val="2400"/>
              </a:spcAft>
              <a:buFont typeface="Arial"/>
              <a:buChar char="•"/>
            </a:pPr>
            <a:r>
              <a:rPr lang="sv-FI" b="1" dirty="0" smtClean="0">
                <a:solidFill>
                  <a:srgbClr val="000000"/>
                </a:solidFill>
                <a:latin typeface="Avenir Light"/>
                <a:cs typeface="Avenir Light"/>
              </a:rPr>
              <a:t> ekologisuus </a:t>
            </a:r>
            <a:r>
              <a:rPr lang="sv-FI" dirty="0" smtClean="0">
                <a:solidFill>
                  <a:prstClr val="black">
                    <a:lumMod val="50000"/>
                    <a:lumOff val="50000"/>
                  </a:prstClr>
                </a:solidFill>
                <a:latin typeface="Avenir Light"/>
                <a:cs typeface="Avenir Light"/>
              </a:rPr>
              <a:t>– muuntojoustavuus rakennusteknisessä mielessä</a:t>
            </a:r>
          </a:p>
        </p:txBody>
      </p:sp>
      <p:sp>
        <p:nvSpPr>
          <p:cNvPr id="6" name="Tekstiruutu 5"/>
          <p:cNvSpPr txBox="1"/>
          <p:nvPr/>
        </p:nvSpPr>
        <p:spPr>
          <a:xfrm>
            <a:off x="186476" y="467895"/>
            <a:ext cx="8771074" cy="646331"/>
          </a:xfrm>
          <a:prstGeom prst="rect">
            <a:avLst/>
          </a:prstGeom>
          <a:noFill/>
        </p:spPr>
        <p:txBody>
          <a:bodyPr wrap="none" rtlCol="0">
            <a:spAutoFit/>
          </a:bodyPr>
          <a:lstStyle/>
          <a:p>
            <a:pPr algn="ctr"/>
            <a:r>
              <a:rPr lang="fi-FI" sz="3600" dirty="0" smtClean="0">
                <a:solidFill>
                  <a:prstClr val="black"/>
                </a:solidFill>
                <a:latin typeface="Avenir Light"/>
                <a:cs typeface="Avenir Light"/>
              </a:rPr>
              <a:t>Pedagogisesti kestävä koulurakentaminen</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 name="Oval 28"/>
          <p:cNvSpPr/>
          <p:nvPr/>
        </p:nvSpPr>
        <p:spPr>
          <a:xfrm>
            <a:off x="2195393" y="698500"/>
            <a:ext cx="4782009" cy="4635500"/>
          </a:xfrm>
          <a:prstGeom prst="ellipse">
            <a:avLst/>
          </a:prstGeom>
          <a:solidFill>
            <a:schemeClr val="bg1"/>
          </a:solidFill>
          <a:ln w="3175" cmpd="sng">
            <a:solidFill>
              <a:schemeClr val="bg1">
                <a:lumMod val="50000"/>
              </a:schemeClr>
            </a:solidFill>
            <a:prstDash val="solid"/>
          </a:ln>
          <a:effectLst>
            <a:outerShdw blurRad="40000" dist="23000" dir="5400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nvGrpSpPr>
          <p:cNvPr id="2" name="Group 38"/>
          <p:cNvGrpSpPr>
            <a:grpSpLocks/>
          </p:cNvGrpSpPr>
          <p:nvPr/>
        </p:nvGrpSpPr>
        <p:grpSpPr bwMode="auto">
          <a:xfrm>
            <a:off x="3559778" y="1270000"/>
            <a:ext cx="1750746" cy="3492500"/>
            <a:chOff x="3709053" y="1524001"/>
            <a:chExt cx="2091053" cy="4191000"/>
          </a:xfrm>
        </p:grpSpPr>
        <p:sp>
          <p:nvSpPr>
            <p:cNvPr id="23" name="Freeform 22"/>
            <p:cNvSpPr/>
            <p:nvPr/>
          </p:nvSpPr>
          <p:spPr>
            <a:xfrm>
              <a:off x="3962899" y="1524001"/>
              <a:ext cx="1837207" cy="4191000"/>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5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13342" name="TextBox 16"/>
            <p:cNvSpPr txBox="1">
              <a:spLocks noChangeArrowheads="1"/>
            </p:cNvSpPr>
            <p:nvPr/>
          </p:nvSpPr>
          <p:spPr bwMode="auto">
            <a:xfrm>
              <a:off x="3709053" y="4879675"/>
              <a:ext cx="1709637" cy="701731"/>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3200" dirty="0" smtClean="0">
                  <a:solidFill>
                    <a:prstClr val="black"/>
                  </a:solidFill>
                  <a:ea typeface="ＭＳ Ｐゴシック" pitchFamily="-109" charset="-128"/>
                  <a:cs typeface="ＭＳ Ｐゴシック" pitchFamily="-109" charset="-128"/>
                  <a:sym typeface="Gill Sans" pitchFamily="-1" charset="0"/>
                </a:rPr>
                <a:t>yhteisö</a:t>
              </a:r>
            </a:p>
          </p:txBody>
        </p:sp>
      </p:grpSp>
      <p:grpSp>
        <p:nvGrpSpPr>
          <p:cNvPr id="3" name="Group 37"/>
          <p:cNvGrpSpPr>
            <a:grpSpLocks/>
          </p:cNvGrpSpPr>
          <p:nvPr/>
        </p:nvGrpSpPr>
        <p:grpSpPr bwMode="auto">
          <a:xfrm>
            <a:off x="2992610" y="1445948"/>
            <a:ext cx="1742328" cy="2682875"/>
            <a:chOff x="3207686" y="1734935"/>
            <a:chExt cx="2082528" cy="3220286"/>
          </a:xfrm>
        </p:grpSpPr>
        <p:sp>
          <p:nvSpPr>
            <p:cNvPr id="25" name="Freeform 24"/>
            <p:cNvSpPr/>
            <p:nvPr/>
          </p:nvSpPr>
          <p:spPr>
            <a:xfrm rot="11237303">
              <a:off x="3207686" y="1750814"/>
              <a:ext cx="1370186" cy="320440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75000"/>
              </a:schemeClr>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13340" name="TextBox 14"/>
            <p:cNvSpPr txBox="1">
              <a:spLocks noChangeArrowheads="1"/>
            </p:cNvSpPr>
            <p:nvPr/>
          </p:nvSpPr>
          <p:spPr bwMode="auto">
            <a:xfrm>
              <a:off x="3789883" y="1734935"/>
              <a:ext cx="1500331" cy="701913"/>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3200" dirty="0" smtClean="0">
                  <a:solidFill>
                    <a:prstClr val="black"/>
                  </a:solidFill>
                  <a:ea typeface="ＭＳ Ｐゴシック" pitchFamily="-109" charset="-128"/>
                  <a:cs typeface="ＭＳ Ｐゴシック" pitchFamily="-109" charset="-128"/>
                  <a:sym typeface="Gill Sans" pitchFamily="-1" charset="0"/>
                </a:rPr>
                <a:t>koulu</a:t>
              </a:r>
            </a:p>
          </p:txBody>
        </p:sp>
      </p:grpSp>
      <p:grpSp>
        <p:nvGrpSpPr>
          <p:cNvPr id="4" name="Group 36"/>
          <p:cNvGrpSpPr>
            <a:grpSpLocks/>
          </p:cNvGrpSpPr>
          <p:nvPr/>
        </p:nvGrpSpPr>
        <p:grpSpPr bwMode="auto">
          <a:xfrm>
            <a:off x="3196155" y="2025386"/>
            <a:ext cx="1375855" cy="1911614"/>
            <a:chOff x="3441260" y="2431096"/>
            <a:chExt cx="1644549" cy="2293304"/>
          </a:xfrm>
        </p:grpSpPr>
        <p:sp>
          <p:nvSpPr>
            <p:cNvPr id="26" name="Freeform 25"/>
            <p:cNvSpPr/>
            <p:nvPr/>
          </p:nvSpPr>
          <p:spPr>
            <a:xfrm>
              <a:off x="3962044" y="2431096"/>
              <a:ext cx="978054" cy="2293304"/>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60000"/>
                <a:lumOff val="40000"/>
              </a:schemeClr>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13338" name="TextBox 12"/>
            <p:cNvSpPr txBox="1">
              <a:spLocks noChangeArrowheads="1"/>
            </p:cNvSpPr>
            <p:nvPr/>
          </p:nvSpPr>
          <p:spPr bwMode="auto">
            <a:xfrm>
              <a:off x="3441260" y="3944735"/>
              <a:ext cx="1644549" cy="553845"/>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2400" dirty="0" smtClean="0">
                  <a:solidFill>
                    <a:prstClr val="black"/>
                  </a:solidFill>
                  <a:ea typeface="ＭＳ Ｐゴシック" pitchFamily="-109" charset="-128"/>
                  <a:cs typeface="ＭＳ Ｐゴシック" pitchFamily="-109" charset="-128"/>
                  <a:sym typeface="Gill Sans" pitchFamily="-1" charset="0"/>
                </a:rPr>
                <a:t>opettaja</a:t>
              </a:r>
            </a:p>
          </p:txBody>
        </p:sp>
      </p:grpSp>
      <p:grpSp>
        <p:nvGrpSpPr>
          <p:cNvPr id="5" name="Group 35"/>
          <p:cNvGrpSpPr>
            <a:grpSpLocks/>
          </p:cNvGrpSpPr>
          <p:nvPr/>
        </p:nvGrpSpPr>
        <p:grpSpPr bwMode="auto">
          <a:xfrm>
            <a:off x="3415136" y="2149740"/>
            <a:ext cx="1156862" cy="1137708"/>
            <a:chOff x="3726359" y="2579060"/>
            <a:chExt cx="1381141" cy="1365240"/>
          </a:xfrm>
        </p:grpSpPr>
        <p:sp>
          <p:nvSpPr>
            <p:cNvPr id="27" name="Freeform 26"/>
            <p:cNvSpPr/>
            <p:nvPr/>
          </p:nvSpPr>
          <p:spPr>
            <a:xfrm rot="10800000">
              <a:off x="3726359" y="2579060"/>
              <a:ext cx="810374" cy="1365240"/>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40000"/>
                <a:lumOff val="60000"/>
              </a:schemeClr>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13336" name="TextBox 6"/>
            <p:cNvSpPr txBox="1">
              <a:spLocks noChangeArrowheads="1"/>
            </p:cNvSpPr>
            <p:nvPr/>
          </p:nvSpPr>
          <p:spPr bwMode="auto">
            <a:xfrm>
              <a:off x="4038363" y="2617069"/>
              <a:ext cx="1069137" cy="443195"/>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dirty="0" smtClean="0">
                  <a:solidFill>
                    <a:prstClr val="black"/>
                  </a:solidFill>
                  <a:ea typeface="ＭＳ Ｐゴシック" pitchFamily="-109" charset="-128"/>
                  <a:cs typeface="ＭＳ Ｐゴシック" pitchFamily="-109" charset="-128"/>
                  <a:sym typeface="Gill Sans" pitchFamily="-1" charset="0"/>
                </a:rPr>
                <a:t>ryhmä</a:t>
              </a:r>
            </a:p>
          </p:txBody>
        </p:sp>
      </p:grpSp>
      <p:grpSp>
        <p:nvGrpSpPr>
          <p:cNvPr id="6" name="Group 34"/>
          <p:cNvGrpSpPr>
            <a:grpSpLocks/>
          </p:cNvGrpSpPr>
          <p:nvPr/>
        </p:nvGrpSpPr>
        <p:grpSpPr bwMode="auto">
          <a:xfrm>
            <a:off x="3806550" y="2497667"/>
            <a:ext cx="765465" cy="756708"/>
            <a:chOff x="4191000" y="2997054"/>
            <a:chExt cx="915045" cy="907626"/>
          </a:xfrm>
        </p:grpSpPr>
        <p:sp>
          <p:nvSpPr>
            <p:cNvPr id="28" name="Freeform 27"/>
            <p:cNvSpPr/>
            <p:nvPr/>
          </p:nvSpPr>
          <p:spPr>
            <a:xfrm rot="293098">
              <a:off x="4206879" y="2997054"/>
              <a:ext cx="631987" cy="907626"/>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20000"/>
                <a:lumOff val="80000"/>
              </a:schemeClr>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13334" name="TextBox 4"/>
            <p:cNvSpPr txBox="1">
              <a:spLocks noChangeArrowheads="1"/>
            </p:cNvSpPr>
            <p:nvPr/>
          </p:nvSpPr>
          <p:spPr bwMode="auto">
            <a:xfrm>
              <a:off x="4191000" y="3124199"/>
              <a:ext cx="915045" cy="369160"/>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1400" dirty="0" smtClean="0">
                  <a:solidFill>
                    <a:prstClr val="black"/>
                  </a:solidFill>
                  <a:ea typeface="ＭＳ Ｐゴシック" pitchFamily="-109" charset="-128"/>
                  <a:cs typeface="ＭＳ Ｐゴシック" pitchFamily="-109" charset="-128"/>
                  <a:sym typeface="Gill Sans" pitchFamily="-1" charset="0"/>
                </a:rPr>
                <a:t>oppija</a:t>
              </a:r>
              <a:endParaRPr lang="fi-FI" dirty="0" smtClean="0">
                <a:solidFill>
                  <a:prstClr val="black"/>
                </a:solidFill>
                <a:ea typeface="ＭＳ Ｐゴシック" pitchFamily="-109" charset="-128"/>
                <a:cs typeface="ＭＳ Ｐゴシック" pitchFamily="-109" charset="-128"/>
                <a:sym typeface="Gill Sans" pitchFamily="-1" charset="0"/>
              </a:endParaRPr>
            </a:p>
          </p:txBody>
        </p:sp>
      </p:grpSp>
      <p:grpSp>
        <p:nvGrpSpPr>
          <p:cNvPr id="7" name="Group 40"/>
          <p:cNvGrpSpPr>
            <a:grpSpLocks/>
          </p:cNvGrpSpPr>
          <p:nvPr/>
        </p:nvGrpSpPr>
        <p:grpSpPr bwMode="auto">
          <a:xfrm>
            <a:off x="1797723" y="1072736"/>
            <a:ext cx="574373" cy="1467068"/>
            <a:chOff x="1332580" y="1128551"/>
            <a:chExt cx="686597" cy="1760742"/>
          </a:xfrm>
        </p:grpSpPr>
        <p:sp>
          <p:nvSpPr>
            <p:cNvPr id="13331" name="TextBox 17"/>
            <p:cNvSpPr txBox="1">
              <a:spLocks noChangeArrowheads="1"/>
            </p:cNvSpPr>
            <p:nvPr/>
          </p:nvSpPr>
          <p:spPr bwMode="auto">
            <a:xfrm rot="18032348">
              <a:off x="728143" y="1732988"/>
              <a:ext cx="1760742" cy="551867"/>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2400" i="1" dirty="0" smtClean="0">
                  <a:solidFill>
                    <a:prstClr val="black"/>
                  </a:solidFill>
                  <a:latin typeface="Adobe Caslon Pro" pitchFamily="-109" charset="0"/>
                  <a:ea typeface="Adobe Caslon Pro" pitchFamily="-109" charset="0"/>
                  <a:cs typeface="Adobe Caslon Pro" pitchFamily="-109" charset="0"/>
                  <a:sym typeface="Gill Sans" pitchFamily="-1" charset="0"/>
                </a:rPr>
                <a:t>ekologisuus</a:t>
              </a:r>
            </a:p>
          </p:txBody>
        </p:sp>
        <p:sp>
          <p:nvSpPr>
            <p:cNvPr id="31" name="Isosceles Triangle 30"/>
            <p:cNvSpPr/>
            <p:nvPr/>
          </p:nvSpPr>
          <p:spPr>
            <a:xfrm rot="7324652">
              <a:off x="1849282" y="2089889"/>
              <a:ext cx="187353" cy="152436"/>
            </a:xfrm>
            <a:prstGeom prst="triangl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8" name="Group 43"/>
          <p:cNvGrpSpPr>
            <a:grpSpLocks/>
          </p:cNvGrpSpPr>
          <p:nvPr/>
        </p:nvGrpSpPr>
        <p:grpSpPr bwMode="auto">
          <a:xfrm rot="285754">
            <a:off x="2034563" y="3750055"/>
            <a:ext cx="461665" cy="1428596"/>
            <a:chOff x="1725179" y="4815102"/>
            <a:chExt cx="551104" cy="1714130"/>
          </a:xfrm>
        </p:grpSpPr>
        <p:sp>
          <p:nvSpPr>
            <p:cNvPr id="13329" name="TextBox 20"/>
            <p:cNvSpPr txBox="1">
              <a:spLocks noChangeArrowheads="1"/>
            </p:cNvSpPr>
            <p:nvPr/>
          </p:nvSpPr>
          <p:spPr bwMode="auto">
            <a:xfrm rot="2993247">
              <a:off x="1143666" y="5396615"/>
              <a:ext cx="1714130" cy="551104"/>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2400" i="1" dirty="0" smtClean="0">
                  <a:solidFill>
                    <a:prstClr val="black"/>
                  </a:solidFill>
                  <a:latin typeface="Adobe Caslon Pro" pitchFamily="-109" charset="0"/>
                  <a:ea typeface="Adobe Caslon Pro" pitchFamily="-109" charset="0"/>
                  <a:cs typeface="Adobe Caslon Pro" pitchFamily="-109" charset="0"/>
                  <a:sym typeface="Gill Sans" pitchFamily="-1" charset="0"/>
                </a:rPr>
                <a:t>esteettisyys</a:t>
              </a:r>
            </a:p>
          </p:txBody>
        </p:sp>
        <p:sp>
          <p:nvSpPr>
            <p:cNvPr id="32" name="Isosceles Triangle 31"/>
            <p:cNvSpPr/>
            <p:nvPr/>
          </p:nvSpPr>
          <p:spPr>
            <a:xfrm rot="3010937">
              <a:off x="2082182" y="5378589"/>
              <a:ext cx="187305" cy="152225"/>
            </a:xfrm>
            <a:prstGeom prst="triangl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9" name="Group 42"/>
          <p:cNvGrpSpPr>
            <a:grpSpLocks/>
          </p:cNvGrpSpPr>
          <p:nvPr/>
        </p:nvGrpSpPr>
        <p:grpSpPr bwMode="auto">
          <a:xfrm>
            <a:off x="6671864" y="3625787"/>
            <a:ext cx="461665" cy="1762021"/>
            <a:chOff x="6276663" y="3962352"/>
            <a:chExt cx="551428" cy="2116206"/>
          </a:xfrm>
        </p:grpSpPr>
        <p:sp>
          <p:nvSpPr>
            <p:cNvPr id="13327" name="TextBox 19"/>
            <p:cNvSpPr txBox="1">
              <a:spLocks noChangeArrowheads="1"/>
            </p:cNvSpPr>
            <p:nvPr/>
          </p:nvSpPr>
          <p:spPr bwMode="auto">
            <a:xfrm rot="18375368">
              <a:off x="5494274" y="4744741"/>
              <a:ext cx="2116206" cy="551428"/>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2400" i="1" dirty="0" smtClean="0">
                  <a:solidFill>
                    <a:prstClr val="black"/>
                  </a:solidFill>
                  <a:latin typeface="Adobe Caslon Pro" pitchFamily="-109" charset="0"/>
                  <a:ea typeface="Adobe Caslon Pro" pitchFamily="-109" charset="0"/>
                  <a:cs typeface="Adobe Caslon Pro" pitchFamily="-109" charset="0"/>
                  <a:sym typeface="Gill Sans" pitchFamily="-1" charset="0"/>
                </a:rPr>
                <a:t>ergonomisuus</a:t>
              </a:r>
            </a:p>
          </p:txBody>
        </p:sp>
        <p:sp>
          <p:nvSpPr>
            <p:cNvPr id="33" name="Isosceles Triangle 32"/>
            <p:cNvSpPr/>
            <p:nvPr/>
          </p:nvSpPr>
          <p:spPr>
            <a:xfrm rot="18657779">
              <a:off x="6265842" y="4756022"/>
              <a:ext cx="187483" cy="152315"/>
            </a:xfrm>
            <a:prstGeom prst="triangl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10" name="Group 41"/>
          <p:cNvGrpSpPr>
            <a:grpSpLocks/>
          </p:cNvGrpSpPr>
          <p:nvPr/>
        </p:nvGrpSpPr>
        <p:grpSpPr bwMode="auto">
          <a:xfrm>
            <a:off x="6728185" y="1265664"/>
            <a:ext cx="634304" cy="787395"/>
            <a:chOff x="7086598" y="1355213"/>
            <a:chExt cx="758821" cy="944865"/>
          </a:xfrm>
        </p:grpSpPr>
        <p:sp>
          <p:nvSpPr>
            <p:cNvPr id="13325" name="TextBox 18"/>
            <p:cNvSpPr txBox="1">
              <a:spLocks noChangeArrowheads="1"/>
            </p:cNvSpPr>
            <p:nvPr/>
          </p:nvSpPr>
          <p:spPr bwMode="auto">
            <a:xfrm rot="3445788">
              <a:off x="7096840" y="1551500"/>
              <a:ext cx="944865" cy="552292"/>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2400" i="1" dirty="0" smtClean="0">
                  <a:solidFill>
                    <a:prstClr val="black"/>
                  </a:solidFill>
                  <a:latin typeface="Adobe Caslon Pro" pitchFamily="-109" charset="0"/>
                  <a:ea typeface="Adobe Caslon Pro" pitchFamily="-109" charset="0"/>
                  <a:cs typeface="Adobe Caslon Pro" pitchFamily="-109" charset="0"/>
                  <a:sym typeface="Gill Sans" pitchFamily="-1" charset="0"/>
                </a:rPr>
                <a:t>eheys</a:t>
              </a:r>
            </a:p>
          </p:txBody>
        </p:sp>
        <p:sp>
          <p:nvSpPr>
            <p:cNvPr id="34" name="Isosceles Triangle 33"/>
            <p:cNvSpPr/>
            <p:nvPr/>
          </p:nvSpPr>
          <p:spPr>
            <a:xfrm rot="14375977">
              <a:off x="7069213" y="1872020"/>
              <a:ext cx="187324" cy="152553"/>
            </a:xfrm>
            <a:prstGeom prst="triangl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sp>
        <p:nvSpPr>
          <p:cNvPr id="35" name="TextBox 21"/>
          <p:cNvSpPr txBox="1">
            <a:spLocks noChangeArrowheads="1"/>
          </p:cNvSpPr>
          <p:nvPr/>
        </p:nvSpPr>
        <p:spPr bwMode="auto">
          <a:xfrm>
            <a:off x="609615" y="127000"/>
            <a:ext cx="7741497" cy="523220"/>
          </a:xfrm>
          <a:prstGeom prst="rect">
            <a:avLst/>
          </a:prstGeom>
          <a:noFill/>
          <a:ln w="15875" cap="rnd">
            <a:noFill/>
            <a:prstDash val="sysDash"/>
            <a:bevel/>
            <a:headEnd/>
            <a:tailEnd/>
          </a:ln>
        </p:spPr>
        <p:txBody>
          <a:bodyPr wrap="none">
            <a:prstTxWarp prst="textNoShape">
              <a:avLst/>
            </a:prstTxWarp>
            <a:spAutoFit/>
          </a:bodyPr>
          <a:lstStyle/>
          <a:p>
            <a:pPr fontAlgn="base">
              <a:spcBef>
                <a:spcPct val="0"/>
              </a:spcBef>
              <a:spcAft>
                <a:spcPct val="0"/>
              </a:spcAft>
            </a:pPr>
            <a:r>
              <a:rPr lang="fi-FI" sz="2800" dirty="0" smtClean="0">
                <a:solidFill>
                  <a:prstClr val="black"/>
                </a:solidFill>
                <a:ea typeface="ＭＳ Ｐゴシック" pitchFamily="-109" charset="-128"/>
                <a:cs typeface="ＭＳ Ｐゴシック" pitchFamily="-109" charset="-128"/>
                <a:sym typeface="Gill Sans" pitchFamily="-1" charset="0"/>
              </a:rPr>
              <a:t>Oppimisympäristöjen kokonaisuudessa huomioitava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91" name="Ryhmitä 90"/>
          <p:cNvGrpSpPr/>
          <p:nvPr/>
        </p:nvGrpSpPr>
        <p:grpSpPr>
          <a:xfrm>
            <a:off x="1662116" y="422227"/>
            <a:ext cx="5781067" cy="5045677"/>
            <a:chOff x="1350123" y="422224"/>
            <a:chExt cx="6477094" cy="5045677"/>
          </a:xfrm>
        </p:grpSpPr>
        <p:sp>
          <p:nvSpPr>
            <p:cNvPr id="29" name="Oval 28"/>
            <p:cNvSpPr/>
            <p:nvPr/>
          </p:nvSpPr>
          <p:spPr>
            <a:xfrm>
              <a:off x="1752600" y="698500"/>
              <a:ext cx="5715000" cy="4635500"/>
            </a:xfrm>
            <a:prstGeom prst="ellipse">
              <a:avLst/>
            </a:prstGeom>
            <a:solidFill>
              <a:srgbClr val="FFD338">
                <a:alpha val="0"/>
              </a:srgbClr>
            </a:solidFill>
            <a:ln w="15875" cmpd="sng">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nvGrpSpPr>
            <p:cNvPr id="2" name="Group 41"/>
            <p:cNvGrpSpPr>
              <a:grpSpLocks/>
            </p:cNvGrpSpPr>
            <p:nvPr/>
          </p:nvGrpSpPr>
          <p:grpSpPr bwMode="auto">
            <a:xfrm>
              <a:off x="2316163" y="2857506"/>
              <a:ext cx="430212" cy="679979"/>
              <a:chOff x="2316107" y="3429000"/>
              <a:chExt cx="429532" cy="816194"/>
            </a:xfrm>
          </p:grpSpPr>
          <p:sp>
            <p:nvSpPr>
              <p:cNvPr id="23" name="Freeform 22"/>
              <p:cNvSpPr/>
              <p:nvPr/>
            </p:nvSpPr>
            <p:spPr>
              <a:xfrm>
                <a:off x="2441321" y="3429000"/>
                <a:ext cx="304318" cy="816194"/>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25" name="Freeform 24"/>
              <p:cNvSpPr/>
              <p:nvPr/>
            </p:nvSpPr>
            <p:spPr>
              <a:xfrm rot="11237303">
                <a:off x="2316107" y="3473462"/>
                <a:ext cx="226653" cy="624055"/>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26" name="Freeform 25"/>
              <p:cNvSpPr/>
              <p:nvPr/>
            </p:nvSpPr>
            <p:spPr>
              <a:xfrm>
                <a:off x="2441321" y="3605260"/>
                <a:ext cx="161669" cy="447795"/>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27" name="Freeform 26"/>
              <p:cNvSpPr/>
              <p:nvPr/>
            </p:nvSpPr>
            <p:spPr>
              <a:xfrm rot="10800000">
                <a:off x="2401697" y="3633843"/>
                <a:ext cx="134724" cy="266772"/>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28" name="Freeform 27"/>
              <p:cNvSpPr/>
              <p:nvPr/>
            </p:nvSpPr>
            <p:spPr>
              <a:xfrm rot="293098">
                <a:off x="2482531" y="3716415"/>
                <a:ext cx="104609" cy="176259"/>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sp>
          <p:nvSpPr>
            <p:cNvPr id="30" name="TextBox 29"/>
            <p:cNvSpPr txBox="1">
              <a:spLocks noChangeArrowheads="1"/>
            </p:cNvSpPr>
            <p:nvPr/>
          </p:nvSpPr>
          <p:spPr bwMode="auto">
            <a:xfrm>
              <a:off x="3913800" y="422224"/>
              <a:ext cx="1418811" cy="276999"/>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fi-FI" sz="1200" b="1" u="sng" dirty="0" smtClean="0">
                  <a:solidFill>
                    <a:prstClr val="black"/>
                  </a:solidFill>
                  <a:ea typeface="ＭＳ Ｐゴシック" pitchFamily="-109" charset="-128"/>
                  <a:cs typeface="ＭＳ Ｐゴシック" pitchFamily="-109" charset="-128"/>
                  <a:sym typeface="Gill Sans" pitchFamily="-1" charset="0"/>
                </a:rPr>
                <a:t>oppimaisema</a:t>
              </a:r>
              <a:endParaRPr lang="fi-FI" sz="2400" b="1" u="sng" dirty="0" smtClean="0">
                <a:solidFill>
                  <a:prstClr val="black"/>
                </a:solidFill>
                <a:ea typeface="ＭＳ Ｐゴシック" pitchFamily="-109" charset="-128"/>
                <a:cs typeface="ＭＳ Ｐゴシック" pitchFamily="-109" charset="-128"/>
                <a:sym typeface="Gill Sans" pitchFamily="-1" charset="0"/>
              </a:endParaRPr>
            </a:p>
          </p:txBody>
        </p:sp>
        <p:grpSp>
          <p:nvGrpSpPr>
            <p:cNvPr id="3" name="Group 112"/>
            <p:cNvGrpSpPr>
              <a:grpSpLocks/>
            </p:cNvGrpSpPr>
            <p:nvPr/>
          </p:nvGrpSpPr>
          <p:grpSpPr bwMode="auto">
            <a:xfrm>
              <a:off x="1350123" y="940128"/>
              <a:ext cx="6477094" cy="4527773"/>
              <a:chOff x="1349845" y="1128800"/>
              <a:chExt cx="6478090" cy="5432613"/>
            </a:xfrm>
          </p:grpSpPr>
          <p:grpSp>
            <p:nvGrpSpPr>
              <p:cNvPr id="4" name="Group 40"/>
              <p:cNvGrpSpPr>
                <a:grpSpLocks/>
              </p:cNvGrpSpPr>
              <p:nvPr/>
            </p:nvGrpSpPr>
            <p:grpSpPr bwMode="auto">
              <a:xfrm>
                <a:off x="1349845" y="1128800"/>
                <a:ext cx="669281" cy="1760250"/>
                <a:chOff x="1349845" y="1128800"/>
                <a:chExt cx="669281" cy="1760250"/>
              </a:xfrm>
            </p:grpSpPr>
            <p:sp>
              <p:nvSpPr>
                <p:cNvPr id="14417" name="TextBox 17"/>
                <p:cNvSpPr txBox="1">
                  <a:spLocks noChangeArrowheads="1"/>
                </p:cNvSpPr>
                <p:nvPr/>
              </p:nvSpPr>
              <p:spPr bwMode="auto">
                <a:xfrm rot="18032348">
                  <a:off x="728384" y="1750261"/>
                  <a:ext cx="1760250" cy="517328"/>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2400" i="1" smtClean="0">
                      <a:solidFill>
                        <a:prstClr val="black"/>
                      </a:solidFill>
                      <a:latin typeface="Adobe Caslon Pro" pitchFamily="-109" charset="0"/>
                      <a:ea typeface="Adobe Caslon Pro" pitchFamily="-109" charset="0"/>
                      <a:cs typeface="Adobe Caslon Pro" pitchFamily="-109" charset="0"/>
                      <a:sym typeface="Gill Sans" pitchFamily="-1" charset="0"/>
                    </a:rPr>
                    <a:t>ekologisuus</a:t>
                  </a:r>
                </a:p>
              </p:txBody>
            </p:sp>
            <p:sp>
              <p:nvSpPr>
                <p:cNvPr id="31" name="Isosceles Triangle 30"/>
                <p:cNvSpPr/>
                <p:nvPr/>
              </p:nvSpPr>
              <p:spPr>
                <a:xfrm rot="7324652">
                  <a:off x="1849264" y="2089645"/>
                  <a:ext cx="187300" cy="152424"/>
                </a:xfrm>
                <a:prstGeom prst="triangl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5" name="Group 43"/>
              <p:cNvGrpSpPr>
                <a:grpSpLocks/>
              </p:cNvGrpSpPr>
              <p:nvPr/>
            </p:nvGrpSpPr>
            <p:grpSpPr bwMode="auto">
              <a:xfrm>
                <a:off x="1742072" y="4815125"/>
                <a:ext cx="517328" cy="1714089"/>
                <a:chOff x="1742072" y="4815125"/>
                <a:chExt cx="517328" cy="1714089"/>
              </a:xfrm>
            </p:grpSpPr>
            <p:sp>
              <p:nvSpPr>
                <p:cNvPr id="14415" name="TextBox 20"/>
                <p:cNvSpPr txBox="1">
                  <a:spLocks noChangeArrowheads="1"/>
                </p:cNvSpPr>
                <p:nvPr/>
              </p:nvSpPr>
              <p:spPr bwMode="auto">
                <a:xfrm rot="2993247">
                  <a:off x="1143691" y="5413506"/>
                  <a:ext cx="1714089" cy="517328"/>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2400" i="1" smtClean="0">
                      <a:solidFill>
                        <a:prstClr val="black"/>
                      </a:solidFill>
                      <a:latin typeface="Adobe Caslon Pro" pitchFamily="-109" charset="0"/>
                      <a:ea typeface="Adobe Caslon Pro" pitchFamily="-109" charset="0"/>
                      <a:cs typeface="Adobe Caslon Pro" pitchFamily="-109" charset="0"/>
                      <a:sym typeface="Gill Sans" pitchFamily="-1" charset="0"/>
                    </a:rPr>
                    <a:t>esteettisyys</a:t>
                  </a:r>
                </a:p>
              </p:txBody>
            </p:sp>
            <p:sp>
              <p:nvSpPr>
                <p:cNvPr id="32" name="Isosceles Triangle 31"/>
                <p:cNvSpPr/>
                <p:nvPr/>
              </p:nvSpPr>
              <p:spPr>
                <a:xfrm rot="3010937">
                  <a:off x="2082662" y="5378512"/>
                  <a:ext cx="187300" cy="152423"/>
                </a:xfrm>
                <a:prstGeom prst="triangl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6" name="Group 42"/>
              <p:cNvGrpSpPr>
                <a:grpSpLocks/>
              </p:cNvGrpSpPr>
              <p:nvPr/>
            </p:nvGrpSpPr>
            <p:grpSpPr bwMode="auto">
              <a:xfrm>
                <a:off x="7044336" y="4447266"/>
                <a:ext cx="526337" cy="2114147"/>
                <a:chOff x="7044336" y="4447266"/>
                <a:chExt cx="526337" cy="2114147"/>
              </a:xfrm>
            </p:grpSpPr>
            <p:sp>
              <p:nvSpPr>
                <p:cNvPr id="14413" name="TextBox 19"/>
                <p:cNvSpPr txBox="1">
                  <a:spLocks noChangeArrowheads="1"/>
                </p:cNvSpPr>
                <p:nvPr/>
              </p:nvSpPr>
              <p:spPr bwMode="auto">
                <a:xfrm rot="18254900">
                  <a:off x="6254935" y="5245676"/>
                  <a:ext cx="2114147" cy="517328"/>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2400" i="1" smtClean="0">
                      <a:solidFill>
                        <a:prstClr val="black"/>
                      </a:solidFill>
                      <a:latin typeface="Adobe Caslon Pro" pitchFamily="-109" charset="0"/>
                      <a:ea typeface="Adobe Caslon Pro" pitchFamily="-109" charset="0"/>
                      <a:cs typeface="Adobe Caslon Pro" pitchFamily="-109" charset="0"/>
                      <a:sym typeface="Gill Sans" pitchFamily="-1" charset="0"/>
                    </a:rPr>
                    <a:t>ergonomisuus</a:t>
                  </a:r>
                </a:p>
              </p:txBody>
            </p:sp>
            <p:sp>
              <p:nvSpPr>
                <p:cNvPr id="33" name="Isosceles Triangle 32"/>
                <p:cNvSpPr/>
                <p:nvPr/>
              </p:nvSpPr>
              <p:spPr>
                <a:xfrm rot="18537311">
                  <a:off x="7026898" y="5289623"/>
                  <a:ext cx="187300" cy="152424"/>
                </a:xfrm>
                <a:prstGeom prst="triangl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7" name="Group 41"/>
              <p:cNvGrpSpPr>
                <a:grpSpLocks/>
              </p:cNvGrpSpPr>
              <p:nvPr/>
            </p:nvGrpSpPr>
            <p:grpSpPr bwMode="auto">
              <a:xfrm>
                <a:off x="7087204" y="1355279"/>
                <a:ext cx="740731" cy="944750"/>
                <a:chOff x="7087204" y="1355279"/>
                <a:chExt cx="740731" cy="944750"/>
              </a:xfrm>
            </p:grpSpPr>
            <p:sp>
              <p:nvSpPr>
                <p:cNvPr id="14411" name="TextBox 18"/>
                <p:cNvSpPr txBox="1">
                  <a:spLocks noChangeArrowheads="1"/>
                </p:cNvSpPr>
                <p:nvPr/>
              </p:nvSpPr>
              <p:spPr bwMode="auto">
                <a:xfrm rot="3445788">
                  <a:off x="7096896" y="1568990"/>
                  <a:ext cx="944750" cy="517328"/>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fi-FI" sz="2400" i="1" smtClean="0">
                      <a:solidFill>
                        <a:prstClr val="black"/>
                      </a:solidFill>
                      <a:latin typeface="Adobe Caslon Pro" pitchFamily="-109" charset="0"/>
                      <a:ea typeface="Adobe Caslon Pro" pitchFamily="-109" charset="0"/>
                      <a:cs typeface="Adobe Caslon Pro" pitchFamily="-109" charset="0"/>
                      <a:sym typeface="Gill Sans" pitchFamily="-1" charset="0"/>
                    </a:rPr>
                    <a:t>eheys</a:t>
                  </a:r>
                </a:p>
              </p:txBody>
            </p:sp>
            <p:sp>
              <p:nvSpPr>
                <p:cNvPr id="34" name="Isosceles Triangle 33"/>
                <p:cNvSpPr/>
                <p:nvPr/>
              </p:nvSpPr>
              <p:spPr>
                <a:xfrm rot="14375977">
                  <a:off x="7069766" y="1872185"/>
                  <a:ext cx="187300" cy="152423"/>
                </a:xfrm>
                <a:prstGeom prst="triangl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grpSp>
          <p:nvGrpSpPr>
            <p:cNvPr id="8" name="Group 48"/>
            <p:cNvGrpSpPr>
              <a:grpSpLocks/>
            </p:cNvGrpSpPr>
            <p:nvPr/>
          </p:nvGrpSpPr>
          <p:grpSpPr bwMode="auto">
            <a:xfrm rot="2237743">
              <a:off x="4059249" y="4393407"/>
              <a:ext cx="250825" cy="398198"/>
              <a:chOff x="2316107" y="3429000"/>
              <a:chExt cx="429532" cy="816194"/>
            </a:xfrm>
          </p:grpSpPr>
          <p:sp>
            <p:nvSpPr>
              <p:cNvPr id="50" name="Freeform 49"/>
              <p:cNvSpPr/>
              <p:nvPr/>
            </p:nvSpPr>
            <p:spPr>
              <a:xfrm>
                <a:off x="2438975" y="3427468"/>
                <a:ext cx="304478" cy="816196"/>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51" name="Freeform 50"/>
              <p:cNvSpPr/>
              <p:nvPr/>
            </p:nvSpPr>
            <p:spPr>
              <a:xfrm rot="11237303">
                <a:off x="2314346" y="3471787"/>
                <a:ext cx="228359" cy="623670"/>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52" name="Freeform 51"/>
              <p:cNvSpPr/>
              <p:nvPr/>
            </p:nvSpPr>
            <p:spPr>
              <a:xfrm>
                <a:off x="2438917" y="3604246"/>
                <a:ext cx="163113" cy="44741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53" name="Freeform 52"/>
              <p:cNvSpPr/>
              <p:nvPr/>
            </p:nvSpPr>
            <p:spPr>
              <a:xfrm rot="10800000">
                <a:off x="2402031" y="3633914"/>
                <a:ext cx="133208" cy="265738"/>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54" name="Freeform 53"/>
              <p:cNvSpPr/>
              <p:nvPr/>
            </p:nvSpPr>
            <p:spPr>
              <a:xfrm rot="293098">
                <a:off x="2481696" y="3716411"/>
                <a:ext cx="103305" cy="176256"/>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9" name="Group 66"/>
            <p:cNvGrpSpPr>
              <a:grpSpLocks/>
            </p:cNvGrpSpPr>
            <p:nvPr/>
          </p:nvGrpSpPr>
          <p:grpSpPr bwMode="auto">
            <a:xfrm rot="-1870979">
              <a:off x="3021013" y="2297912"/>
              <a:ext cx="171450" cy="339989"/>
              <a:chOff x="2316107" y="3429000"/>
              <a:chExt cx="429532" cy="816194"/>
            </a:xfrm>
          </p:grpSpPr>
          <p:sp>
            <p:nvSpPr>
              <p:cNvPr id="68" name="Freeform 67"/>
              <p:cNvSpPr/>
              <p:nvPr/>
            </p:nvSpPr>
            <p:spPr>
              <a:xfrm>
                <a:off x="2438818" y="3425100"/>
                <a:ext cx="306239" cy="816196"/>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69" name="Freeform 68"/>
              <p:cNvSpPr/>
              <p:nvPr/>
            </p:nvSpPr>
            <p:spPr>
              <a:xfrm rot="11237303">
                <a:off x="2313434" y="3469989"/>
                <a:ext cx="226696" cy="622468"/>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70" name="Freeform 69"/>
              <p:cNvSpPr/>
              <p:nvPr/>
            </p:nvSpPr>
            <p:spPr>
              <a:xfrm>
                <a:off x="2437118" y="3603311"/>
                <a:ext cx="163064" cy="444620"/>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71" name="Freeform 70"/>
              <p:cNvSpPr/>
              <p:nvPr/>
            </p:nvSpPr>
            <p:spPr>
              <a:xfrm rot="10800000">
                <a:off x="2403197" y="3630763"/>
                <a:ext cx="131245" cy="26359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72" name="Freeform 71"/>
              <p:cNvSpPr/>
              <p:nvPr/>
            </p:nvSpPr>
            <p:spPr>
              <a:xfrm rot="293098">
                <a:off x="2481721" y="3714139"/>
                <a:ext cx="103406" cy="177848"/>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10" name="Group 72"/>
            <p:cNvGrpSpPr>
              <a:grpSpLocks/>
            </p:cNvGrpSpPr>
            <p:nvPr/>
          </p:nvGrpSpPr>
          <p:grpSpPr bwMode="auto">
            <a:xfrm rot="1468580">
              <a:off x="4881563" y="1976438"/>
              <a:ext cx="633412" cy="832115"/>
              <a:chOff x="2316107" y="3429000"/>
              <a:chExt cx="429532" cy="816194"/>
            </a:xfrm>
          </p:grpSpPr>
          <p:sp>
            <p:nvSpPr>
              <p:cNvPr id="74" name="Freeform 73"/>
              <p:cNvSpPr/>
              <p:nvPr/>
            </p:nvSpPr>
            <p:spPr>
              <a:xfrm>
                <a:off x="2440198" y="3429388"/>
                <a:ext cx="304655" cy="816194"/>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75" name="Freeform 74"/>
              <p:cNvSpPr/>
              <p:nvPr/>
            </p:nvSpPr>
            <p:spPr>
              <a:xfrm rot="11237303">
                <a:off x="2315797" y="3472363"/>
                <a:ext cx="227147" cy="624148"/>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76" name="Freeform 75"/>
              <p:cNvSpPr/>
              <p:nvPr/>
            </p:nvSpPr>
            <p:spPr>
              <a:xfrm>
                <a:off x="2440459" y="3605378"/>
                <a:ext cx="162555" cy="446376"/>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77" name="Freeform 76"/>
              <p:cNvSpPr/>
              <p:nvPr/>
            </p:nvSpPr>
            <p:spPr>
              <a:xfrm rot="10800000">
                <a:off x="2401240" y="3633096"/>
                <a:ext cx="133489" cy="266009"/>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78" name="Freeform 77"/>
              <p:cNvSpPr/>
              <p:nvPr/>
            </p:nvSpPr>
            <p:spPr>
              <a:xfrm rot="293098">
                <a:off x="2481363" y="3715298"/>
                <a:ext cx="104422" cy="176474"/>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11" name="Group 90"/>
            <p:cNvGrpSpPr>
              <a:grpSpLocks/>
            </p:cNvGrpSpPr>
            <p:nvPr/>
          </p:nvGrpSpPr>
          <p:grpSpPr bwMode="auto">
            <a:xfrm>
              <a:off x="4827588" y="4273026"/>
              <a:ext cx="430212" cy="679979"/>
              <a:chOff x="2316107" y="3429000"/>
              <a:chExt cx="429532" cy="816194"/>
            </a:xfrm>
          </p:grpSpPr>
          <p:sp>
            <p:nvSpPr>
              <p:cNvPr id="92" name="Freeform 91"/>
              <p:cNvSpPr/>
              <p:nvPr/>
            </p:nvSpPr>
            <p:spPr>
              <a:xfrm>
                <a:off x="2441321" y="3429000"/>
                <a:ext cx="304318" cy="816194"/>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93" name="Freeform 92"/>
              <p:cNvSpPr/>
              <p:nvPr/>
            </p:nvSpPr>
            <p:spPr>
              <a:xfrm rot="11237303">
                <a:off x="2316107" y="3473462"/>
                <a:ext cx="226653" cy="624055"/>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94" name="Freeform 93"/>
              <p:cNvSpPr/>
              <p:nvPr/>
            </p:nvSpPr>
            <p:spPr>
              <a:xfrm>
                <a:off x="2441321" y="3605260"/>
                <a:ext cx="161669" cy="447795"/>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95" name="Freeform 94"/>
              <p:cNvSpPr/>
              <p:nvPr/>
            </p:nvSpPr>
            <p:spPr>
              <a:xfrm rot="10800000">
                <a:off x="2401697" y="3633843"/>
                <a:ext cx="134724" cy="266772"/>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96" name="Freeform 95"/>
              <p:cNvSpPr/>
              <p:nvPr/>
            </p:nvSpPr>
            <p:spPr>
              <a:xfrm rot="293098">
                <a:off x="2482531" y="3716415"/>
                <a:ext cx="104609" cy="176259"/>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grpSp>
          <p:nvGrpSpPr>
            <p:cNvPr id="12" name="Group 103"/>
            <p:cNvGrpSpPr>
              <a:grpSpLocks/>
            </p:cNvGrpSpPr>
            <p:nvPr/>
          </p:nvGrpSpPr>
          <p:grpSpPr bwMode="auto">
            <a:xfrm>
              <a:off x="2980123" y="3653905"/>
              <a:ext cx="833217" cy="921895"/>
              <a:chOff x="2979726" y="4384521"/>
              <a:chExt cx="833448" cy="1105638"/>
            </a:xfrm>
          </p:grpSpPr>
          <p:grpSp>
            <p:nvGrpSpPr>
              <p:cNvPr id="13" name="Group 42"/>
              <p:cNvGrpSpPr>
                <a:grpSpLocks/>
              </p:cNvGrpSpPr>
              <p:nvPr/>
            </p:nvGrpSpPr>
            <p:grpSpPr bwMode="auto">
              <a:xfrm rot="-2325687">
                <a:off x="3192178" y="4384521"/>
                <a:ext cx="429532" cy="816194"/>
                <a:chOff x="2316107" y="3429000"/>
                <a:chExt cx="429532" cy="816194"/>
              </a:xfrm>
            </p:grpSpPr>
            <p:sp>
              <p:nvSpPr>
                <p:cNvPr id="44" name="Freeform 43"/>
                <p:cNvSpPr/>
                <p:nvPr/>
              </p:nvSpPr>
              <p:spPr>
                <a:xfrm>
                  <a:off x="2441536" y="3428661"/>
                  <a:ext cx="304884" cy="81550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45" name="Freeform 44"/>
                <p:cNvSpPr/>
                <p:nvPr/>
              </p:nvSpPr>
              <p:spPr>
                <a:xfrm rot="11237303">
                  <a:off x="2316730" y="3473687"/>
                  <a:ext cx="227075" cy="623529"/>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46" name="Freeform 45"/>
                <p:cNvSpPr/>
                <p:nvPr/>
              </p:nvSpPr>
              <p:spPr>
                <a:xfrm>
                  <a:off x="2442081" y="3604650"/>
                  <a:ext cx="161970" cy="447418"/>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47" name="Freeform 46"/>
                <p:cNvSpPr/>
                <p:nvPr/>
              </p:nvSpPr>
              <p:spPr>
                <a:xfrm rot="10800000">
                  <a:off x="2401996" y="3633788"/>
                  <a:ext cx="134975" cy="26654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48" name="Freeform 47"/>
                <p:cNvSpPr/>
                <p:nvPr/>
              </p:nvSpPr>
              <p:spPr>
                <a:xfrm rot="293098">
                  <a:off x="2483353" y="3716910"/>
                  <a:ext cx="104804" cy="176112"/>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75000"/>
                  </a:schemeClr>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sp>
            <p:nvSpPr>
              <p:cNvPr id="14381" name="TextBox 102"/>
              <p:cNvSpPr txBox="1">
                <a:spLocks noChangeArrowheads="1"/>
              </p:cNvSpPr>
              <p:nvPr/>
            </p:nvSpPr>
            <p:spPr bwMode="auto">
              <a:xfrm>
                <a:off x="2979726" y="5176407"/>
                <a:ext cx="833448" cy="313752"/>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fi-FI" sz="1100" dirty="0" smtClean="0">
                    <a:solidFill>
                      <a:prstClr val="black"/>
                    </a:solidFill>
                    <a:ea typeface="ＭＳ Ｐゴシック" pitchFamily="-109" charset="-128"/>
                    <a:cs typeface="ＭＳ Ｐゴシック" pitchFamily="-109" charset="-128"/>
                    <a:sym typeface="Gill Sans" pitchFamily="-1" charset="0"/>
                  </a:rPr>
                  <a:t>oppija</a:t>
                </a:r>
                <a:endParaRPr lang="fi-FI" sz="2000" dirty="0" smtClean="0">
                  <a:solidFill>
                    <a:prstClr val="black"/>
                  </a:solidFill>
                  <a:ea typeface="ＭＳ Ｐゴシック" pitchFamily="-109" charset="-128"/>
                  <a:cs typeface="ＭＳ Ｐゴシック" pitchFamily="-109" charset="-128"/>
                  <a:sym typeface="Gill Sans" pitchFamily="-1" charset="0"/>
                </a:endParaRPr>
              </a:p>
            </p:txBody>
          </p:sp>
        </p:grpSp>
        <p:grpSp>
          <p:nvGrpSpPr>
            <p:cNvPr id="14" name="Group 108"/>
            <p:cNvGrpSpPr>
              <a:grpSpLocks/>
            </p:cNvGrpSpPr>
            <p:nvPr/>
          </p:nvGrpSpPr>
          <p:grpSpPr bwMode="auto">
            <a:xfrm>
              <a:off x="3864021" y="2936885"/>
              <a:ext cx="892886" cy="882453"/>
              <a:chOff x="3864362" y="3523745"/>
              <a:chExt cx="892768" cy="1059531"/>
            </a:xfrm>
          </p:grpSpPr>
          <p:grpSp>
            <p:nvGrpSpPr>
              <p:cNvPr id="15" name="Group 54"/>
              <p:cNvGrpSpPr>
                <a:grpSpLocks/>
              </p:cNvGrpSpPr>
              <p:nvPr/>
            </p:nvGrpSpPr>
            <p:grpSpPr bwMode="auto">
              <a:xfrm rot="-1799627">
                <a:off x="4085584" y="3523745"/>
                <a:ext cx="429532" cy="816194"/>
                <a:chOff x="2316107" y="3429000"/>
                <a:chExt cx="429532" cy="816194"/>
              </a:xfrm>
            </p:grpSpPr>
            <p:sp>
              <p:nvSpPr>
                <p:cNvPr id="56" name="Freeform 55"/>
                <p:cNvSpPr/>
                <p:nvPr/>
              </p:nvSpPr>
              <p:spPr>
                <a:xfrm>
                  <a:off x="2440088" y="3427915"/>
                  <a:ext cx="304760" cy="816428"/>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57" name="Freeform 56"/>
                <p:cNvSpPr/>
                <p:nvPr/>
              </p:nvSpPr>
              <p:spPr>
                <a:xfrm rot="11237303">
                  <a:off x="2315297" y="3472569"/>
                  <a:ext cx="226982" cy="624234"/>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58" name="Freeform 57"/>
                <p:cNvSpPr/>
                <p:nvPr/>
              </p:nvSpPr>
              <p:spPr>
                <a:xfrm>
                  <a:off x="2440869" y="3604374"/>
                  <a:ext cx="161904" cy="447924"/>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59" name="Freeform 58"/>
                <p:cNvSpPr/>
                <p:nvPr/>
              </p:nvSpPr>
              <p:spPr>
                <a:xfrm rot="10800000">
                  <a:off x="2401177" y="3633015"/>
                  <a:ext cx="134920" cy="266848"/>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75000"/>
                  </a:schemeClr>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60" name="Freeform 59"/>
                <p:cNvSpPr/>
                <p:nvPr/>
              </p:nvSpPr>
              <p:spPr>
                <a:xfrm rot="293098">
                  <a:off x="2481952" y="3715313"/>
                  <a:ext cx="104761" cy="176311"/>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sp>
            <p:nvSpPr>
              <p:cNvPr id="14374" name="TextBox 104"/>
              <p:cNvSpPr txBox="1">
                <a:spLocks noChangeArrowheads="1"/>
              </p:cNvSpPr>
              <p:nvPr/>
            </p:nvSpPr>
            <p:spPr bwMode="auto">
              <a:xfrm>
                <a:off x="3864362" y="4269170"/>
                <a:ext cx="892768" cy="314106"/>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fi-FI" sz="1100" dirty="0" smtClean="0">
                    <a:solidFill>
                      <a:prstClr val="black"/>
                    </a:solidFill>
                    <a:ea typeface="ＭＳ Ｐゴシック" pitchFamily="-109" charset="-128"/>
                    <a:cs typeface="ＭＳ Ｐゴシック" pitchFamily="-109" charset="-128"/>
                    <a:sym typeface="Gill Sans" pitchFamily="-1" charset="0"/>
                  </a:rPr>
                  <a:t>ryhmä</a:t>
                </a:r>
                <a:endParaRPr lang="fi-FI" sz="2000" dirty="0" smtClean="0">
                  <a:solidFill>
                    <a:prstClr val="black"/>
                  </a:solidFill>
                  <a:ea typeface="ＭＳ Ｐゴシック" pitchFamily="-109" charset="-128"/>
                  <a:cs typeface="ＭＳ Ｐゴシック" pitchFamily="-109" charset="-128"/>
                  <a:sym typeface="Gill Sans" pitchFamily="-1" charset="0"/>
                </a:endParaRPr>
              </a:p>
            </p:txBody>
          </p:sp>
        </p:grpSp>
        <p:grpSp>
          <p:nvGrpSpPr>
            <p:cNvPr id="16" name="Group 109"/>
            <p:cNvGrpSpPr>
              <a:grpSpLocks/>
            </p:cNvGrpSpPr>
            <p:nvPr/>
          </p:nvGrpSpPr>
          <p:grpSpPr bwMode="auto">
            <a:xfrm>
              <a:off x="5105403" y="3131350"/>
              <a:ext cx="944561" cy="978890"/>
              <a:chOff x="5105400" y="3758056"/>
              <a:chExt cx="944676" cy="1174593"/>
            </a:xfrm>
          </p:grpSpPr>
          <p:grpSp>
            <p:nvGrpSpPr>
              <p:cNvPr id="17" name="Group 60"/>
              <p:cNvGrpSpPr>
                <a:grpSpLocks/>
              </p:cNvGrpSpPr>
              <p:nvPr/>
            </p:nvGrpSpPr>
            <p:grpSpPr bwMode="auto">
              <a:xfrm rot="1001383">
                <a:off x="5105400" y="3758056"/>
                <a:ext cx="429532" cy="816194"/>
                <a:chOff x="2316107" y="3429000"/>
                <a:chExt cx="429532" cy="816194"/>
              </a:xfrm>
            </p:grpSpPr>
            <p:sp>
              <p:nvSpPr>
                <p:cNvPr id="62" name="Freeform 61"/>
                <p:cNvSpPr/>
                <p:nvPr/>
              </p:nvSpPr>
              <p:spPr>
                <a:xfrm>
                  <a:off x="2440813" y="3428530"/>
                  <a:ext cx="304837" cy="815923"/>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63" name="Freeform 62"/>
                <p:cNvSpPr/>
                <p:nvPr/>
              </p:nvSpPr>
              <p:spPr>
                <a:xfrm rot="11237303">
                  <a:off x="2314036" y="3472313"/>
                  <a:ext cx="227039" cy="62384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64" name="Freeform 63"/>
                <p:cNvSpPr/>
                <p:nvPr/>
              </p:nvSpPr>
              <p:spPr>
                <a:xfrm>
                  <a:off x="2440177" y="3604446"/>
                  <a:ext cx="161945" cy="447646"/>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75000"/>
                  </a:schemeClr>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65" name="Freeform 64"/>
                <p:cNvSpPr/>
                <p:nvPr/>
              </p:nvSpPr>
              <p:spPr>
                <a:xfrm rot="10800000">
                  <a:off x="2401065" y="3632809"/>
                  <a:ext cx="134954" cy="266683"/>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66" name="Freeform 65"/>
                <p:cNvSpPr/>
                <p:nvPr/>
              </p:nvSpPr>
              <p:spPr>
                <a:xfrm rot="293098">
                  <a:off x="2481306" y="3715692"/>
                  <a:ext cx="104788" cy="176201"/>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sp>
            <p:nvSpPr>
              <p:cNvPr id="14367" name="TextBox 105"/>
              <p:cNvSpPr txBox="1">
                <a:spLocks noChangeArrowheads="1"/>
              </p:cNvSpPr>
              <p:nvPr/>
            </p:nvSpPr>
            <p:spPr bwMode="auto">
              <a:xfrm>
                <a:off x="5172388" y="4618737"/>
                <a:ext cx="877688" cy="313912"/>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fi-FI" sz="1100" dirty="0" smtClean="0">
                    <a:solidFill>
                      <a:prstClr val="black"/>
                    </a:solidFill>
                    <a:ea typeface="ＭＳ Ｐゴシック" pitchFamily="-109" charset="-128"/>
                    <a:cs typeface="ＭＳ Ｐゴシック" pitchFamily="-109" charset="-128"/>
                    <a:sym typeface="Gill Sans" pitchFamily="-1" charset="0"/>
                  </a:rPr>
                  <a:t>opettaja</a:t>
                </a:r>
                <a:endParaRPr lang="fi-FI" sz="2000" dirty="0" smtClean="0">
                  <a:solidFill>
                    <a:prstClr val="black"/>
                  </a:solidFill>
                  <a:ea typeface="ＭＳ Ｐゴシック" pitchFamily="-109" charset="-128"/>
                  <a:cs typeface="ＭＳ Ｐゴシック" pitchFamily="-109" charset="-128"/>
                  <a:sym typeface="Gill Sans" pitchFamily="-1" charset="0"/>
                </a:endParaRPr>
              </a:p>
            </p:txBody>
          </p:sp>
        </p:grpSp>
        <p:grpSp>
          <p:nvGrpSpPr>
            <p:cNvPr id="18" name="Group 110"/>
            <p:cNvGrpSpPr>
              <a:grpSpLocks/>
            </p:cNvGrpSpPr>
            <p:nvPr/>
          </p:nvGrpSpPr>
          <p:grpSpPr bwMode="auto">
            <a:xfrm>
              <a:off x="6049965" y="2571754"/>
              <a:ext cx="923924" cy="1153716"/>
              <a:chOff x="6050388" y="3085531"/>
              <a:chExt cx="923920" cy="1385665"/>
            </a:xfrm>
          </p:grpSpPr>
          <p:grpSp>
            <p:nvGrpSpPr>
              <p:cNvPr id="19" name="Group 78"/>
              <p:cNvGrpSpPr>
                <a:grpSpLocks/>
              </p:cNvGrpSpPr>
              <p:nvPr/>
            </p:nvGrpSpPr>
            <p:grpSpPr bwMode="auto">
              <a:xfrm rot="-1348550">
                <a:off x="6244639" y="3085531"/>
                <a:ext cx="729669" cy="1131088"/>
                <a:chOff x="2316107" y="3429000"/>
                <a:chExt cx="429532" cy="816194"/>
              </a:xfrm>
            </p:grpSpPr>
            <p:sp>
              <p:nvSpPr>
                <p:cNvPr id="80" name="Freeform 79"/>
                <p:cNvSpPr/>
                <p:nvPr/>
              </p:nvSpPr>
              <p:spPr>
                <a:xfrm>
                  <a:off x="2440333" y="3428106"/>
                  <a:ext cx="304649" cy="816336"/>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81" name="Freeform 80"/>
                <p:cNvSpPr/>
                <p:nvPr/>
              </p:nvSpPr>
              <p:spPr>
                <a:xfrm rot="11237303">
                  <a:off x="2316045" y="3472663"/>
                  <a:ext cx="227085" cy="62371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75000"/>
                  </a:schemeClr>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82" name="Freeform 81"/>
                <p:cNvSpPr/>
                <p:nvPr/>
              </p:nvSpPr>
              <p:spPr>
                <a:xfrm>
                  <a:off x="2441358" y="3604229"/>
                  <a:ext cx="161669" cy="447150"/>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83" name="Freeform 82"/>
                <p:cNvSpPr/>
                <p:nvPr/>
              </p:nvSpPr>
              <p:spPr>
                <a:xfrm rot="10800000">
                  <a:off x="2401442" y="3632925"/>
                  <a:ext cx="134569" cy="26599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84" name="Freeform 83"/>
                <p:cNvSpPr/>
                <p:nvPr/>
              </p:nvSpPr>
              <p:spPr>
                <a:xfrm rot="293098">
                  <a:off x="2480914" y="3714349"/>
                  <a:ext cx="105599" cy="17656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sp>
            <p:nvSpPr>
              <p:cNvPr id="14360" name="TextBox 106"/>
              <p:cNvSpPr txBox="1">
                <a:spLocks noChangeArrowheads="1"/>
              </p:cNvSpPr>
              <p:nvPr/>
            </p:nvSpPr>
            <p:spPr bwMode="auto">
              <a:xfrm>
                <a:off x="6050388" y="4156991"/>
                <a:ext cx="778248" cy="314205"/>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fi-FI" sz="1100" dirty="0" smtClean="0">
                    <a:solidFill>
                      <a:prstClr val="black"/>
                    </a:solidFill>
                    <a:ea typeface="ＭＳ Ｐゴシック" pitchFamily="-109" charset="-128"/>
                    <a:cs typeface="ＭＳ Ｐゴシック" pitchFamily="-109" charset="-128"/>
                    <a:sym typeface="Gill Sans" pitchFamily="-1" charset="0"/>
                  </a:rPr>
                  <a:t>koulu</a:t>
                </a:r>
                <a:endParaRPr lang="fi-FI" sz="2000" dirty="0" smtClean="0">
                  <a:solidFill>
                    <a:prstClr val="black"/>
                  </a:solidFill>
                  <a:ea typeface="ＭＳ Ｐゴシック" pitchFamily="-109" charset="-128"/>
                  <a:cs typeface="ＭＳ Ｐゴシック" pitchFamily="-109" charset="-128"/>
                  <a:sym typeface="Gill Sans" pitchFamily="-1" charset="0"/>
                </a:endParaRPr>
              </a:p>
            </p:txBody>
          </p:sp>
        </p:grpSp>
        <p:grpSp>
          <p:nvGrpSpPr>
            <p:cNvPr id="20" name="Group 111"/>
            <p:cNvGrpSpPr>
              <a:grpSpLocks/>
            </p:cNvGrpSpPr>
            <p:nvPr/>
          </p:nvGrpSpPr>
          <p:grpSpPr bwMode="auto">
            <a:xfrm>
              <a:off x="3371860" y="900910"/>
              <a:ext cx="2045154" cy="1463146"/>
              <a:chOff x="3371483" y="1080730"/>
              <a:chExt cx="2045624" cy="1755794"/>
            </a:xfrm>
          </p:grpSpPr>
          <p:grpSp>
            <p:nvGrpSpPr>
              <p:cNvPr id="21" name="Group 84"/>
              <p:cNvGrpSpPr>
                <a:grpSpLocks/>
              </p:cNvGrpSpPr>
              <p:nvPr/>
            </p:nvGrpSpPr>
            <p:grpSpPr bwMode="auto">
              <a:xfrm rot="-972300">
                <a:off x="3371483" y="1080730"/>
                <a:ext cx="1219422" cy="1755794"/>
                <a:chOff x="2316107" y="3429000"/>
                <a:chExt cx="429532" cy="816194"/>
              </a:xfrm>
            </p:grpSpPr>
            <p:sp>
              <p:nvSpPr>
                <p:cNvPr id="86" name="Freeform 85"/>
                <p:cNvSpPr/>
                <p:nvPr/>
              </p:nvSpPr>
              <p:spPr>
                <a:xfrm>
                  <a:off x="2441213" y="3428364"/>
                  <a:ext cx="304266" cy="816194"/>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accent3">
                    <a:lumMod val="75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87" name="Freeform 86"/>
                <p:cNvSpPr/>
                <p:nvPr/>
              </p:nvSpPr>
              <p:spPr>
                <a:xfrm rot="11237303">
                  <a:off x="2315878" y="3472953"/>
                  <a:ext cx="227081" cy="623584"/>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88" name="Freeform 87"/>
                <p:cNvSpPr/>
                <p:nvPr/>
              </p:nvSpPr>
              <p:spPr>
                <a:xfrm>
                  <a:off x="2441219" y="3604725"/>
                  <a:ext cx="161641" cy="447209"/>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89" name="Freeform 88"/>
                <p:cNvSpPr/>
                <p:nvPr/>
              </p:nvSpPr>
              <p:spPr>
                <a:xfrm rot="10800000">
                  <a:off x="2402313" y="3633839"/>
                  <a:ext cx="134235" cy="266407"/>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sp>
              <p:nvSpPr>
                <p:cNvPr id="90" name="Freeform 89"/>
                <p:cNvSpPr/>
                <p:nvPr/>
              </p:nvSpPr>
              <p:spPr>
                <a:xfrm rot="293098">
                  <a:off x="2481505" y="3715834"/>
                  <a:ext cx="104591" cy="176375"/>
                </a:xfrm>
                <a:custGeom>
                  <a:avLst/>
                  <a:gdLst>
                    <a:gd name="connsiteX0" fmla="*/ 0 w 2819635"/>
                    <a:gd name="connsiteY0" fmla="*/ 0 h 4252410"/>
                    <a:gd name="connsiteX1" fmla="*/ 2819635 w 2819635"/>
                    <a:gd name="connsiteY1" fmla="*/ 0 h 4252410"/>
                    <a:gd name="connsiteX2" fmla="*/ 2819635 w 2819635"/>
                    <a:gd name="connsiteY2" fmla="*/ 4252410 h 4252410"/>
                    <a:gd name="connsiteX3" fmla="*/ 0 w 2819635"/>
                    <a:gd name="connsiteY3" fmla="*/ 4252410 h 4252410"/>
                    <a:gd name="connsiteX4" fmla="*/ 0 w 2819635"/>
                    <a:gd name="connsiteY4" fmla="*/ 0 h 4252410"/>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0 w 2819635"/>
                    <a:gd name="connsiteY4" fmla="*/ 4254745 h 4254745"/>
                    <a:gd name="connsiteX5" fmla="*/ 0 w 2819635"/>
                    <a:gd name="connsiteY5"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4254745 h 4254745"/>
                    <a:gd name="connsiteX6" fmla="*/ 0 w 2819635"/>
                    <a:gd name="connsiteY6" fmla="*/ 2335 h 4254745"/>
                    <a:gd name="connsiteX0" fmla="*/ 0 w 2819635"/>
                    <a:gd name="connsiteY0" fmla="*/ 2335 h 4254745"/>
                    <a:gd name="connsiteX1" fmla="*/ 981929 w 2819635"/>
                    <a:gd name="connsiteY1" fmla="*/ 0 h 4254745"/>
                    <a:gd name="connsiteX2" fmla="*/ 2819635 w 2819635"/>
                    <a:gd name="connsiteY2" fmla="*/ 2335 h 4254745"/>
                    <a:gd name="connsiteX3" fmla="*/ 2819635 w 2819635"/>
                    <a:gd name="connsiteY3" fmla="*/ 4254745 h 4254745"/>
                    <a:gd name="connsiteX4" fmla="*/ 1142912 w 2819635"/>
                    <a:gd name="connsiteY4" fmla="*/ 4251037 h 4254745"/>
                    <a:gd name="connsiteX5" fmla="*/ 0 w 2819635"/>
                    <a:gd name="connsiteY5" fmla="*/ 2335 h 4254745"/>
                    <a:gd name="connsiteX0" fmla="*/ 160983 w 1837706"/>
                    <a:gd name="connsiteY0" fmla="*/ 4251037 h 4254745"/>
                    <a:gd name="connsiteX1" fmla="*/ 0 w 1837706"/>
                    <a:gd name="connsiteY1" fmla="*/ 0 h 4254745"/>
                    <a:gd name="connsiteX2" fmla="*/ 1837706 w 1837706"/>
                    <a:gd name="connsiteY2" fmla="*/ 2335 h 4254745"/>
                    <a:gd name="connsiteX3" fmla="*/ 1837706 w 1837706"/>
                    <a:gd name="connsiteY3" fmla="*/ 4254745 h 4254745"/>
                    <a:gd name="connsiteX4" fmla="*/ 160983 w 1837706"/>
                    <a:gd name="connsiteY4" fmla="*/ 4251037 h 4254745"/>
                    <a:gd name="connsiteX0" fmla="*/ 0 w 1837706"/>
                    <a:gd name="connsiteY0" fmla="*/ 0 h 4342477"/>
                    <a:gd name="connsiteX1" fmla="*/ 1837706 w 1837706"/>
                    <a:gd name="connsiteY1" fmla="*/ 2335 h 4342477"/>
                    <a:gd name="connsiteX2" fmla="*/ 1837706 w 1837706"/>
                    <a:gd name="connsiteY2" fmla="*/ 4254745 h 4342477"/>
                    <a:gd name="connsiteX3" fmla="*/ 252423 w 1837706"/>
                    <a:gd name="connsiteY3" fmla="*/ 4342477 h 4342477"/>
                  </a:gdLst>
                  <a:ahLst/>
                  <a:cxnLst>
                    <a:cxn ang="0">
                      <a:pos x="connsiteX0" y="connsiteY0"/>
                    </a:cxn>
                    <a:cxn ang="0">
                      <a:pos x="connsiteX1" y="connsiteY1"/>
                    </a:cxn>
                    <a:cxn ang="0">
                      <a:pos x="connsiteX2" y="connsiteY2"/>
                    </a:cxn>
                    <a:cxn ang="0">
                      <a:pos x="connsiteX3" y="connsiteY3"/>
                    </a:cxn>
                  </a:cxnLst>
                  <a:rect l="l" t="t" r="r" b="b"/>
                  <a:pathLst>
                    <a:path w="1837706" h="4342477">
                      <a:moveTo>
                        <a:pt x="0" y="0"/>
                      </a:moveTo>
                      <a:lnTo>
                        <a:pt x="1837706" y="2335"/>
                      </a:lnTo>
                      <a:lnTo>
                        <a:pt x="1837706" y="4254745"/>
                      </a:lnTo>
                      <a:cubicBezTo>
                        <a:pt x="1278798" y="4253509"/>
                        <a:pt x="252423" y="4342477"/>
                        <a:pt x="252423" y="4342477"/>
                      </a:cubicBezTo>
                    </a:path>
                  </a:pathLst>
                </a:cu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fi-FI" smtClean="0">
                    <a:solidFill>
                      <a:srgbClr val="FFFFFF"/>
                    </a:solidFill>
                    <a:ea typeface="ＭＳ Ｐゴシック" pitchFamily="-109" charset="-128"/>
                    <a:cs typeface="ＭＳ Ｐゴシック" pitchFamily="-109" charset="-128"/>
                    <a:sym typeface="Gill Sans" pitchFamily="-1" charset="0"/>
                  </a:endParaRPr>
                </a:p>
              </p:txBody>
            </p:sp>
          </p:grpSp>
          <p:sp>
            <p:nvSpPr>
              <p:cNvPr id="14353" name="TextBox 107"/>
              <p:cNvSpPr txBox="1">
                <a:spLocks noChangeArrowheads="1"/>
              </p:cNvSpPr>
              <p:nvPr/>
            </p:nvSpPr>
            <p:spPr bwMode="auto">
              <a:xfrm>
                <a:off x="4652268" y="1785146"/>
                <a:ext cx="764839" cy="313935"/>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fi-FI" sz="1100" dirty="0" smtClean="0">
                    <a:solidFill>
                      <a:prstClr val="black"/>
                    </a:solidFill>
                    <a:ea typeface="ＭＳ Ｐゴシック" pitchFamily="-109" charset="-128"/>
                    <a:cs typeface="ＭＳ Ｐゴシック" pitchFamily="-109" charset="-128"/>
                    <a:sym typeface="Gill Sans" pitchFamily="-1" charset="0"/>
                  </a:rPr>
                  <a:t>yhteisö</a:t>
                </a:r>
                <a:endParaRPr lang="fi-FI" sz="2000" dirty="0" smtClean="0">
                  <a:solidFill>
                    <a:prstClr val="black"/>
                  </a:solidFill>
                  <a:ea typeface="ＭＳ Ｐゴシック" pitchFamily="-109" charset="-128"/>
                  <a:cs typeface="ＭＳ Ｐゴシック" pitchFamily="-109" charset="-128"/>
                  <a:sym typeface="Gill Sans" pitchFamily="-1" charset="0"/>
                </a:endParaRPr>
              </a:p>
            </p:txBody>
          </p:sp>
        </p:grpSp>
      </p:grpSp>
      <p:sp>
        <p:nvSpPr>
          <p:cNvPr id="97" name="TextBox 21"/>
          <p:cNvSpPr txBox="1">
            <a:spLocks noChangeArrowheads="1"/>
          </p:cNvSpPr>
          <p:nvPr/>
        </p:nvSpPr>
        <p:spPr bwMode="auto">
          <a:xfrm>
            <a:off x="644750" y="63500"/>
            <a:ext cx="7889650" cy="523220"/>
          </a:xfrm>
          <a:prstGeom prst="rect">
            <a:avLst/>
          </a:prstGeom>
          <a:noFill/>
          <a:ln w="15875" cap="rnd">
            <a:noFill/>
            <a:prstDash val="sysDash"/>
            <a:bevel/>
            <a:headEnd/>
            <a:tailEnd/>
          </a:ln>
        </p:spPr>
        <p:txBody>
          <a:bodyPr wrap="none">
            <a:prstTxWarp prst="textNoShape">
              <a:avLst/>
            </a:prstTxWarp>
            <a:spAutoFit/>
          </a:bodyPr>
          <a:lstStyle/>
          <a:p>
            <a:pPr fontAlgn="base">
              <a:spcBef>
                <a:spcPct val="0"/>
              </a:spcBef>
              <a:spcAft>
                <a:spcPct val="0"/>
              </a:spcAft>
            </a:pPr>
            <a:r>
              <a:rPr lang="fi-FI" sz="2800" dirty="0" smtClean="0">
                <a:solidFill>
                  <a:prstClr val="black"/>
                </a:solidFill>
                <a:ea typeface="ＭＳ Ｐゴシック" pitchFamily="-109" charset="-128"/>
                <a:cs typeface="ＭＳ Ｐゴシック" pitchFamily="-109" charset="-128"/>
                <a:sym typeface="Gill Sans" pitchFamily="-1" charset="0"/>
              </a:rPr>
              <a:t>oppimisympäristöjen kokonaisuuden hyödyntäminen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Rectangle 47"/>
          <p:cNvSpPr/>
          <p:nvPr/>
        </p:nvSpPr>
        <p:spPr>
          <a:xfrm>
            <a:off x="-228600" y="4042848"/>
            <a:ext cx="9601200" cy="929569"/>
          </a:xfrm>
          <a:prstGeom prst="rect">
            <a:avLst/>
          </a:prstGeom>
          <a:gradFill flip="none" rotWithShape="1">
            <a:gsLst>
              <a:gs pos="24000">
                <a:schemeClr val="bg1"/>
              </a:gs>
              <a:gs pos="100000">
                <a:srgbClr val="8064A2"/>
              </a:gs>
              <a:gs pos="37000">
                <a:srgbClr val="8064A2">
                  <a:alpha val="68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5" name="Rectangle 44"/>
          <p:cNvSpPr/>
          <p:nvPr/>
        </p:nvSpPr>
        <p:spPr>
          <a:xfrm>
            <a:off x="-228600" y="2942183"/>
            <a:ext cx="9601200" cy="929569"/>
          </a:xfrm>
          <a:prstGeom prst="rect">
            <a:avLst/>
          </a:prstGeom>
          <a:gradFill flip="none" rotWithShape="1">
            <a:gsLst>
              <a:gs pos="0">
                <a:schemeClr val="bg1"/>
              </a:gs>
              <a:gs pos="100000">
                <a:srgbClr val="9BBC59"/>
              </a:gs>
              <a:gs pos="15000">
                <a:schemeClr val="bg1">
                  <a:alpha val="68000"/>
                </a:schemeClr>
              </a:gs>
              <a:gs pos="49000">
                <a:srgbClr val="D2811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4" name="Rectangle 43"/>
          <p:cNvSpPr/>
          <p:nvPr/>
        </p:nvSpPr>
        <p:spPr>
          <a:xfrm>
            <a:off x="-228600" y="1841515"/>
            <a:ext cx="9601200" cy="929569"/>
          </a:xfrm>
          <a:prstGeom prst="rect">
            <a:avLst/>
          </a:prstGeom>
          <a:gradFill flip="none" rotWithShape="1">
            <a:gsLst>
              <a:gs pos="0">
                <a:schemeClr val="bg1"/>
              </a:gs>
              <a:gs pos="100000">
                <a:srgbClr val="C1504D"/>
              </a:gs>
              <a:gs pos="15000">
                <a:schemeClr val="bg1">
                  <a:alpha val="68000"/>
                </a:schemeClr>
              </a:gs>
              <a:gs pos="52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3" name="Rectangle 42"/>
          <p:cNvSpPr/>
          <p:nvPr/>
        </p:nvSpPr>
        <p:spPr>
          <a:xfrm>
            <a:off x="-228600" y="827279"/>
            <a:ext cx="9601200" cy="929569"/>
          </a:xfrm>
          <a:prstGeom prst="rect">
            <a:avLst/>
          </a:prstGeom>
          <a:gradFill flip="none" rotWithShape="1">
            <a:gsLst>
              <a:gs pos="0">
                <a:srgbClr val="4F80BD"/>
              </a:gs>
              <a:gs pos="100000">
                <a:srgbClr val="4F80BD"/>
              </a:gs>
              <a:gs pos="14000">
                <a:schemeClr val="bg1">
                  <a:alpha val="68000"/>
                </a:schemeClr>
              </a:gs>
              <a:gs pos="59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cxnSp>
        <p:nvCxnSpPr>
          <p:cNvPr id="40" name="Straight Connector 39"/>
          <p:cNvCxnSpPr/>
          <p:nvPr/>
        </p:nvCxnSpPr>
        <p:spPr>
          <a:xfrm rot="5400000">
            <a:off x="5850219" y="2909623"/>
            <a:ext cx="5820833" cy="1588"/>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1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9664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2576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3575331"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413519"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5166799"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46316"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58" name="TextBox 24"/>
          <p:cNvSpPr txBox="1">
            <a:spLocks noChangeArrowheads="1"/>
          </p:cNvSpPr>
          <p:nvPr/>
        </p:nvSpPr>
        <p:spPr bwMode="auto">
          <a:xfrm rot="-5400000">
            <a:off x="262287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1930</a:t>
            </a:r>
          </a:p>
        </p:txBody>
      </p:sp>
      <p:cxnSp>
        <p:nvCxnSpPr>
          <p:cNvPr id="26" name="Straight Connector 25"/>
          <p:cNvCxnSpPr/>
          <p:nvPr/>
        </p:nvCxnSpPr>
        <p:spPr>
          <a:xfrm rot="5400000">
            <a:off x="-768085" y="2911404"/>
            <a:ext cx="5820833"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0" name="TextBox 26"/>
          <p:cNvSpPr txBox="1">
            <a:spLocks noChangeArrowheads="1"/>
          </p:cNvSpPr>
          <p:nvPr/>
        </p:nvSpPr>
        <p:spPr bwMode="auto">
          <a:xfrm rot="-5400000">
            <a:off x="1708479"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1910</a:t>
            </a:r>
          </a:p>
        </p:txBody>
      </p:sp>
      <p:cxnSp>
        <p:nvCxnSpPr>
          <p:cNvPr id="22" name="Straight Connector 21"/>
          <p:cNvCxnSpPr/>
          <p:nvPr/>
        </p:nvCxnSpPr>
        <p:spPr>
          <a:xfrm rot="5400000">
            <a:off x="-1310216"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2" name="TextBox 22"/>
          <p:cNvSpPr txBox="1">
            <a:spLocks noChangeArrowheads="1"/>
          </p:cNvSpPr>
          <p:nvPr/>
        </p:nvSpPr>
        <p:spPr bwMode="auto">
          <a:xfrm rot="-5400000">
            <a:off x="11750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1900</a:t>
            </a:r>
          </a:p>
        </p:txBody>
      </p:sp>
      <p:cxnSp>
        <p:nvCxnSpPr>
          <p:cNvPr id="19" name="Straight Connector 18"/>
          <p:cNvCxnSpPr/>
          <p:nvPr/>
        </p:nvCxnSpPr>
        <p:spPr>
          <a:xfrm rot="5400000">
            <a:off x="-2224616" y="2910610"/>
            <a:ext cx="5820833"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28600" y="825501"/>
            <a:ext cx="9601200" cy="1764"/>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8600" y="1756836"/>
            <a:ext cx="9601200" cy="1764"/>
          </a:xfrm>
          <a:prstGeom prst="line">
            <a:avLst/>
          </a:prstGeom>
          <a:ln w="225425">
            <a:solidFill>
              <a:schemeClr val="accent2"/>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8600" y="2857501"/>
            <a:ext cx="9601200" cy="1764"/>
          </a:xfrm>
          <a:prstGeom prst="line">
            <a:avLst/>
          </a:prstGeom>
          <a:ln w="225425">
            <a:gradFill flip="none" rotWithShape="1">
              <a:gsLst>
                <a:gs pos="48000">
                  <a:schemeClr val="accent3"/>
                </a:gs>
                <a:gs pos="68000">
                  <a:schemeClr val="accent6">
                    <a:lumMod val="75000"/>
                  </a:schemeClr>
                </a:gs>
              </a:gsLst>
              <a:lin ang="0" scaled="1"/>
              <a:tileRect/>
            </a:gra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67" name="TextBox 10"/>
          <p:cNvSpPr txBox="1">
            <a:spLocks noChangeArrowheads="1"/>
          </p:cNvSpPr>
          <p:nvPr/>
        </p:nvSpPr>
        <p:spPr bwMode="auto">
          <a:xfrm>
            <a:off x="-14288" y="617268"/>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dirty="0" smtClean="0">
                <a:solidFill>
                  <a:prstClr val="white"/>
                </a:solidFill>
                <a:ea typeface="ＭＳ Ｐゴシック" pitchFamily="-104" charset="-128"/>
                <a:cs typeface="ＭＳ Ｐゴシック" pitchFamily="-104" charset="-128"/>
              </a:rPr>
              <a:t>fyysinen tila</a:t>
            </a:r>
          </a:p>
        </p:txBody>
      </p:sp>
      <p:sp>
        <p:nvSpPr>
          <p:cNvPr id="14368" name="TextBox 11"/>
          <p:cNvSpPr txBox="1">
            <a:spLocks noChangeArrowheads="1"/>
          </p:cNvSpPr>
          <p:nvPr/>
        </p:nvSpPr>
        <p:spPr bwMode="auto">
          <a:xfrm>
            <a:off x="-14288" y="1536253"/>
            <a:ext cx="1153644"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pedagogia</a:t>
            </a:r>
          </a:p>
        </p:txBody>
      </p:sp>
      <p:sp>
        <p:nvSpPr>
          <p:cNvPr id="14369" name="TextBox 12"/>
          <p:cNvSpPr txBox="1">
            <a:spLocks noChangeArrowheads="1"/>
          </p:cNvSpPr>
          <p:nvPr/>
        </p:nvSpPr>
        <p:spPr bwMode="auto">
          <a:xfrm>
            <a:off x="-14288" y="2649268"/>
            <a:ext cx="940732"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rakenne</a:t>
            </a:r>
          </a:p>
        </p:txBody>
      </p:sp>
      <p:cxnSp>
        <p:nvCxnSpPr>
          <p:cNvPr id="14" name="Straight Connector 13"/>
          <p:cNvCxnSpPr/>
          <p:nvPr/>
        </p:nvCxnSpPr>
        <p:spPr>
          <a:xfrm>
            <a:off x="-228600" y="3968751"/>
            <a:ext cx="9601200" cy="1764"/>
          </a:xfrm>
          <a:prstGeom prst="line">
            <a:avLst/>
          </a:prstGeom>
          <a:ln w="225425">
            <a:solidFill>
              <a:schemeClr val="accent4"/>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71" name="TextBox 14"/>
          <p:cNvSpPr txBox="1">
            <a:spLocks noChangeArrowheads="1"/>
          </p:cNvSpPr>
          <p:nvPr/>
        </p:nvSpPr>
        <p:spPr bwMode="auto">
          <a:xfrm>
            <a:off x="0" y="3749934"/>
            <a:ext cx="1169198"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teknologia</a:t>
            </a:r>
          </a:p>
        </p:txBody>
      </p:sp>
      <p:sp>
        <p:nvSpPr>
          <p:cNvPr id="14372" name="TextBox 19"/>
          <p:cNvSpPr txBox="1">
            <a:spLocks noChangeArrowheads="1"/>
          </p:cNvSpPr>
          <p:nvPr/>
        </p:nvSpPr>
        <p:spPr bwMode="auto">
          <a:xfrm rot="-5400000">
            <a:off x="260680"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1880</a:t>
            </a:r>
          </a:p>
        </p:txBody>
      </p:sp>
      <p:sp>
        <p:nvSpPr>
          <p:cNvPr id="14373" name="TextBox 20"/>
          <p:cNvSpPr txBox="1">
            <a:spLocks noChangeArrowheads="1"/>
          </p:cNvSpPr>
          <p:nvPr/>
        </p:nvSpPr>
        <p:spPr bwMode="auto">
          <a:xfrm>
            <a:off x="3379789" y="2670546"/>
            <a:ext cx="999856"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srgbClr val="7F7F7F"/>
                </a:solidFill>
                <a:ea typeface="ＭＳ Ｐゴシック" pitchFamily="-104" charset="-128"/>
                <a:cs typeface="ＭＳ Ｐゴシック" pitchFamily="-104" charset="-128"/>
              </a:rPr>
              <a:t>kansakoulu</a:t>
            </a:r>
          </a:p>
        </p:txBody>
      </p:sp>
      <p:sp>
        <p:nvSpPr>
          <p:cNvPr id="14374" name="TextBox 28"/>
          <p:cNvSpPr txBox="1">
            <a:spLocks noChangeArrowheads="1"/>
          </p:cNvSpPr>
          <p:nvPr/>
        </p:nvSpPr>
        <p:spPr bwMode="auto">
          <a:xfrm rot="-5400000">
            <a:off x="3156273"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1940</a:t>
            </a:r>
          </a:p>
        </p:txBody>
      </p:sp>
      <p:sp>
        <p:nvSpPr>
          <p:cNvPr id="14375" name="TextBox 30"/>
          <p:cNvSpPr txBox="1">
            <a:spLocks noChangeArrowheads="1"/>
          </p:cNvSpPr>
          <p:nvPr/>
        </p:nvSpPr>
        <p:spPr bwMode="auto">
          <a:xfrm rot="-5400000">
            <a:off x="4451676"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1960</a:t>
            </a:r>
          </a:p>
        </p:txBody>
      </p:sp>
      <p:sp>
        <p:nvSpPr>
          <p:cNvPr id="14376" name="TextBox 32"/>
          <p:cNvSpPr txBox="1">
            <a:spLocks noChangeArrowheads="1"/>
          </p:cNvSpPr>
          <p:nvPr/>
        </p:nvSpPr>
        <p:spPr bwMode="auto">
          <a:xfrm rot="-5400000">
            <a:off x="50612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1970</a:t>
            </a:r>
          </a:p>
        </p:txBody>
      </p:sp>
      <p:sp>
        <p:nvSpPr>
          <p:cNvPr id="14377" name="TextBox 34"/>
          <p:cNvSpPr txBox="1">
            <a:spLocks noChangeArrowheads="1"/>
          </p:cNvSpPr>
          <p:nvPr/>
        </p:nvSpPr>
        <p:spPr bwMode="auto">
          <a:xfrm rot="-5400000">
            <a:off x="605186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1985</a:t>
            </a:r>
          </a:p>
        </p:txBody>
      </p:sp>
      <p:sp>
        <p:nvSpPr>
          <p:cNvPr id="14378" name="TextBox 36"/>
          <p:cNvSpPr txBox="1">
            <a:spLocks noChangeArrowheads="1"/>
          </p:cNvSpPr>
          <p:nvPr/>
        </p:nvSpPr>
        <p:spPr bwMode="auto">
          <a:xfrm rot="-5400000">
            <a:off x="6890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1990</a:t>
            </a:r>
          </a:p>
        </p:txBody>
      </p:sp>
      <p:sp>
        <p:nvSpPr>
          <p:cNvPr id="14379" name="TextBox 38"/>
          <p:cNvSpPr txBox="1">
            <a:spLocks noChangeArrowheads="1"/>
          </p:cNvSpPr>
          <p:nvPr/>
        </p:nvSpPr>
        <p:spPr bwMode="auto">
          <a:xfrm rot="-5400000">
            <a:off x="7652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2000</a:t>
            </a:r>
          </a:p>
        </p:txBody>
      </p:sp>
      <p:sp>
        <p:nvSpPr>
          <p:cNvPr id="14380" name="TextBox 40"/>
          <p:cNvSpPr txBox="1">
            <a:spLocks noChangeArrowheads="1"/>
          </p:cNvSpPr>
          <p:nvPr/>
        </p:nvSpPr>
        <p:spPr bwMode="auto">
          <a:xfrm rot="-5400000">
            <a:off x="8334705" y="166274"/>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2010</a:t>
            </a:r>
          </a:p>
        </p:txBody>
      </p:sp>
      <p:sp>
        <p:nvSpPr>
          <p:cNvPr id="14381" name="TextBox 41"/>
          <p:cNvSpPr txBox="1">
            <a:spLocks noChangeArrowheads="1"/>
          </p:cNvSpPr>
          <p:nvPr/>
        </p:nvSpPr>
        <p:spPr bwMode="auto">
          <a:xfrm>
            <a:off x="6122988" y="2684657"/>
            <a:ext cx="995560"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prstClr val="white"/>
                </a:solidFill>
                <a:ea typeface="ＭＳ Ｐゴシック" pitchFamily="-104" charset="-128"/>
                <a:cs typeface="ＭＳ Ｐゴシック" pitchFamily="-104" charset="-128"/>
              </a:rPr>
              <a:t>peruskoulu</a:t>
            </a:r>
          </a:p>
        </p:txBody>
      </p:sp>
      <p:cxnSp>
        <p:nvCxnSpPr>
          <p:cNvPr id="46" name="Straight Connector 45"/>
          <p:cNvCxnSpPr/>
          <p:nvPr/>
        </p:nvCxnSpPr>
        <p:spPr>
          <a:xfrm>
            <a:off x="-228600" y="5046489"/>
            <a:ext cx="9601200" cy="1763"/>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83" name="TextBox 46"/>
          <p:cNvSpPr txBox="1">
            <a:spLocks noChangeArrowheads="1"/>
          </p:cNvSpPr>
          <p:nvPr/>
        </p:nvSpPr>
        <p:spPr bwMode="auto">
          <a:xfrm>
            <a:off x="-14288" y="4838253"/>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fyysinen tila</a:t>
            </a:r>
          </a:p>
        </p:txBody>
      </p:sp>
      <p:grpSp>
        <p:nvGrpSpPr>
          <p:cNvPr id="52" name="Ryhmitä 51"/>
          <p:cNvGrpSpPr/>
          <p:nvPr/>
        </p:nvGrpSpPr>
        <p:grpSpPr>
          <a:xfrm>
            <a:off x="1295509" y="9360"/>
            <a:ext cx="5308491" cy="5820833"/>
            <a:chOff x="1295509" y="9360"/>
            <a:chExt cx="5308491" cy="5820833"/>
          </a:xfrm>
        </p:grpSpPr>
        <p:cxnSp>
          <p:nvCxnSpPr>
            <p:cNvPr id="49" name="Straight Connector 25"/>
            <p:cNvCxnSpPr/>
            <p:nvPr/>
          </p:nvCxnSpPr>
          <p:spPr>
            <a:xfrm rot="5400000">
              <a:off x="-771659" y="2918983"/>
              <a:ext cx="5820833" cy="1587"/>
            </a:xfrm>
            <a:prstGeom prst="line">
              <a:avLst/>
            </a:prstGeom>
            <a:ln w="28575" cap="rnd" cmpd="sng">
              <a:solidFill>
                <a:schemeClr val="tx1"/>
              </a:solidFill>
              <a:prstDash val="dash"/>
              <a:miter lim="800000"/>
            </a:ln>
            <a:effectLst/>
          </p:spPr>
          <p:style>
            <a:lnRef idx="2">
              <a:schemeClr val="accent1"/>
            </a:lnRef>
            <a:fillRef idx="0">
              <a:schemeClr val="accent1"/>
            </a:fillRef>
            <a:effectRef idx="1">
              <a:schemeClr val="accent1"/>
            </a:effectRef>
            <a:fontRef idx="minor">
              <a:schemeClr val="tx1"/>
            </a:fontRef>
          </p:style>
        </p:cxnSp>
        <p:pic>
          <p:nvPicPr>
            <p:cNvPr id="51" name="Kuva 50" descr="Noe_classroom.jpg"/>
            <p:cNvPicPr>
              <a:picLocks noChangeAspect="1"/>
            </p:cNvPicPr>
            <p:nvPr/>
          </p:nvPicPr>
          <p:blipFill>
            <a:blip r:embed="rId3"/>
            <a:stretch>
              <a:fillRect/>
            </a:stretch>
          </p:blipFill>
          <p:spPr>
            <a:xfrm>
              <a:off x="1295509" y="1333499"/>
              <a:ext cx="5308491" cy="3581315"/>
            </a:xfrm>
            <a:prstGeom prst="rect">
              <a:avLst/>
            </a:prstGeom>
            <a:effectLst>
              <a:outerShdw blurRad="50800" dist="38100" dir="2700000" algn="tl" rotWithShape="0">
                <a:srgbClr val="000000">
                  <a:alpha val="43000"/>
                </a:srgbClr>
              </a:outerShdw>
            </a:effectLst>
          </p:spPr>
        </p:pic>
      </p:gr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Rectangle 47"/>
          <p:cNvSpPr/>
          <p:nvPr/>
        </p:nvSpPr>
        <p:spPr>
          <a:xfrm>
            <a:off x="-228600" y="4042848"/>
            <a:ext cx="9601200" cy="929569"/>
          </a:xfrm>
          <a:prstGeom prst="rect">
            <a:avLst/>
          </a:prstGeom>
          <a:gradFill flip="none" rotWithShape="1">
            <a:gsLst>
              <a:gs pos="24000">
                <a:schemeClr val="bg1"/>
              </a:gs>
              <a:gs pos="100000">
                <a:srgbClr val="8064A2"/>
              </a:gs>
              <a:gs pos="37000">
                <a:srgbClr val="8064A2">
                  <a:alpha val="68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5" name="Rectangle 44"/>
          <p:cNvSpPr/>
          <p:nvPr/>
        </p:nvSpPr>
        <p:spPr>
          <a:xfrm>
            <a:off x="-228600" y="2942183"/>
            <a:ext cx="9601200" cy="929569"/>
          </a:xfrm>
          <a:prstGeom prst="rect">
            <a:avLst/>
          </a:prstGeom>
          <a:gradFill flip="none" rotWithShape="1">
            <a:gsLst>
              <a:gs pos="0">
                <a:schemeClr val="bg1"/>
              </a:gs>
              <a:gs pos="100000">
                <a:srgbClr val="9BBC59"/>
              </a:gs>
              <a:gs pos="15000">
                <a:schemeClr val="bg1">
                  <a:alpha val="68000"/>
                </a:schemeClr>
              </a:gs>
              <a:gs pos="49000">
                <a:srgbClr val="D2811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4" name="Rectangle 43"/>
          <p:cNvSpPr/>
          <p:nvPr/>
        </p:nvSpPr>
        <p:spPr>
          <a:xfrm>
            <a:off x="-228600" y="1841515"/>
            <a:ext cx="9601200" cy="929569"/>
          </a:xfrm>
          <a:prstGeom prst="rect">
            <a:avLst/>
          </a:prstGeom>
          <a:gradFill flip="none" rotWithShape="1">
            <a:gsLst>
              <a:gs pos="0">
                <a:schemeClr val="bg1"/>
              </a:gs>
              <a:gs pos="100000">
                <a:srgbClr val="C1504D"/>
              </a:gs>
              <a:gs pos="15000">
                <a:schemeClr val="bg1">
                  <a:alpha val="68000"/>
                </a:schemeClr>
              </a:gs>
              <a:gs pos="52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3" name="Rectangle 42"/>
          <p:cNvSpPr/>
          <p:nvPr/>
        </p:nvSpPr>
        <p:spPr>
          <a:xfrm>
            <a:off x="-228600" y="827279"/>
            <a:ext cx="9601200" cy="929569"/>
          </a:xfrm>
          <a:prstGeom prst="rect">
            <a:avLst/>
          </a:prstGeom>
          <a:gradFill flip="none" rotWithShape="1">
            <a:gsLst>
              <a:gs pos="0">
                <a:srgbClr val="4F80BD"/>
              </a:gs>
              <a:gs pos="100000">
                <a:srgbClr val="4F80BD"/>
              </a:gs>
              <a:gs pos="14000">
                <a:schemeClr val="bg1">
                  <a:alpha val="68000"/>
                </a:schemeClr>
              </a:gs>
              <a:gs pos="59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cxnSp>
        <p:nvCxnSpPr>
          <p:cNvPr id="40" name="Straight Connector 39"/>
          <p:cNvCxnSpPr/>
          <p:nvPr/>
        </p:nvCxnSpPr>
        <p:spPr>
          <a:xfrm rot="5400000">
            <a:off x="5850219" y="2909623"/>
            <a:ext cx="5820833" cy="1588"/>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1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9664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2576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3575331"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413519"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5166799"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46316"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58" name="TextBox 24"/>
          <p:cNvSpPr txBox="1">
            <a:spLocks noChangeArrowheads="1"/>
          </p:cNvSpPr>
          <p:nvPr/>
        </p:nvSpPr>
        <p:spPr bwMode="auto">
          <a:xfrm rot="-5400000">
            <a:off x="262287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1930</a:t>
            </a:r>
          </a:p>
        </p:txBody>
      </p:sp>
      <p:cxnSp>
        <p:nvCxnSpPr>
          <p:cNvPr id="26" name="Straight Connector 25"/>
          <p:cNvCxnSpPr/>
          <p:nvPr/>
        </p:nvCxnSpPr>
        <p:spPr>
          <a:xfrm rot="5400000">
            <a:off x="-768085" y="2911404"/>
            <a:ext cx="5820833"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0" name="TextBox 26"/>
          <p:cNvSpPr txBox="1">
            <a:spLocks noChangeArrowheads="1"/>
          </p:cNvSpPr>
          <p:nvPr/>
        </p:nvSpPr>
        <p:spPr bwMode="auto">
          <a:xfrm rot="-5400000">
            <a:off x="1708479"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1910</a:t>
            </a:r>
          </a:p>
        </p:txBody>
      </p:sp>
      <p:cxnSp>
        <p:nvCxnSpPr>
          <p:cNvPr id="22" name="Straight Connector 21"/>
          <p:cNvCxnSpPr/>
          <p:nvPr/>
        </p:nvCxnSpPr>
        <p:spPr>
          <a:xfrm rot="5400000">
            <a:off x="-1310216"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2" name="TextBox 22"/>
          <p:cNvSpPr txBox="1">
            <a:spLocks noChangeArrowheads="1"/>
          </p:cNvSpPr>
          <p:nvPr/>
        </p:nvSpPr>
        <p:spPr bwMode="auto">
          <a:xfrm rot="-5400000">
            <a:off x="11750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1900</a:t>
            </a:r>
          </a:p>
        </p:txBody>
      </p:sp>
      <p:cxnSp>
        <p:nvCxnSpPr>
          <p:cNvPr id="19" name="Straight Connector 18"/>
          <p:cNvCxnSpPr/>
          <p:nvPr/>
        </p:nvCxnSpPr>
        <p:spPr>
          <a:xfrm rot="5400000">
            <a:off x="-2224616" y="2910610"/>
            <a:ext cx="5820833"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28600" y="825501"/>
            <a:ext cx="9601200" cy="1764"/>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8600" y="1756836"/>
            <a:ext cx="9601200" cy="1764"/>
          </a:xfrm>
          <a:prstGeom prst="line">
            <a:avLst/>
          </a:prstGeom>
          <a:ln w="225425">
            <a:solidFill>
              <a:schemeClr val="accent2"/>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8600" y="2857501"/>
            <a:ext cx="9601200" cy="1764"/>
          </a:xfrm>
          <a:prstGeom prst="line">
            <a:avLst/>
          </a:prstGeom>
          <a:ln w="225425">
            <a:gradFill flip="none" rotWithShape="1">
              <a:gsLst>
                <a:gs pos="48000">
                  <a:schemeClr val="accent3"/>
                </a:gs>
                <a:gs pos="68000">
                  <a:schemeClr val="accent6">
                    <a:lumMod val="75000"/>
                  </a:schemeClr>
                </a:gs>
              </a:gsLst>
              <a:lin ang="0" scaled="1"/>
              <a:tileRect/>
            </a:gra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67" name="TextBox 10"/>
          <p:cNvSpPr txBox="1">
            <a:spLocks noChangeArrowheads="1"/>
          </p:cNvSpPr>
          <p:nvPr/>
        </p:nvSpPr>
        <p:spPr bwMode="auto">
          <a:xfrm>
            <a:off x="-14288" y="617268"/>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dirty="0" smtClean="0">
                <a:solidFill>
                  <a:prstClr val="white"/>
                </a:solidFill>
                <a:ea typeface="ＭＳ Ｐゴシック" pitchFamily="-104" charset="-128"/>
                <a:cs typeface="ＭＳ Ｐゴシック" pitchFamily="-104" charset="-128"/>
              </a:rPr>
              <a:t>fyysinen tila</a:t>
            </a:r>
          </a:p>
        </p:txBody>
      </p:sp>
      <p:sp>
        <p:nvSpPr>
          <p:cNvPr id="14368" name="TextBox 11"/>
          <p:cNvSpPr txBox="1">
            <a:spLocks noChangeArrowheads="1"/>
          </p:cNvSpPr>
          <p:nvPr/>
        </p:nvSpPr>
        <p:spPr bwMode="auto">
          <a:xfrm>
            <a:off x="-14288" y="1536253"/>
            <a:ext cx="1153644"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pedagogia</a:t>
            </a:r>
          </a:p>
        </p:txBody>
      </p:sp>
      <p:sp>
        <p:nvSpPr>
          <p:cNvPr id="14369" name="TextBox 12"/>
          <p:cNvSpPr txBox="1">
            <a:spLocks noChangeArrowheads="1"/>
          </p:cNvSpPr>
          <p:nvPr/>
        </p:nvSpPr>
        <p:spPr bwMode="auto">
          <a:xfrm>
            <a:off x="-14288" y="2649268"/>
            <a:ext cx="940732"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rakenne</a:t>
            </a:r>
          </a:p>
        </p:txBody>
      </p:sp>
      <p:cxnSp>
        <p:nvCxnSpPr>
          <p:cNvPr id="14" name="Straight Connector 13"/>
          <p:cNvCxnSpPr/>
          <p:nvPr/>
        </p:nvCxnSpPr>
        <p:spPr>
          <a:xfrm>
            <a:off x="-228600" y="3968751"/>
            <a:ext cx="9601200" cy="1764"/>
          </a:xfrm>
          <a:prstGeom prst="line">
            <a:avLst/>
          </a:prstGeom>
          <a:ln w="225425">
            <a:solidFill>
              <a:schemeClr val="accent4"/>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71" name="TextBox 14"/>
          <p:cNvSpPr txBox="1">
            <a:spLocks noChangeArrowheads="1"/>
          </p:cNvSpPr>
          <p:nvPr/>
        </p:nvSpPr>
        <p:spPr bwMode="auto">
          <a:xfrm>
            <a:off x="0" y="3749934"/>
            <a:ext cx="1169198"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teknologia</a:t>
            </a:r>
          </a:p>
        </p:txBody>
      </p:sp>
      <p:sp>
        <p:nvSpPr>
          <p:cNvPr id="14372" name="TextBox 19"/>
          <p:cNvSpPr txBox="1">
            <a:spLocks noChangeArrowheads="1"/>
          </p:cNvSpPr>
          <p:nvPr/>
        </p:nvSpPr>
        <p:spPr bwMode="auto">
          <a:xfrm rot="-5400000">
            <a:off x="260680"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1880</a:t>
            </a:r>
          </a:p>
        </p:txBody>
      </p:sp>
      <p:sp>
        <p:nvSpPr>
          <p:cNvPr id="14373" name="TextBox 20"/>
          <p:cNvSpPr txBox="1">
            <a:spLocks noChangeArrowheads="1"/>
          </p:cNvSpPr>
          <p:nvPr/>
        </p:nvSpPr>
        <p:spPr bwMode="auto">
          <a:xfrm>
            <a:off x="3379789" y="2670546"/>
            <a:ext cx="999856"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srgbClr val="7F7F7F"/>
                </a:solidFill>
                <a:ea typeface="ＭＳ Ｐゴシック" pitchFamily="-104" charset="-128"/>
                <a:cs typeface="ＭＳ Ｐゴシック" pitchFamily="-104" charset="-128"/>
              </a:rPr>
              <a:t>kansakoulu</a:t>
            </a:r>
          </a:p>
        </p:txBody>
      </p:sp>
      <p:sp>
        <p:nvSpPr>
          <p:cNvPr id="14374" name="TextBox 28"/>
          <p:cNvSpPr txBox="1">
            <a:spLocks noChangeArrowheads="1"/>
          </p:cNvSpPr>
          <p:nvPr/>
        </p:nvSpPr>
        <p:spPr bwMode="auto">
          <a:xfrm rot="-5400000">
            <a:off x="3156273"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1940</a:t>
            </a:r>
          </a:p>
        </p:txBody>
      </p:sp>
      <p:sp>
        <p:nvSpPr>
          <p:cNvPr id="14375" name="TextBox 30"/>
          <p:cNvSpPr txBox="1">
            <a:spLocks noChangeArrowheads="1"/>
          </p:cNvSpPr>
          <p:nvPr/>
        </p:nvSpPr>
        <p:spPr bwMode="auto">
          <a:xfrm rot="-5400000">
            <a:off x="4451676"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1960</a:t>
            </a:r>
          </a:p>
        </p:txBody>
      </p:sp>
      <p:sp>
        <p:nvSpPr>
          <p:cNvPr id="14376" name="TextBox 32"/>
          <p:cNvSpPr txBox="1">
            <a:spLocks noChangeArrowheads="1"/>
          </p:cNvSpPr>
          <p:nvPr/>
        </p:nvSpPr>
        <p:spPr bwMode="auto">
          <a:xfrm rot="-5400000">
            <a:off x="50612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1970</a:t>
            </a:r>
          </a:p>
        </p:txBody>
      </p:sp>
      <p:sp>
        <p:nvSpPr>
          <p:cNvPr id="14377" name="TextBox 34"/>
          <p:cNvSpPr txBox="1">
            <a:spLocks noChangeArrowheads="1"/>
          </p:cNvSpPr>
          <p:nvPr/>
        </p:nvSpPr>
        <p:spPr bwMode="auto">
          <a:xfrm rot="-5400000">
            <a:off x="605186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1985</a:t>
            </a:r>
          </a:p>
        </p:txBody>
      </p:sp>
      <p:sp>
        <p:nvSpPr>
          <p:cNvPr id="14378" name="TextBox 36"/>
          <p:cNvSpPr txBox="1">
            <a:spLocks noChangeArrowheads="1"/>
          </p:cNvSpPr>
          <p:nvPr/>
        </p:nvSpPr>
        <p:spPr bwMode="auto">
          <a:xfrm rot="-5400000">
            <a:off x="6890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1990</a:t>
            </a:r>
          </a:p>
        </p:txBody>
      </p:sp>
      <p:sp>
        <p:nvSpPr>
          <p:cNvPr id="14379" name="TextBox 38"/>
          <p:cNvSpPr txBox="1">
            <a:spLocks noChangeArrowheads="1"/>
          </p:cNvSpPr>
          <p:nvPr/>
        </p:nvSpPr>
        <p:spPr bwMode="auto">
          <a:xfrm rot="-5400000">
            <a:off x="7652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2000</a:t>
            </a:r>
          </a:p>
        </p:txBody>
      </p:sp>
      <p:sp>
        <p:nvSpPr>
          <p:cNvPr id="14380" name="TextBox 40"/>
          <p:cNvSpPr txBox="1">
            <a:spLocks noChangeArrowheads="1"/>
          </p:cNvSpPr>
          <p:nvPr/>
        </p:nvSpPr>
        <p:spPr bwMode="auto">
          <a:xfrm rot="-5400000">
            <a:off x="8334705" y="166274"/>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2010</a:t>
            </a:r>
          </a:p>
        </p:txBody>
      </p:sp>
      <p:sp>
        <p:nvSpPr>
          <p:cNvPr id="14381" name="TextBox 41"/>
          <p:cNvSpPr txBox="1">
            <a:spLocks noChangeArrowheads="1"/>
          </p:cNvSpPr>
          <p:nvPr/>
        </p:nvSpPr>
        <p:spPr bwMode="auto">
          <a:xfrm>
            <a:off x="6122988" y="2684657"/>
            <a:ext cx="995560"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prstClr val="white"/>
                </a:solidFill>
                <a:ea typeface="ＭＳ Ｐゴシック" pitchFamily="-104" charset="-128"/>
                <a:cs typeface="ＭＳ Ｐゴシック" pitchFamily="-104" charset="-128"/>
              </a:rPr>
              <a:t>peruskoulu</a:t>
            </a:r>
          </a:p>
        </p:txBody>
      </p:sp>
      <p:cxnSp>
        <p:nvCxnSpPr>
          <p:cNvPr id="46" name="Straight Connector 45"/>
          <p:cNvCxnSpPr/>
          <p:nvPr/>
        </p:nvCxnSpPr>
        <p:spPr>
          <a:xfrm>
            <a:off x="-228600" y="5046489"/>
            <a:ext cx="9601200" cy="1763"/>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83" name="TextBox 46"/>
          <p:cNvSpPr txBox="1">
            <a:spLocks noChangeArrowheads="1"/>
          </p:cNvSpPr>
          <p:nvPr/>
        </p:nvSpPr>
        <p:spPr bwMode="auto">
          <a:xfrm>
            <a:off x="-14288" y="4838253"/>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fyysinen tila</a:t>
            </a:r>
          </a:p>
        </p:txBody>
      </p:sp>
      <p:grpSp>
        <p:nvGrpSpPr>
          <p:cNvPr id="54" name="Ryhmitä 53"/>
          <p:cNvGrpSpPr/>
          <p:nvPr/>
        </p:nvGrpSpPr>
        <p:grpSpPr>
          <a:xfrm>
            <a:off x="379511" y="-8842"/>
            <a:ext cx="8075628" cy="5820834"/>
            <a:chOff x="379511" y="-8842"/>
            <a:chExt cx="8075628" cy="5820834"/>
          </a:xfrm>
        </p:grpSpPr>
        <p:cxnSp>
          <p:nvCxnSpPr>
            <p:cNvPr id="51" name="Straight Connector 35"/>
            <p:cNvCxnSpPr/>
            <p:nvPr/>
          </p:nvCxnSpPr>
          <p:spPr>
            <a:xfrm rot="5400000">
              <a:off x="3574370" y="2900781"/>
              <a:ext cx="5820834" cy="1587"/>
            </a:xfrm>
            <a:prstGeom prst="line">
              <a:avLst/>
            </a:prstGeom>
            <a:ln w="28575" cap="rnd" cmpd="sng">
              <a:solidFill>
                <a:schemeClr val="tx1"/>
              </a:solidFill>
              <a:prstDash val="dash"/>
              <a:miter lim="800000"/>
            </a:ln>
            <a:effectLst/>
          </p:spPr>
          <p:style>
            <a:lnRef idx="2">
              <a:schemeClr val="accent1"/>
            </a:lnRef>
            <a:fillRef idx="0">
              <a:schemeClr val="accent1"/>
            </a:fillRef>
            <a:effectRef idx="1">
              <a:schemeClr val="accent1"/>
            </a:effectRef>
            <a:fontRef idx="minor">
              <a:schemeClr val="tx1"/>
            </a:fontRef>
          </p:style>
        </p:cxnSp>
        <p:pic>
          <p:nvPicPr>
            <p:cNvPr id="52" name="Kuva 51" descr="applehistory.jpg"/>
            <p:cNvPicPr>
              <a:picLocks noChangeAspect="1"/>
            </p:cNvPicPr>
            <p:nvPr/>
          </p:nvPicPr>
          <p:blipFill>
            <a:blip r:embed="rId3"/>
            <a:stretch>
              <a:fillRect/>
            </a:stretch>
          </p:blipFill>
          <p:spPr>
            <a:xfrm>
              <a:off x="379511" y="1309334"/>
              <a:ext cx="8075628" cy="3568418"/>
            </a:xfrm>
            <a:prstGeom prst="rect">
              <a:avLst/>
            </a:prstGeom>
            <a:effectLst>
              <a:outerShdw blurRad="50800" dist="38100" dir="2700000" algn="tl" rotWithShape="0">
                <a:srgbClr val="000000">
                  <a:alpha val="43000"/>
                </a:srgbClr>
              </a:outerShdw>
            </a:effectLst>
          </p:spPr>
        </p:pic>
      </p:grpSp>
      <p:sp>
        <p:nvSpPr>
          <p:cNvPr id="50" name="Tekstiruutu 49"/>
          <p:cNvSpPr txBox="1"/>
          <p:nvPr/>
        </p:nvSpPr>
        <p:spPr>
          <a:xfrm>
            <a:off x="6047966" y="5285249"/>
            <a:ext cx="428322" cy="369332"/>
          </a:xfrm>
          <a:prstGeom prst="rect">
            <a:avLst/>
          </a:prstGeom>
          <a:noFill/>
        </p:spPr>
        <p:txBody>
          <a:bodyPr wrap="none" rtlCol="0">
            <a:spAutoFit/>
          </a:bodyPr>
          <a:lstStyle/>
          <a:p>
            <a:r>
              <a:rPr lang="fi-FI" dirty="0" smtClean="0"/>
              <a:t>PC</a:t>
            </a:r>
            <a:endParaRPr lang="fi-FI"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Rectangle 47"/>
          <p:cNvSpPr/>
          <p:nvPr/>
        </p:nvSpPr>
        <p:spPr>
          <a:xfrm>
            <a:off x="-228600" y="4042848"/>
            <a:ext cx="9601200" cy="929569"/>
          </a:xfrm>
          <a:prstGeom prst="rect">
            <a:avLst/>
          </a:prstGeom>
          <a:gradFill flip="none" rotWithShape="1">
            <a:gsLst>
              <a:gs pos="24000">
                <a:schemeClr val="bg1"/>
              </a:gs>
              <a:gs pos="100000">
                <a:srgbClr val="8064A2"/>
              </a:gs>
              <a:gs pos="37000">
                <a:srgbClr val="8064A2">
                  <a:alpha val="68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5" name="Rectangle 44"/>
          <p:cNvSpPr/>
          <p:nvPr/>
        </p:nvSpPr>
        <p:spPr>
          <a:xfrm>
            <a:off x="-228600" y="2942183"/>
            <a:ext cx="9601200" cy="929569"/>
          </a:xfrm>
          <a:prstGeom prst="rect">
            <a:avLst/>
          </a:prstGeom>
          <a:gradFill flip="none" rotWithShape="1">
            <a:gsLst>
              <a:gs pos="0">
                <a:schemeClr val="bg1"/>
              </a:gs>
              <a:gs pos="100000">
                <a:srgbClr val="9BBC59"/>
              </a:gs>
              <a:gs pos="15000">
                <a:schemeClr val="bg1">
                  <a:alpha val="68000"/>
                </a:schemeClr>
              </a:gs>
              <a:gs pos="49000">
                <a:srgbClr val="D2811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4" name="Rectangle 43"/>
          <p:cNvSpPr/>
          <p:nvPr/>
        </p:nvSpPr>
        <p:spPr>
          <a:xfrm>
            <a:off x="-228600" y="1841515"/>
            <a:ext cx="9601200" cy="929569"/>
          </a:xfrm>
          <a:prstGeom prst="rect">
            <a:avLst/>
          </a:prstGeom>
          <a:gradFill flip="none" rotWithShape="1">
            <a:gsLst>
              <a:gs pos="0">
                <a:schemeClr val="bg1"/>
              </a:gs>
              <a:gs pos="100000">
                <a:srgbClr val="C1504D"/>
              </a:gs>
              <a:gs pos="15000">
                <a:schemeClr val="bg1">
                  <a:alpha val="68000"/>
                </a:schemeClr>
              </a:gs>
              <a:gs pos="52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3" name="Rectangle 42"/>
          <p:cNvSpPr/>
          <p:nvPr/>
        </p:nvSpPr>
        <p:spPr>
          <a:xfrm>
            <a:off x="-228600" y="827279"/>
            <a:ext cx="9601200" cy="929569"/>
          </a:xfrm>
          <a:prstGeom prst="rect">
            <a:avLst/>
          </a:prstGeom>
          <a:gradFill flip="none" rotWithShape="1">
            <a:gsLst>
              <a:gs pos="0">
                <a:srgbClr val="4F80BD"/>
              </a:gs>
              <a:gs pos="100000">
                <a:srgbClr val="4F80BD"/>
              </a:gs>
              <a:gs pos="14000">
                <a:schemeClr val="bg1">
                  <a:alpha val="68000"/>
                </a:schemeClr>
              </a:gs>
              <a:gs pos="59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cxnSp>
        <p:nvCxnSpPr>
          <p:cNvPr id="40" name="Straight Connector 39"/>
          <p:cNvCxnSpPr/>
          <p:nvPr/>
        </p:nvCxnSpPr>
        <p:spPr>
          <a:xfrm rot="5400000">
            <a:off x="5850219" y="2909623"/>
            <a:ext cx="5820833" cy="1588"/>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1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9664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2576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3575331"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413519"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5166799"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46316"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58" name="TextBox 24"/>
          <p:cNvSpPr txBox="1">
            <a:spLocks noChangeArrowheads="1"/>
          </p:cNvSpPr>
          <p:nvPr/>
        </p:nvSpPr>
        <p:spPr bwMode="auto">
          <a:xfrm rot="-5400000">
            <a:off x="262287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1930</a:t>
            </a:r>
          </a:p>
        </p:txBody>
      </p:sp>
      <p:cxnSp>
        <p:nvCxnSpPr>
          <p:cNvPr id="26" name="Straight Connector 25"/>
          <p:cNvCxnSpPr/>
          <p:nvPr/>
        </p:nvCxnSpPr>
        <p:spPr>
          <a:xfrm rot="5400000">
            <a:off x="-768085" y="2911404"/>
            <a:ext cx="5820833"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0" name="TextBox 26"/>
          <p:cNvSpPr txBox="1">
            <a:spLocks noChangeArrowheads="1"/>
          </p:cNvSpPr>
          <p:nvPr/>
        </p:nvSpPr>
        <p:spPr bwMode="auto">
          <a:xfrm rot="-5400000">
            <a:off x="1708479"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1910</a:t>
            </a:r>
          </a:p>
        </p:txBody>
      </p:sp>
      <p:cxnSp>
        <p:nvCxnSpPr>
          <p:cNvPr id="22" name="Straight Connector 21"/>
          <p:cNvCxnSpPr/>
          <p:nvPr/>
        </p:nvCxnSpPr>
        <p:spPr>
          <a:xfrm rot="5400000">
            <a:off x="-1310216"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2" name="TextBox 22"/>
          <p:cNvSpPr txBox="1">
            <a:spLocks noChangeArrowheads="1"/>
          </p:cNvSpPr>
          <p:nvPr/>
        </p:nvSpPr>
        <p:spPr bwMode="auto">
          <a:xfrm rot="-5400000">
            <a:off x="11750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1900</a:t>
            </a:r>
          </a:p>
        </p:txBody>
      </p:sp>
      <p:cxnSp>
        <p:nvCxnSpPr>
          <p:cNvPr id="19" name="Straight Connector 18"/>
          <p:cNvCxnSpPr/>
          <p:nvPr/>
        </p:nvCxnSpPr>
        <p:spPr>
          <a:xfrm rot="5400000">
            <a:off x="-2224616" y="2910610"/>
            <a:ext cx="5820833"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28600" y="825501"/>
            <a:ext cx="9601200" cy="1764"/>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8600" y="1756836"/>
            <a:ext cx="9601200" cy="1764"/>
          </a:xfrm>
          <a:prstGeom prst="line">
            <a:avLst/>
          </a:prstGeom>
          <a:ln w="225425">
            <a:solidFill>
              <a:schemeClr val="accent2"/>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8600" y="2857501"/>
            <a:ext cx="9601200" cy="1764"/>
          </a:xfrm>
          <a:prstGeom prst="line">
            <a:avLst/>
          </a:prstGeom>
          <a:ln w="225425">
            <a:gradFill flip="none" rotWithShape="1">
              <a:gsLst>
                <a:gs pos="48000">
                  <a:schemeClr val="accent3"/>
                </a:gs>
                <a:gs pos="68000">
                  <a:schemeClr val="accent6">
                    <a:lumMod val="75000"/>
                  </a:schemeClr>
                </a:gs>
              </a:gsLst>
              <a:lin ang="0" scaled="1"/>
              <a:tileRect/>
            </a:gra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67" name="TextBox 10"/>
          <p:cNvSpPr txBox="1">
            <a:spLocks noChangeArrowheads="1"/>
          </p:cNvSpPr>
          <p:nvPr/>
        </p:nvSpPr>
        <p:spPr bwMode="auto">
          <a:xfrm>
            <a:off x="-14288" y="617268"/>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dirty="0" smtClean="0">
                <a:solidFill>
                  <a:prstClr val="white"/>
                </a:solidFill>
                <a:ea typeface="ＭＳ Ｐゴシック" pitchFamily="-104" charset="-128"/>
                <a:cs typeface="ＭＳ Ｐゴシック" pitchFamily="-104" charset="-128"/>
              </a:rPr>
              <a:t>fyysinen tila</a:t>
            </a:r>
          </a:p>
        </p:txBody>
      </p:sp>
      <p:sp>
        <p:nvSpPr>
          <p:cNvPr id="14368" name="TextBox 11"/>
          <p:cNvSpPr txBox="1">
            <a:spLocks noChangeArrowheads="1"/>
          </p:cNvSpPr>
          <p:nvPr/>
        </p:nvSpPr>
        <p:spPr bwMode="auto">
          <a:xfrm>
            <a:off x="-14288" y="1536253"/>
            <a:ext cx="1153644"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pedagogia</a:t>
            </a:r>
          </a:p>
        </p:txBody>
      </p:sp>
      <p:sp>
        <p:nvSpPr>
          <p:cNvPr id="14369" name="TextBox 12"/>
          <p:cNvSpPr txBox="1">
            <a:spLocks noChangeArrowheads="1"/>
          </p:cNvSpPr>
          <p:nvPr/>
        </p:nvSpPr>
        <p:spPr bwMode="auto">
          <a:xfrm>
            <a:off x="-14288" y="2649268"/>
            <a:ext cx="940732"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rakenne</a:t>
            </a:r>
          </a:p>
        </p:txBody>
      </p:sp>
      <p:cxnSp>
        <p:nvCxnSpPr>
          <p:cNvPr id="14" name="Straight Connector 13"/>
          <p:cNvCxnSpPr/>
          <p:nvPr/>
        </p:nvCxnSpPr>
        <p:spPr>
          <a:xfrm>
            <a:off x="-228600" y="3968751"/>
            <a:ext cx="9601200" cy="1764"/>
          </a:xfrm>
          <a:prstGeom prst="line">
            <a:avLst/>
          </a:prstGeom>
          <a:ln w="225425">
            <a:solidFill>
              <a:schemeClr val="accent4"/>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71" name="TextBox 14"/>
          <p:cNvSpPr txBox="1">
            <a:spLocks noChangeArrowheads="1"/>
          </p:cNvSpPr>
          <p:nvPr/>
        </p:nvSpPr>
        <p:spPr bwMode="auto">
          <a:xfrm>
            <a:off x="0" y="3749934"/>
            <a:ext cx="1169198"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teknologia</a:t>
            </a:r>
          </a:p>
        </p:txBody>
      </p:sp>
      <p:sp>
        <p:nvSpPr>
          <p:cNvPr id="14372" name="TextBox 19"/>
          <p:cNvSpPr txBox="1">
            <a:spLocks noChangeArrowheads="1"/>
          </p:cNvSpPr>
          <p:nvPr/>
        </p:nvSpPr>
        <p:spPr bwMode="auto">
          <a:xfrm rot="-5400000">
            <a:off x="260680"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1880</a:t>
            </a:r>
          </a:p>
        </p:txBody>
      </p:sp>
      <p:sp>
        <p:nvSpPr>
          <p:cNvPr id="14373" name="TextBox 20"/>
          <p:cNvSpPr txBox="1">
            <a:spLocks noChangeArrowheads="1"/>
          </p:cNvSpPr>
          <p:nvPr/>
        </p:nvSpPr>
        <p:spPr bwMode="auto">
          <a:xfrm>
            <a:off x="3379789" y="2670546"/>
            <a:ext cx="999856"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srgbClr val="7F7F7F"/>
                </a:solidFill>
                <a:ea typeface="ＭＳ Ｐゴシック" pitchFamily="-104" charset="-128"/>
                <a:cs typeface="ＭＳ Ｐゴシック" pitchFamily="-104" charset="-128"/>
              </a:rPr>
              <a:t>kansakoulu</a:t>
            </a:r>
          </a:p>
        </p:txBody>
      </p:sp>
      <p:sp>
        <p:nvSpPr>
          <p:cNvPr id="14374" name="TextBox 28"/>
          <p:cNvSpPr txBox="1">
            <a:spLocks noChangeArrowheads="1"/>
          </p:cNvSpPr>
          <p:nvPr/>
        </p:nvSpPr>
        <p:spPr bwMode="auto">
          <a:xfrm rot="-5400000">
            <a:off x="3156273"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1940</a:t>
            </a:r>
          </a:p>
        </p:txBody>
      </p:sp>
      <p:sp>
        <p:nvSpPr>
          <p:cNvPr id="14375" name="TextBox 30"/>
          <p:cNvSpPr txBox="1">
            <a:spLocks noChangeArrowheads="1"/>
          </p:cNvSpPr>
          <p:nvPr/>
        </p:nvSpPr>
        <p:spPr bwMode="auto">
          <a:xfrm rot="-5400000">
            <a:off x="4451676"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1960</a:t>
            </a:r>
          </a:p>
        </p:txBody>
      </p:sp>
      <p:sp>
        <p:nvSpPr>
          <p:cNvPr id="14376" name="TextBox 32"/>
          <p:cNvSpPr txBox="1">
            <a:spLocks noChangeArrowheads="1"/>
          </p:cNvSpPr>
          <p:nvPr/>
        </p:nvSpPr>
        <p:spPr bwMode="auto">
          <a:xfrm rot="-5400000">
            <a:off x="50612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1970</a:t>
            </a:r>
          </a:p>
        </p:txBody>
      </p:sp>
      <p:sp>
        <p:nvSpPr>
          <p:cNvPr id="14377" name="TextBox 34"/>
          <p:cNvSpPr txBox="1">
            <a:spLocks noChangeArrowheads="1"/>
          </p:cNvSpPr>
          <p:nvPr/>
        </p:nvSpPr>
        <p:spPr bwMode="auto">
          <a:xfrm rot="-5400000">
            <a:off x="605186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1985</a:t>
            </a:r>
          </a:p>
        </p:txBody>
      </p:sp>
      <p:sp>
        <p:nvSpPr>
          <p:cNvPr id="14378" name="TextBox 36"/>
          <p:cNvSpPr txBox="1">
            <a:spLocks noChangeArrowheads="1"/>
          </p:cNvSpPr>
          <p:nvPr/>
        </p:nvSpPr>
        <p:spPr bwMode="auto">
          <a:xfrm rot="-5400000">
            <a:off x="6890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1990</a:t>
            </a:r>
          </a:p>
        </p:txBody>
      </p:sp>
      <p:sp>
        <p:nvSpPr>
          <p:cNvPr id="14379" name="TextBox 38"/>
          <p:cNvSpPr txBox="1">
            <a:spLocks noChangeArrowheads="1"/>
          </p:cNvSpPr>
          <p:nvPr/>
        </p:nvSpPr>
        <p:spPr bwMode="auto">
          <a:xfrm rot="-5400000">
            <a:off x="7652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2000</a:t>
            </a:r>
          </a:p>
        </p:txBody>
      </p:sp>
      <p:sp>
        <p:nvSpPr>
          <p:cNvPr id="14380" name="TextBox 40"/>
          <p:cNvSpPr txBox="1">
            <a:spLocks noChangeArrowheads="1"/>
          </p:cNvSpPr>
          <p:nvPr/>
        </p:nvSpPr>
        <p:spPr bwMode="auto">
          <a:xfrm rot="-5400000">
            <a:off x="8334705" y="166274"/>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2010</a:t>
            </a:r>
          </a:p>
        </p:txBody>
      </p:sp>
      <p:sp>
        <p:nvSpPr>
          <p:cNvPr id="14381" name="TextBox 41"/>
          <p:cNvSpPr txBox="1">
            <a:spLocks noChangeArrowheads="1"/>
          </p:cNvSpPr>
          <p:nvPr/>
        </p:nvSpPr>
        <p:spPr bwMode="auto">
          <a:xfrm>
            <a:off x="6122988" y="2684657"/>
            <a:ext cx="995560"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prstClr val="white"/>
                </a:solidFill>
                <a:ea typeface="ＭＳ Ｐゴシック" pitchFamily="-104" charset="-128"/>
                <a:cs typeface="ＭＳ Ｐゴシック" pitchFamily="-104" charset="-128"/>
              </a:rPr>
              <a:t>peruskoulu</a:t>
            </a:r>
          </a:p>
        </p:txBody>
      </p:sp>
      <p:cxnSp>
        <p:nvCxnSpPr>
          <p:cNvPr id="46" name="Straight Connector 45"/>
          <p:cNvCxnSpPr/>
          <p:nvPr/>
        </p:nvCxnSpPr>
        <p:spPr>
          <a:xfrm>
            <a:off x="-228600" y="5046489"/>
            <a:ext cx="9601200" cy="1763"/>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83" name="TextBox 46"/>
          <p:cNvSpPr txBox="1">
            <a:spLocks noChangeArrowheads="1"/>
          </p:cNvSpPr>
          <p:nvPr/>
        </p:nvSpPr>
        <p:spPr bwMode="auto">
          <a:xfrm>
            <a:off x="-14288" y="4838253"/>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fyysinen tila</a:t>
            </a:r>
          </a:p>
        </p:txBody>
      </p:sp>
      <p:sp>
        <p:nvSpPr>
          <p:cNvPr id="49" name="Tekstiruutu 48"/>
          <p:cNvSpPr txBox="1"/>
          <p:nvPr/>
        </p:nvSpPr>
        <p:spPr>
          <a:xfrm>
            <a:off x="8294876" y="5292829"/>
            <a:ext cx="916049" cy="369332"/>
          </a:xfrm>
          <a:prstGeom prst="rect">
            <a:avLst/>
          </a:prstGeom>
          <a:noFill/>
        </p:spPr>
        <p:txBody>
          <a:bodyPr wrap="none" rtlCol="0">
            <a:spAutoFit/>
          </a:bodyPr>
          <a:lstStyle/>
          <a:p>
            <a:r>
              <a:rPr lang="fi-FI" dirty="0" smtClean="0"/>
              <a:t>POSTPC</a:t>
            </a:r>
            <a:endParaRPr lang="fi-FI" dirty="0"/>
          </a:p>
        </p:txBody>
      </p:sp>
      <p:cxnSp>
        <p:nvCxnSpPr>
          <p:cNvPr id="50" name="Suora nuoliyhdysviiva 49"/>
          <p:cNvCxnSpPr>
            <a:stCxn id="58" idx="3"/>
            <a:endCxn id="49" idx="1"/>
          </p:cNvCxnSpPr>
          <p:nvPr/>
        </p:nvCxnSpPr>
        <p:spPr>
          <a:xfrm>
            <a:off x="6476288" y="5469915"/>
            <a:ext cx="1818588" cy="75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Connector 39"/>
          <p:cNvCxnSpPr>
            <a:endCxn id="49" idx="0"/>
          </p:cNvCxnSpPr>
          <p:nvPr/>
        </p:nvCxnSpPr>
        <p:spPr>
          <a:xfrm rot="5400000">
            <a:off x="6112756" y="2647727"/>
            <a:ext cx="5285248" cy="4957"/>
          </a:xfrm>
          <a:prstGeom prst="line">
            <a:avLst/>
          </a:prstGeom>
          <a:ln w="28575" cap="rnd" cmpd="sng">
            <a:solidFill>
              <a:schemeClr val="tx1"/>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58" name="Tekstiruutu 57"/>
          <p:cNvSpPr txBox="1"/>
          <p:nvPr/>
        </p:nvSpPr>
        <p:spPr>
          <a:xfrm>
            <a:off x="6047966" y="5285249"/>
            <a:ext cx="428322" cy="369332"/>
          </a:xfrm>
          <a:prstGeom prst="rect">
            <a:avLst/>
          </a:prstGeom>
          <a:noFill/>
        </p:spPr>
        <p:txBody>
          <a:bodyPr wrap="none" rtlCol="0">
            <a:spAutoFit/>
          </a:bodyPr>
          <a:lstStyle/>
          <a:p>
            <a:r>
              <a:rPr lang="fi-FI" dirty="0" smtClean="0"/>
              <a:t>PC</a:t>
            </a:r>
            <a:endParaRPr lang="fi-FI" dirty="0"/>
          </a:p>
        </p:txBody>
      </p:sp>
      <p:pic>
        <p:nvPicPr>
          <p:cNvPr id="60" name="Kuva 59" descr="postpc.jpg"/>
          <p:cNvPicPr>
            <a:picLocks noChangeAspect="1"/>
          </p:cNvPicPr>
          <p:nvPr/>
        </p:nvPicPr>
        <p:blipFill>
          <a:blip r:embed="rId3"/>
          <a:stretch>
            <a:fillRect/>
          </a:stretch>
        </p:blipFill>
        <p:spPr>
          <a:xfrm>
            <a:off x="3806981" y="1102900"/>
            <a:ext cx="4909885" cy="3682414"/>
          </a:xfrm>
          <a:prstGeom prst="rect">
            <a:avLst/>
          </a:prstGeom>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Rectangle 47"/>
          <p:cNvSpPr/>
          <p:nvPr/>
        </p:nvSpPr>
        <p:spPr>
          <a:xfrm>
            <a:off x="-228600" y="4042848"/>
            <a:ext cx="9601200" cy="929569"/>
          </a:xfrm>
          <a:prstGeom prst="rect">
            <a:avLst/>
          </a:prstGeom>
          <a:gradFill flip="none" rotWithShape="1">
            <a:gsLst>
              <a:gs pos="24000">
                <a:schemeClr val="bg1"/>
              </a:gs>
              <a:gs pos="100000">
                <a:srgbClr val="8064A2"/>
              </a:gs>
              <a:gs pos="37000">
                <a:srgbClr val="8064A2">
                  <a:alpha val="68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5" name="Rectangle 44"/>
          <p:cNvSpPr/>
          <p:nvPr/>
        </p:nvSpPr>
        <p:spPr>
          <a:xfrm>
            <a:off x="-228600" y="2942183"/>
            <a:ext cx="9601200" cy="929569"/>
          </a:xfrm>
          <a:prstGeom prst="rect">
            <a:avLst/>
          </a:prstGeom>
          <a:gradFill flip="none" rotWithShape="1">
            <a:gsLst>
              <a:gs pos="0">
                <a:schemeClr val="bg1"/>
              </a:gs>
              <a:gs pos="100000">
                <a:srgbClr val="9BBC59"/>
              </a:gs>
              <a:gs pos="15000">
                <a:schemeClr val="bg1">
                  <a:alpha val="68000"/>
                </a:schemeClr>
              </a:gs>
              <a:gs pos="49000">
                <a:srgbClr val="D2811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4" name="Rectangle 43"/>
          <p:cNvSpPr/>
          <p:nvPr/>
        </p:nvSpPr>
        <p:spPr>
          <a:xfrm>
            <a:off x="-228600" y="1841515"/>
            <a:ext cx="9601200" cy="929569"/>
          </a:xfrm>
          <a:prstGeom prst="rect">
            <a:avLst/>
          </a:prstGeom>
          <a:gradFill flip="none" rotWithShape="1">
            <a:gsLst>
              <a:gs pos="0">
                <a:schemeClr val="bg1"/>
              </a:gs>
              <a:gs pos="100000">
                <a:srgbClr val="C1504D"/>
              </a:gs>
              <a:gs pos="15000">
                <a:schemeClr val="bg1">
                  <a:alpha val="68000"/>
                </a:schemeClr>
              </a:gs>
              <a:gs pos="52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sp>
        <p:nvSpPr>
          <p:cNvPr id="43" name="Rectangle 42"/>
          <p:cNvSpPr/>
          <p:nvPr/>
        </p:nvSpPr>
        <p:spPr>
          <a:xfrm>
            <a:off x="-228600" y="827279"/>
            <a:ext cx="9601200" cy="929569"/>
          </a:xfrm>
          <a:prstGeom prst="rect">
            <a:avLst/>
          </a:prstGeom>
          <a:gradFill flip="none" rotWithShape="1">
            <a:gsLst>
              <a:gs pos="0">
                <a:srgbClr val="4F80BD"/>
              </a:gs>
              <a:gs pos="100000">
                <a:srgbClr val="4F80BD"/>
              </a:gs>
              <a:gs pos="14000">
                <a:schemeClr val="bg1">
                  <a:alpha val="68000"/>
                </a:schemeClr>
              </a:gs>
              <a:gs pos="59000">
                <a:schemeClr val="bg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defRPr/>
            </a:pPr>
            <a:endParaRPr lang="fi-FI">
              <a:solidFill>
                <a:srgbClr val="FFFFFF"/>
              </a:solidFill>
              <a:ea typeface="ＭＳ Ｐゴシック" pitchFamily="-101" charset="-128"/>
              <a:cs typeface="ＭＳ Ｐゴシック" pitchFamily="-101" charset="-128"/>
            </a:endParaRPr>
          </a:p>
        </p:txBody>
      </p:sp>
      <p:cxnSp>
        <p:nvCxnSpPr>
          <p:cNvPr id="40" name="Straight Connector 39"/>
          <p:cNvCxnSpPr/>
          <p:nvPr/>
        </p:nvCxnSpPr>
        <p:spPr>
          <a:xfrm rot="5400000">
            <a:off x="5850219" y="2909623"/>
            <a:ext cx="5820833" cy="1588"/>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1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9664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2576000"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3575331"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413519"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5166799"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46316" y="2904341"/>
            <a:ext cx="5820834"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58" name="TextBox 24"/>
          <p:cNvSpPr txBox="1">
            <a:spLocks noChangeArrowheads="1"/>
          </p:cNvSpPr>
          <p:nvPr/>
        </p:nvSpPr>
        <p:spPr bwMode="auto">
          <a:xfrm rot="-5400000">
            <a:off x="262287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1930</a:t>
            </a:r>
          </a:p>
        </p:txBody>
      </p:sp>
      <p:cxnSp>
        <p:nvCxnSpPr>
          <p:cNvPr id="26" name="Straight Connector 25"/>
          <p:cNvCxnSpPr/>
          <p:nvPr/>
        </p:nvCxnSpPr>
        <p:spPr>
          <a:xfrm rot="5400000">
            <a:off x="-768085" y="2911404"/>
            <a:ext cx="5820833" cy="1587"/>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0" name="TextBox 26"/>
          <p:cNvSpPr txBox="1">
            <a:spLocks noChangeArrowheads="1"/>
          </p:cNvSpPr>
          <p:nvPr/>
        </p:nvSpPr>
        <p:spPr bwMode="auto">
          <a:xfrm rot="-5400000">
            <a:off x="1708479"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1910</a:t>
            </a:r>
          </a:p>
        </p:txBody>
      </p:sp>
      <p:cxnSp>
        <p:nvCxnSpPr>
          <p:cNvPr id="22" name="Straight Connector 21"/>
          <p:cNvCxnSpPr/>
          <p:nvPr/>
        </p:nvCxnSpPr>
        <p:spPr>
          <a:xfrm rot="5400000">
            <a:off x="-1310216" y="2903547"/>
            <a:ext cx="5820834"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14362" name="TextBox 22"/>
          <p:cNvSpPr txBox="1">
            <a:spLocks noChangeArrowheads="1"/>
          </p:cNvSpPr>
          <p:nvPr/>
        </p:nvSpPr>
        <p:spPr bwMode="auto">
          <a:xfrm rot="-5400000">
            <a:off x="11750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1900</a:t>
            </a:r>
          </a:p>
        </p:txBody>
      </p:sp>
      <p:cxnSp>
        <p:nvCxnSpPr>
          <p:cNvPr id="19" name="Straight Connector 18"/>
          <p:cNvCxnSpPr/>
          <p:nvPr/>
        </p:nvCxnSpPr>
        <p:spPr>
          <a:xfrm rot="5400000">
            <a:off x="-2224616" y="2910610"/>
            <a:ext cx="5820833" cy="3175"/>
          </a:xfrm>
          <a:prstGeom prst="line">
            <a:avLst/>
          </a:prstGeom>
          <a:ln w="28575" cap="rnd" cmpd="sng">
            <a:solidFill>
              <a:schemeClr val="bg1">
                <a:lumMod val="75000"/>
              </a:schemeClr>
            </a:solidFill>
            <a:prstDash val="dash"/>
            <a:miter lim="800000"/>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28600" y="825501"/>
            <a:ext cx="9601200" cy="1764"/>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8600" y="1756836"/>
            <a:ext cx="9601200" cy="1764"/>
          </a:xfrm>
          <a:prstGeom prst="line">
            <a:avLst/>
          </a:prstGeom>
          <a:ln w="225425">
            <a:solidFill>
              <a:schemeClr val="accent2"/>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8600" y="2857501"/>
            <a:ext cx="9601200" cy="1764"/>
          </a:xfrm>
          <a:prstGeom prst="line">
            <a:avLst/>
          </a:prstGeom>
          <a:ln w="225425">
            <a:gradFill flip="none" rotWithShape="1">
              <a:gsLst>
                <a:gs pos="48000">
                  <a:schemeClr val="accent3"/>
                </a:gs>
                <a:gs pos="68000">
                  <a:schemeClr val="accent6">
                    <a:lumMod val="75000"/>
                  </a:schemeClr>
                </a:gs>
              </a:gsLst>
              <a:lin ang="0" scaled="1"/>
              <a:tileRect/>
            </a:gra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67" name="TextBox 10"/>
          <p:cNvSpPr txBox="1">
            <a:spLocks noChangeArrowheads="1"/>
          </p:cNvSpPr>
          <p:nvPr/>
        </p:nvSpPr>
        <p:spPr bwMode="auto">
          <a:xfrm>
            <a:off x="-14288" y="617268"/>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dirty="0" smtClean="0">
                <a:solidFill>
                  <a:prstClr val="white"/>
                </a:solidFill>
                <a:ea typeface="ＭＳ Ｐゴシック" pitchFamily="-104" charset="-128"/>
                <a:cs typeface="ＭＳ Ｐゴシック" pitchFamily="-104" charset="-128"/>
              </a:rPr>
              <a:t>fyysinen tila</a:t>
            </a:r>
          </a:p>
        </p:txBody>
      </p:sp>
      <p:sp>
        <p:nvSpPr>
          <p:cNvPr id="14368" name="TextBox 11"/>
          <p:cNvSpPr txBox="1">
            <a:spLocks noChangeArrowheads="1"/>
          </p:cNvSpPr>
          <p:nvPr/>
        </p:nvSpPr>
        <p:spPr bwMode="auto">
          <a:xfrm>
            <a:off x="-14288" y="1536253"/>
            <a:ext cx="1153644"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pedagogia</a:t>
            </a:r>
          </a:p>
        </p:txBody>
      </p:sp>
      <p:sp>
        <p:nvSpPr>
          <p:cNvPr id="14369" name="TextBox 12"/>
          <p:cNvSpPr txBox="1">
            <a:spLocks noChangeArrowheads="1"/>
          </p:cNvSpPr>
          <p:nvPr/>
        </p:nvSpPr>
        <p:spPr bwMode="auto">
          <a:xfrm>
            <a:off x="-14288" y="2649268"/>
            <a:ext cx="940732"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rakenne</a:t>
            </a:r>
          </a:p>
        </p:txBody>
      </p:sp>
      <p:cxnSp>
        <p:nvCxnSpPr>
          <p:cNvPr id="14" name="Straight Connector 13"/>
          <p:cNvCxnSpPr/>
          <p:nvPr/>
        </p:nvCxnSpPr>
        <p:spPr>
          <a:xfrm>
            <a:off x="-228600" y="3968751"/>
            <a:ext cx="9601200" cy="1764"/>
          </a:xfrm>
          <a:prstGeom prst="line">
            <a:avLst/>
          </a:prstGeom>
          <a:ln w="225425">
            <a:solidFill>
              <a:schemeClr val="accent4"/>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71" name="TextBox 14"/>
          <p:cNvSpPr txBox="1">
            <a:spLocks noChangeArrowheads="1"/>
          </p:cNvSpPr>
          <p:nvPr/>
        </p:nvSpPr>
        <p:spPr bwMode="auto">
          <a:xfrm>
            <a:off x="0" y="3749934"/>
            <a:ext cx="1169198"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teknologia</a:t>
            </a:r>
          </a:p>
        </p:txBody>
      </p:sp>
      <p:sp>
        <p:nvSpPr>
          <p:cNvPr id="14372" name="TextBox 19"/>
          <p:cNvSpPr txBox="1">
            <a:spLocks noChangeArrowheads="1"/>
          </p:cNvSpPr>
          <p:nvPr/>
        </p:nvSpPr>
        <p:spPr bwMode="auto">
          <a:xfrm rot="-5400000">
            <a:off x="260680" y="167157"/>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1880</a:t>
            </a:r>
          </a:p>
        </p:txBody>
      </p:sp>
      <p:sp>
        <p:nvSpPr>
          <p:cNvPr id="14373" name="TextBox 20"/>
          <p:cNvSpPr txBox="1">
            <a:spLocks noChangeArrowheads="1"/>
          </p:cNvSpPr>
          <p:nvPr/>
        </p:nvSpPr>
        <p:spPr bwMode="auto">
          <a:xfrm>
            <a:off x="3379789" y="2670546"/>
            <a:ext cx="999856"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srgbClr val="7F7F7F"/>
                </a:solidFill>
                <a:ea typeface="ＭＳ Ｐゴシック" pitchFamily="-104" charset="-128"/>
                <a:cs typeface="ＭＳ Ｐゴシック" pitchFamily="-104" charset="-128"/>
              </a:rPr>
              <a:t>kansakoulu</a:t>
            </a:r>
          </a:p>
        </p:txBody>
      </p:sp>
      <p:sp>
        <p:nvSpPr>
          <p:cNvPr id="14374" name="TextBox 28"/>
          <p:cNvSpPr txBox="1">
            <a:spLocks noChangeArrowheads="1"/>
          </p:cNvSpPr>
          <p:nvPr/>
        </p:nvSpPr>
        <p:spPr bwMode="auto">
          <a:xfrm rot="-5400000">
            <a:off x="3156273"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1940</a:t>
            </a:r>
          </a:p>
        </p:txBody>
      </p:sp>
      <p:sp>
        <p:nvSpPr>
          <p:cNvPr id="14375" name="TextBox 30"/>
          <p:cNvSpPr txBox="1">
            <a:spLocks noChangeArrowheads="1"/>
          </p:cNvSpPr>
          <p:nvPr/>
        </p:nvSpPr>
        <p:spPr bwMode="auto">
          <a:xfrm rot="-5400000">
            <a:off x="4451676"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1960</a:t>
            </a:r>
          </a:p>
        </p:txBody>
      </p:sp>
      <p:sp>
        <p:nvSpPr>
          <p:cNvPr id="14376" name="TextBox 32"/>
          <p:cNvSpPr txBox="1">
            <a:spLocks noChangeArrowheads="1"/>
          </p:cNvSpPr>
          <p:nvPr/>
        </p:nvSpPr>
        <p:spPr bwMode="auto">
          <a:xfrm rot="-5400000">
            <a:off x="5061274"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1970</a:t>
            </a:r>
          </a:p>
        </p:txBody>
      </p:sp>
      <p:sp>
        <p:nvSpPr>
          <p:cNvPr id="14377" name="TextBox 34"/>
          <p:cNvSpPr txBox="1">
            <a:spLocks noChangeArrowheads="1"/>
          </p:cNvSpPr>
          <p:nvPr/>
        </p:nvSpPr>
        <p:spPr bwMode="auto">
          <a:xfrm rot="-5400000">
            <a:off x="6051868"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1985</a:t>
            </a:r>
          </a:p>
        </p:txBody>
      </p:sp>
      <p:sp>
        <p:nvSpPr>
          <p:cNvPr id="14378" name="TextBox 36"/>
          <p:cNvSpPr txBox="1">
            <a:spLocks noChangeArrowheads="1"/>
          </p:cNvSpPr>
          <p:nvPr/>
        </p:nvSpPr>
        <p:spPr bwMode="auto">
          <a:xfrm rot="-5400000">
            <a:off x="6890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1990</a:t>
            </a:r>
          </a:p>
        </p:txBody>
      </p:sp>
      <p:sp>
        <p:nvSpPr>
          <p:cNvPr id="14379" name="TextBox 38"/>
          <p:cNvSpPr txBox="1">
            <a:spLocks noChangeArrowheads="1"/>
          </p:cNvSpPr>
          <p:nvPr/>
        </p:nvSpPr>
        <p:spPr bwMode="auto">
          <a:xfrm rot="-5400000">
            <a:off x="7652080" y="160101"/>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2000</a:t>
            </a:r>
          </a:p>
        </p:txBody>
      </p:sp>
      <p:sp>
        <p:nvSpPr>
          <p:cNvPr id="14380" name="TextBox 40"/>
          <p:cNvSpPr txBox="1">
            <a:spLocks noChangeArrowheads="1"/>
          </p:cNvSpPr>
          <p:nvPr/>
        </p:nvSpPr>
        <p:spPr bwMode="auto">
          <a:xfrm rot="-5400000">
            <a:off x="8334705" y="166274"/>
            <a:ext cx="548648" cy="307777"/>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ts val="600"/>
              </a:spcAft>
            </a:pPr>
            <a:r>
              <a:rPr lang="fi-FI" sz="1400" smtClean="0">
                <a:solidFill>
                  <a:srgbClr val="404040"/>
                </a:solidFill>
                <a:ea typeface="ＭＳ Ｐゴシック" pitchFamily="-104" charset="-128"/>
                <a:cs typeface="ＭＳ Ｐゴシック" pitchFamily="-104" charset="-128"/>
              </a:rPr>
              <a:t>2010</a:t>
            </a:r>
          </a:p>
        </p:txBody>
      </p:sp>
      <p:sp>
        <p:nvSpPr>
          <p:cNvPr id="14381" name="TextBox 41"/>
          <p:cNvSpPr txBox="1">
            <a:spLocks noChangeArrowheads="1"/>
          </p:cNvSpPr>
          <p:nvPr/>
        </p:nvSpPr>
        <p:spPr bwMode="auto">
          <a:xfrm>
            <a:off x="6122988" y="2684657"/>
            <a:ext cx="995560" cy="307777"/>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z="1400" smtClean="0">
                <a:solidFill>
                  <a:prstClr val="white"/>
                </a:solidFill>
                <a:ea typeface="ＭＳ Ｐゴシック" pitchFamily="-104" charset="-128"/>
                <a:cs typeface="ＭＳ Ｐゴシック" pitchFamily="-104" charset="-128"/>
              </a:rPr>
              <a:t>peruskoulu</a:t>
            </a:r>
          </a:p>
        </p:txBody>
      </p:sp>
      <p:cxnSp>
        <p:nvCxnSpPr>
          <p:cNvPr id="46" name="Straight Connector 45"/>
          <p:cNvCxnSpPr/>
          <p:nvPr/>
        </p:nvCxnSpPr>
        <p:spPr>
          <a:xfrm>
            <a:off x="-228600" y="5046489"/>
            <a:ext cx="9601200" cy="1763"/>
          </a:xfrm>
          <a:prstGeom prst="line">
            <a:avLst/>
          </a:prstGeom>
          <a:ln w="225425"/>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383" name="TextBox 46"/>
          <p:cNvSpPr txBox="1">
            <a:spLocks noChangeArrowheads="1"/>
          </p:cNvSpPr>
          <p:nvPr/>
        </p:nvSpPr>
        <p:spPr bwMode="auto">
          <a:xfrm>
            <a:off x="-14288" y="4838253"/>
            <a:ext cx="1309185"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i-FI" smtClean="0">
                <a:solidFill>
                  <a:prstClr val="white"/>
                </a:solidFill>
                <a:ea typeface="ＭＳ Ｐゴシック" pitchFamily="-104" charset="-128"/>
                <a:cs typeface="ＭＳ Ｐゴシック" pitchFamily="-104" charset="-128"/>
              </a:rPr>
              <a:t>fyysinen tila</a:t>
            </a:r>
          </a:p>
        </p:txBody>
      </p:sp>
      <p:sp>
        <p:nvSpPr>
          <p:cNvPr id="49" name="Tekstiruutu 48"/>
          <p:cNvSpPr txBox="1"/>
          <p:nvPr/>
        </p:nvSpPr>
        <p:spPr>
          <a:xfrm>
            <a:off x="8294876" y="5292829"/>
            <a:ext cx="916049" cy="369332"/>
          </a:xfrm>
          <a:prstGeom prst="rect">
            <a:avLst/>
          </a:prstGeom>
          <a:noFill/>
        </p:spPr>
        <p:txBody>
          <a:bodyPr wrap="none" rtlCol="0">
            <a:spAutoFit/>
          </a:bodyPr>
          <a:lstStyle/>
          <a:p>
            <a:r>
              <a:rPr lang="fi-FI" dirty="0" smtClean="0"/>
              <a:t>POSTPC</a:t>
            </a:r>
            <a:endParaRPr lang="fi-FI" dirty="0"/>
          </a:p>
        </p:txBody>
      </p:sp>
      <p:cxnSp>
        <p:nvCxnSpPr>
          <p:cNvPr id="50" name="Suora nuoliyhdysviiva 49"/>
          <p:cNvCxnSpPr>
            <a:stCxn id="58" idx="3"/>
            <a:endCxn id="49" idx="1"/>
          </p:cNvCxnSpPr>
          <p:nvPr/>
        </p:nvCxnSpPr>
        <p:spPr>
          <a:xfrm>
            <a:off x="6476288" y="5469915"/>
            <a:ext cx="1818588" cy="75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Connector 39"/>
          <p:cNvCxnSpPr>
            <a:endCxn id="49" idx="0"/>
          </p:cNvCxnSpPr>
          <p:nvPr/>
        </p:nvCxnSpPr>
        <p:spPr>
          <a:xfrm rot="5400000">
            <a:off x="6112756" y="2647727"/>
            <a:ext cx="5285248" cy="4957"/>
          </a:xfrm>
          <a:prstGeom prst="line">
            <a:avLst/>
          </a:prstGeom>
          <a:ln w="28575" cap="rnd" cmpd="sng">
            <a:solidFill>
              <a:schemeClr val="tx1"/>
            </a:solidFill>
            <a:prstDash val="dash"/>
            <a:miter lim="800000"/>
          </a:ln>
          <a:effectLst/>
        </p:spPr>
        <p:style>
          <a:lnRef idx="2">
            <a:schemeClr val="accent1"/>
          </a:lnRef>
          <a:fillRef idx="0">
            <a:schemeClr val="accent1"/>
          </a:fillRef>
          <a:effectRef idx="1">
            <a:schemeClr val="accent1"/>
          </a:effectRef>
          <a:fontRef idx="minor">
            <a:schemeClr val="tx1"/>
          </a:fontRef>
        </p:style>
      </p:cxnSp>
      <p:sp>
        <p:nvSpPr>
          <p:cNvPr id="58" name="Tekstiruutu 57"/>
          <p:cNvSpPr txBox="1"/>
          <p:nvPr/>
        </p:nvSpPr>
        <p:spPr>
          <a:xfrm>
            <a:off x="6047966" y="5285249"/>
            <a:ext cx="428322" cy="369332"/>
          </a:xfrm>
          <a:prstGeom prst="rect">
            <a:avLst/>
          </a:prstGeom>
          <a:noFill/>
        </p:spPr>
        <p:txBody>
          <a:bodyPr wrap="none" rtlCol="0">
            <a:spAutoFit/>
          </a:bodyPr>
          <a:lstStyle/>
          <a:p>
            <a:r>
              <a:rPr lang="fi-FI" dirty="0" smtClean="0"/>
              <a:t>PC</a:t>
            </a:r>
            <a:endParaRPr lang="fi-FI" dirty="0"/>
          </a:p>
        </p:txBody>
      </p:sp>
      <p:pic>
        <p:nvPicPr>
          <p:cNvPr id="47" name="Kuva 46" descr="papyrus_pohja6.jpg"/>
          <p:cNvPicPr>
            <a:picLocks noChangeAspect="1"/>
          </p:cNvPicPr>
          <p:nvPr/>
        </p:nvPicPr>
        <p:blipFill>
          <a:blip r:embed="rId3"/>
          <a:srcRect l="13543" t="3364" b="14456"/>
          <a:stretch>
            <a:fillRect/>
          </a:stretch>
        </p:blipFill>
        <p:spPr>
          <a:xfrm>
            <a:off x="3765668" y="1236579"/>
            <a:ext cx="4962339" cy="3537595"/>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Kuva 1" descr="21st_skills.jpg"/>
          <p:cNvPicPr>
            <a:picLocks noChangeAspect="1"/>
          </p:cNvPicPr>
          <p:nvPr/>
        </p:nvPicPr>
        <p:blipFill>
          <a:blip r:embed="rId2"/>
          <a:srcRect t="6481"/>
          <a:stretch>
            <a:fillRect/>
          </a:stretch>
        </p:blipFill>
        <p:spPr>
          <a:xfrm>
            <a:off x="456782" y="0"/>
            <a:ext cx="8148038" cy="5715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orakulmio 1"/>
          <p:cNvSpPr/>
          <p:nvPr/>
        </p:nvSpPr>
        <p:spPr>
          <a:xfrm>
            <a:off x="4724400" y="5167734"/>
            <a:ext cx="4431284" cy="507831"/>
          </a:xfrm>
          <a:prstGeom prst="rect">
            <a:avLst/>
          </a:prstGeom>
        </p:spPr>
        <p:txBody>
          <a:bodyPr wrap="none">
            <a:spAutoFit/>
          </a:bodyPr>
          <a:lstStyle/>
          <a:p>
            <a:pPr defTabSz="914400" fontAlgn="base">
              <a:spcBef>
                <a:spcPct val="0"/>
              </a:spcBef>
              <a:spcAft>
                <a:spcPct val="0"/>
              </a:spcAft>
            </a:pPr>
            <a:r>
              <a:rPr lang="fi-FI" sz="2700" dirty="0" smtClean="0">
                <a:solidFill>
                  <a:srgbClr val="FFFFFF"/>
                </a:solidFill>
                <a:latin typeface="Gill Sans" pitchFamily="-1" charset="0"/>
                <a:ea typeface="ヒラギノ角ゴ ProN W3" pitchFamily="-1" charset="-128"/>
                <a:cs typeface="ヒラギノ角ゴ ProN W3" pitchFamily="-1" charset="-128"/>
                <a:sym typeface="Gill Sans" pitchFamily="-1" charset="0"/>
              </a:rPr>
              <a:t>PTTEP </a:t>
            </a:r>
            <a:r>
              <a:rPr lang="fi-FI" sz="2700" dirty="0" err="1" smtClean="0">
                <a:solidFill>
                  <a:srgbClr val="FFFFFF"/>
                </a:solidFill>
                <a:latin typeface="Gill Sans" pitchFamily="-1" charset="0"/>
                <a:ea typeface="ヒラギノ角ゴ ProN W3" pitchFamily="-1" charset="-128"/>
                <a:cs typeface="ヒラギノ角ゴ ProN W3" pitchFamily="-1" charset="-128"/>
                <a:sym typeface="Gill Sans" pitchFamily="-1" charset="0"/>
              </a:rPr>
              <a:t>Headquarters</a:t>
            </a:r>
            <a:r>
              <a:rPr lang="fi-FI" sz="2700" dirty="0" smtClean="0">
                <a:solidFill>
                  <a:srgbClr val="FFFFFF"/>
                </a:solidFill>
                <a:latin typeface="Gill Sans" pitchFamily="-1" charset="0"/>
                <a:ea typeface="ヒラギノ角ゴ ProN W3" pitchFamily="-1" charset="-128"/>
                <a:cs typeface="ヒラギノ角ゴ ProN W3" pitchFamily="-1" charset="-128"/>
                <a:sym typeface="Gill Sans" pitchFamily="-1" charset="0"/>
              </a:rPr>
              <a:t> / </a:t>
            </a:r>
            <a:r>
              <a:rPr lang="fi-FI" sz="2700" dirty="0" err="1" smtClean="0">
                <a:solidFill>
                  <a:srgbClr val="FFFFFF"/>
                </a:solidFill>
                <a:latin typeface="Gill Sans" pitchFamily="-1" charset="0"/>
                <a:ea typeface="ヒラギノ角ゴ ProN W3" pitchFamily="-1" charset="-128"/>
                <a:cs typeface="ヒラギノ角ゴ ProN W3" pitchFamily="-1" charset="-128"/>
                <a:sym typeface="Gill Sans" pitchFamily="-1" charset="0"/>
              </a:rPr>
              <a:t>Hassell</a:t>
            </a:r>
            <a:endParaRPr lang="fi-FI" sz="2700" dirty="0" smtClean="0">
              <a:solidFill>
                <a:srgbClr val="FFFFFF"/>
              </a:solidFill>
              <a:latin typeface="Gill Sans" pitchFamily="-1" charset="0"/>
              <a:ea typeface="ヒラギノ角ゴ ProN W3" pitchFamily="-1" charset="-128"/>
              <a:cs typeface="ヒラギノ角ゴ ProN W3" pitchFamily="-1" charset="-128"/>
              <a:sym typeface="Gill Sans" pitchFamily="-1"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orakulmio 1"/>
          <p:cNvSpPr/>
          <p:nvPr/>
        </p:nvSpPr>
        <p:spPr>
          <a:xfrm>
            <a:off x="5943612" y="5283151"/>
            <a:ext cx="3010109" cy="507831"/>
          </a:xfrm>
          <a:prstGeom prst="rect">
            <a:avLst/>
          </a:prstGeom>
        </p:spPr>
        <p:txBody>
          <a:bodyPr wrap="none">
            <a:spAutoFit/>
          </a:bodyPr>
          <a:lstStyle/>
          <a:p>
            <a:pPr defTabSz="914400" fontAlgn="base">
              <a:spcBef>
                <a:spcPct val="0"/>
              </a:spcBef>
              <a:spcAft>
                <a:spcPct val="0"/>
              </a:spcAft>
            </a:pPr>
            <a:r>
              <a:rPr lang="fi-FI" sz="2700" dirty="0" err="1" smtClean="0">
                <a:solidFill>
                  <a:srgbClr val="FFFFFF"/>
                </a:solidFill>
                <a:latin typeface="Gill Sans" pitchFamily="-1" charset="0"/>
                <a:ea typeface="ヒラギノ角ゴ ProN W3" pitchFamily="-1" charset="-128"/>
                <a:cs typeface="ヒラギノ角ゴ ProN W3" pitchFamily="-1" charset="-128"/>
                <a:sym typeface="Gill Sans" pitchFamily="-1" charset="0"/>
              </a:rPr>
              <a:t>Pupa</a:t>
            </a:r>
            <a:r>
              <a:rPr lang="fi-FI" sz="2700" dirty="0" smtClean="0">
                <a:solidFill>
                  <a:srgbClr val="FFFFFF"/>
                </a:solidFill>
                <a:latin typeface="Gill Sans" pitchFamily="-1" charset="0"/>
                <a:ea typeface="ヒラギノ角ゴ ProN W3" pitchFamily="-1" charset="-128"/>
                <a:cs typeface="ヒラギノ角ゴ ProN W3" pitchFamily="-1" charset="-128"/>
                <a:sym typeface="Gill Sans" pitchFamily="-1" charset="0"/>
              </a:rPr>
              <a:t> . </a:t>
            </a:r>
            <a:r>
              <a:rPr lang="fi-FI" sz="2700" dirty="0" err="1" smtClean="0">
                <a:solidFill>
                  <a:srgbClr val="FFFFFF"/>
                </a:solidFill>
                <a:latin typeface="Gill Sans" pitchFamily="-1" charset="0"/>
                <a:ea typeface="ヒラギノ角ゴ ProN W3" pitchFamily="-1" charset="-128"/>
                <a:cs typeface="ヒラギノ角ゴ ProN W3" pitchFamily="-1" charset="-128"/>
                <a:sym typeface="Gill Sans" pitchFamily="-1" charset="0"/>
              </a:rPr>
              <a:t>Liam</a:t>
            </a:r>
            <a:r>
              <a:rPr lang="fi-FI" sz="2700" dirty="0" smtClean="0">
                <a:solidFill>
                  <a:srgbClr val="FFFFFF"/>
                </a:solidFill>
                <a:latin typeface="Gill Sans" pitchFamily="-1" charset="0"/>
                <a:ea typeface="ヒラギノ角ゴ ProN W3" pitchFamily="-1" charset="-128"/>
                <a:cs typeface="ヒラギノ角ゴ ProN W3" pitchFamily="-1" charset="-128"/>
                <a:sym typeface="Gill Sans" pitchFamily="-1" charset="0"/>
              </a:rPr>
              <a:t> Hopkins</a:t>
            </a:r>
            <a:endParaRPr lang="fi-FI" sz="2700" dirty="0">
              <a:solidFill>
                <a:srgbClr val="FFFFFF"/>
              </a:solidFill>
              <a:latin typeface="Gill Sans" pitchFamily="-1" charset="0"/>
              <a:ea typeface="ヒラギノ角ゴ ProN W3" pitchFamily="-1" charset="-128"/>
              <a:cs typeface="ヒラギノ角ゴ ProN W3" pitchFamily="-1" charset="-128"/>
              <a:sym typeface="Gill Sans" pitchFamily="-1" charset="0"/>
            </a:endParaRPr>
          </a:p>
        </p:txBody>
      </p:sp>
    </p:spTree>
  </p:cSld>
  <p:clrMapOvr>
    <a:masterClrMapping/>
  </p:clrMapOvr>
  <p:transition spd="slow">
    <p:fade/>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teema">
  <a:themeElements>
    <a:clrScheme name="Mukautettu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7816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itle &amp; Bullets">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teema">
  <a:themeElements>
    <a:clrScheme name="Mukautettu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7816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1394</TotalTime>
  <Words>7108</Words>
  <Application>Microsoft Macintosh PowerPoint</Application>
  <PresentationFormat>Näytössä katseltava diaesitys (16:10)</PresentationFormat>
  <Paragraphs>313</Paragraphs>
  <Slides>28</Slides>
  <Notes>11</Notes>
  <HiddenSlides>0</HiddenSlides>
  <MMClips>0</MMClips>
  <ScaleCrop>false</ScaleCrop>
  <HeadingPairs>
    <vt:vector size="4" baseType="variant">
      <vt:variant>
        <vt:lpstr>Suunnittelumalli</vt:lpstr>
      </vt:variant>
      <vt:variant>
        <vt:i4>7</vt:i4>
      </vt:variant>
      <vt:variant>
        <vt:lpstr>Dian otsikot</vt:lpstr>
      </vt:variant>
      <vt:variant>
        <vt:i4>28</vt:i4>
      </vt:variant>
    </vt:vector>
  </HeadingPairs>
  <TitlesOfParts>
    <vt:vector size="35" baseType="lpstr">
      <vt:lpstr>2_Office-teema</vt:lpstr>
      <vt:lpstr>3_Office-teema</vt:lpstr>
      <vt:lpstr>4_Office-teema</vt:lpstr>
      <vt:lpstr>2_Title &amp; Bullets</vt:lpstr>
      <vt:lpstr>1_Office Theme</vt:lpstr>
      <vt:lpstr>5_Office-teema</vt:lpstr>
      <vt:lpstr>6_Office-teema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vector>
  </TitlesOfParts>
  <Company>Oulun normaalikoulu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Markku Lang</dc:creator>
  <cp:lastModifiedBy>Markku Lang</cp:lastModifiedBy>
  <cp:revision>65</cp:revision>
  <dcterms:created xsi:type="dcterms:W3CDTF">2014-04-30T12:28:30Z</dcterms:created>
  <dcterms:modified xsi:type="dcterms:W3CDTF">2014-04-30T12:36:19Z</dcterms:modified>
</cp:coreProperties>
</file>