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0"/>
  </p:notesMasterIdLst>
  <p:sldIdLst>
    <p:sldId id="256" r:id="rId2"/>
    <p:sldId id="265" r:id="rId3"/>
    <p:sldId id="266" r:id="rId4"/>
    <p:sldId id="267" r:id="rId5"/>
    <p:sldId id="268" r:id="rId6"/>
    <p:sldId id="269" r:id="rId7"/>
    <p:sldId id="270" r:id="rId8"/>
    <p:sldId id="263" r:id="rId9"/>
    <p:sldId id="276" r:id="rId10"/>
    <p:sldId id="275" r:id="rId11"/>
    <p:sldId id="274" r:id="rId12"/>
    <p:sldId id="273" r:id="rId13"/>
    <p:sldId id="281" r:id="rId14"/>
    <p:sldId id="272" r:id="rId15"/>
    <p:sldId id="277" r:id="rId16"/>
    <p:sldId id="278" r:id="rId17"/>
    <p:sldId id="280" r:id="rId18"/>
    <p:sldId id="289" r:id="rId19"/>
    <p:sldId id="279" r:id="rId20"/>
    <p:sldId id="284" r:id="rId21"/>
    <p:sldId id="288" r:id="rId22"/>
    <p:sldId id="283" r:id="rId23"/>
    <p:sldId id="282" r:id="rId24"/>
    <p:sldId id="271" r:id="rId25"/>
    <p:sldId id="285" r:id="rId26"/>
    <p:sldId id="264" r:id="rId27"/>
    <p:sldId id="286" r:id="rId28"/>
    <p:sldId id="287" r:id="rId29"/>
  </p:sldIdLst>
  <p:sldSz cx="9144000" cy="6858000" type="screen4x3"/>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822"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10D706-0AC2-4D37-A95C-787C66345AAD}" type="datetimeFigureOut">
              <a:rPr lang="fi-FI" smtClean="0"/>
              <a:pPr/>
              <a:t>23.5.2012</a:t>
            </a:fld>
            <a:endParaRPr lang="fi-FI"/>
          </a:p>
        </p:txBody>
      </p:sp>
      <p:sp>
        <p:nvSpPr>
          <p:cNvPr id="4" name="Dian kuvan paikkamerkki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FE302F-8374-4141-9447-79BC4E9D485A}" type="slidenum">
              <a:rPr lang="fi-FI" smtClean="0"/>
              <a:pPr/>
              <a:t>‹#›</a:t>
            </a:fld>
            <a:endParaRPr lang="fi-FI"/>
          </a:p>
        </p:txBody>
      </p:sp>
    </p:spTree>
    <p:extLst>
      <p:ext uri="{BB962C8B-B14F-4D97-AF65-F5344CB8AC3E}">
        <p14:creationId xmlns:p14="http://schemas.microsoft.com/office/powerpoint/2010/main" xmlns="" val="2661363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fld id="{0BFE302F-8374-4141-9447-79BC4E9D485A}" type="slidenum">
              <a:rPr lang="fi-FI" smtClean="0"/>
              <a:pPr/>
              <a:t>11</a:t>
            </a:fld>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0" name="Suorakulmainen kolmi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Otsikk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fi-FI" smtClean="0"/>
              <a:t>Muokkaa perustyyl. napsautt.</a:t>
            </a:r>
            <a:endParaRPr kumimoji="0" lang="en-US"/>
          </a:p>
        </p:txBody>
      </p:sp>
      <p:sp>
        <p:nvSpPr>
          <p:cNvPr id="17" name="Alaotsikk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i-FI" smtClean="0"/>
              <a:t>Muokkaa alaotsikon perustyyliä napsautt.</a:t>
            </a:r>
            <a:endParaRPr kumimoji="0" lang="en-US"/>
          </a:p>
        </p:txBody>
      </p:sp>
      <p:grpSp>
        <p:nvGrpSpPr>
          <p:cNvPr id="2" name="Ryhmä 1"/>
          <p:cNvGrpSpPr/>
          <p:nvPr/>
        </p:nvGrpSpPr>
        <p:grpSpPr>
          <a:xfrm>
            <a:off x="-3765" y="4953000"/>
            <a:ext cx="9147765" cy="1912088"/>
            <a:chOff x="-3765" y="4832896"/>
            <a:chExt cx="9147765" cy="2032192"/>
          </a:xfrm>
        </p:grpSpPr>
        <p:sp>
          <p:nvSpPr>
            <p:cNvPr id="7" name="Puolivapaa piirto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Puolivapaa piirto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Puolivapaa piirto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uora yhdysviiv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Päivämäärän paikkamerkki 29"/>
          <p:cNvSpPr>
            <a:spLocks noGrp="1"/>
          </p:cNvSpPr>
          <p:nvPr>
            <p:ph type="dt" sz="half" idx="10"/>
          </p:nvPr>
        </p:nvSpPr>
        <p:spPr/>
        <p:txBody>
          <a:bodyPr/>
          <a:lstStyle>
            <a:lvl1pPr>
              <a:defRPr>
                <a:solidFill>
                  <a:srgbClr val="FFFFFF"/>
                </a:solidFill>
              </a:defRPr>
            </a:lvl1pPr>
            <a:extLst/>
          </a:lstStyle>
          <a:p>
            <a:fld id="{95FE3680-03CA-4DBB-80DA-75D50AF23ED4}" type="datetime1">
              <a:rPr lang="fi-FI" smtClean="0"/>
              <a:pPr/>
              <a:t>23.5.2012</a:t>
            </a:fld>
            <a:endParaRPr lang="fi-FI"/>
          </a:p>
        </p:txBody>
      </p:sp>
      <p:sp>
        <p:nvSpPr>
          <p:cNvPr id="19" name="Alatunnisteen paikkamerkki 18"/>
          <p:cNvSpPr>
            <a:spLocks noGrp="1"/>
          </p:cNvSpPr>
          <p:nvPr>
            <p:ph type="ftr" sz="quarter" idx="11"/>
          </p:nvPr>
        </p:nvSpPr>
        <p:spPr/>
        <p:txBody>
          <a:bodyPr/>
          <a:lstStyle>
            <a:lvl1pPr>
              <a:defRPr>
                <a:solidFill>
                  <a:schemeClr val="accent1">
                    <a:tint val="20000"/>
                  </a:schemeClr>
                </a:solidFill>
              </a:defRPr>
            </a:lvl1pPr>
            <a:extLst/>
          </a:lstStyle>
          <a:p>
            <a:endParaRPr lang="fi-FI"/>
          </a:p>
        </p:txBody>
      </p:sp>
      <p:sp>
        <p:nvSpPr>
          <p:cNvPr id="27" name="Dian numeron paikkamerkki 26"/>
          <p:cNvSpPr>
            <a:spLocks noGrp="1"/>
          </p:cNvSpPr>
          <p:nvPr>
            <p:ph type="sldNum" sz="quarter" idx="12"/>
          </p:nvPr>
        </p:nvSpPr>
        <p:spPr/>
        <p:txBody>
          <a:bodyPr/>
          <a:lstStyle>
            <a:lvl1pPr>
              <a:defRPr>
                <a:solidFill>
                  <a:srgbClr val="FFFFFF"/>
                </a:solidFill>
              </a:defRPr>
            </a:lvl1pPr>
            <a:extLst/>
          </a:lstStyle>
          <a:p>
            <a:fld id="{0F0300C1-96E8-4E22-9A5E-557CB6575407}" type="slidenum">
              <a:rPr lang="fi-FI" smtClean="0"/>
              <a:pPr/>
              <a:t>‹#›</a:t>
            </a:fld>
            <a:endParaRPr lang="fi-F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extLst/>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a:xfrm>
            <a:off x="457200" y="1481329"/>
            <a:ext cx="8229600" cy="4386071"/>
          </a:xfrm>
        </p:spPr>
        <p:txBody>
          <a:bodyPr vert="eaVert"/>
          <a:lstStyle>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extLst/>
          </a:lstStyle>
          <a:p>
            <a:fld id="{3F4A5217-9DFE-49A6-81FE-B2DA599730C5}" type="datetime1">
              <a:rPr lang="fi-FI" smtClean="0"/>
              <a:pPr/>
              <a:t>23.5.2012</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0F0300C1-96E8-4E22-9A5E-557CB6575407}" type="slidenum">
              <a:rPr lang="fi-FI" smtClean="0"/>
              <a:pPr/>
              <a:t>‹#›</a:t>
            </a:fld>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844013" y="274640"/>
            <a:ext cx="1777470" cy="5592761"/>
          </a:xfrm>
        </p:spPr>
        <p:txBody>
          <a:bodyPr vert="eaVert"/>
          <a:lstStyle>
            <a:extLst/>
          </a:lstStyle>
          <a:p>
            <a:r>
              <a:rPr kumimoji="0" lang="fi-FI" smtClean="0"/>
              <a:t>Muokkaa perustyyl. napsautt.</a:t>
            </a:r>
            <a:endParaRPr kumimoji="0" lang="en-US"/>
          </a:p>
        </p:txBody>
      </p:sp>
      <p:sp>
        <p:nvSpPr>
          <p:cNvPr id="3" name="Pystysuoran tekstin paikkamerkki 2"/>
          <p:cNvSpPr>
            <a:spLocks noGrp="1"/>
          </p:cNvSpPr>
          <p:nvPr>
            <p:ph type="body" orient="vert" idx="1"/>
          </p:nvPr>
        </p:nvSpPr>
        <p:spPr>
          <a:xfrm>
            <a:off x="457200" y="274641"/>
            <a:ext cx="6324600" cy="5592760"/>
          </a:xfrm>
        </p:spPr>
        <p:txBody>
          <a:bodyPr vert="eaVert"/>
          <a:lstStyle>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extLst/>
          </a:lstStyle>
          <a:p>
            <a:fld id="{EC3D3832-23EA-4026-ACFD-E1097B1A4810}" type="datetime1">
              <a:rPr lang="fi-FI" smtClean="0"/>
              <a:pPr/>
              <a:t>23.5.2012</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0F0300C1-96E8-4E22-9A5E-557CB6575407}" type="slidenum">
              <a:rPr lang="fi-FI" smtClean="0"/>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Päivämäärän paikkamerkki 3"/>
          <p:cNvSpPr>
            <a:spLocks noGrp="1"/>
          </p:cNvSpPr>
          <p:nvPr>
            <p:ph type="dt" sz="half" idx="10"/>
          </p:nvPr>
        </p:nvSpPr>
        <p:spPr/>
        <p:txBody>
          <a:bodyPr/>
          <a:lstStyle>
            <a:extLst/>
          </a:lstStyle>
          <a:p>
            <a:fld id="{86EFCA75-FAF2-46F3-86D8-68A6B53A8559}" type="datetime1">
              <a:rPr lang="fi-FI" smtClean="0"/>
              <a:pPr/>
              <a:t>23.5.2012</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0F0300C1-96E8-4E22-9A5E-557CB6575407}" type="slidenum">
              <a:rPr lang="fi-FI" smtClean="0"/>
              <a:pPr/>
              <a:t>‹#›</a:t>
            </a:fld>
            <a:endParaRPr lang="fi-FI"/>
          </a:p>
        </p:txBody>
      </p:sp>
      <p:sp>
        <p:nvSpPr>
          <p:cNvPr id="7" name="Otsikko 6"/>
          <p:cNvSpPr>
            <a:spLocks noGrp="1"/>
          </p:cNvSpPr>
          <p:nvPr>
            <p:ph type="title"/>
          </p:nvPr>
        </p:nvSpPr>
        <p:spPr/>
        <p:txBody>
          <a:bodyPr rtlCol="0"/>
          <a:lstStyle>
            <a:extLst/>
          </a:lstStyle>
          <a:p>
            <a:r>
              <a:rPr kumimoji="0" lang="fi-FI" smtClean="0"/>
              <a:t>Muokkaa perustyyl. napsautt.</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bg>
      <p:bgRef idx="1002">
        <a:schemeClr val="bg1"/>
      </p:bgRef>
    </p:bg>
    <p:spTree>
      <p:nvGrpSpPr>
        <p:cNvPr id="1" name=""/>
        <p:cNvGrpSpPr/>
        <p:nvPr/>
      </p:nvGrpSpPr>
      <p:grpSpPr>
        <a:xfrm>
          <a:off x="0" y="0"/>
          <a:ext cx="0" cy="0"/>
          <a:chOff x="0" y="0"/>
          <a:chExt cx="0" cy="0"/>
        </a:xfrm>
      </p:grpSpPr>
      <p:sp>
        <p:nvSpPr>
          <p:cNvPr id="2" name="Otsikk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fi-FI" smtClean="0"/>
              <a:t>Muokkaa perustyyl. napsautt.</a:t>
            </a:r>
            <a:endParaRPr kumimoji="0" lang="en-US"/>
          </a:p>
        </p:txBody>
      </p:sp>
      <p:sp>
        <p:nvSpPr>
          <p:cNvPr id="3" name="Tekstin paikkamerkki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i-FI" smtClean="0"/>
              <a:t>Muokkaa tekstin perustyylejä napsauttamalla</a:t>
            </a:r>
          </a:p>
        </p:txBody>
      </p:sp>
      <p:sp>
        <p:nvSpPr>
          <p:cNvPr id="4" name="Päivämäärän paikkamerkki 3"/>
          <p:cNvSpPr>
            <a:spLocks noGrp="1"/>
          </p:cNvSpPr>
          <p:nvPr>
            <p:ph type="dt" sz="half" idx="10"/>
          </p:nvPr>
        </p:nvSpPr>
        <p:spPr/>
        <p:txBody>
          <a:bodyPr/>
          <a:lstStyle>
            <a:extLst/>
          </a:lstStyle>
          <a:p>
            <a:fld id="{A4C29E65-AC60-492B-A283-578D6C031087}" type="datetime1">
              <a:rPr lang="fi-FI" smtClean="0"/>
              <a:pPr/>
              <a:t>23.5.2012</a:t>
            </a:fld>
            <a:endParaRPr lang="fi-FI"/>
          </a:p>
        </p:txBody>
      </p:sp>
      <p:sp>
        <p:nvSpPr>
          <p:cNvPr id="5" name="Alatunnisteen paikkamerkki 4"/>
          <p:cNvSpPr>
            <a:spLocks noGrp="1"/>
          </p:cNvSpPr>
          <p:nvPr>
            <p:ph type="ftr" sz="quarter" idx="11"/>
          </p:nvPr>
        </p:nvSpPr>
        <p:spPr/>
        <p:txBody>
          <a:bodyPr/>
          <a:lstStyle>
            <a:extLst/>
          </a:lstStyle>
          <a:p>
            <a:endParaRPr lang="fi-FI"/>
          </a:p>
        </p:txBody>
      </p:sp>
      <p:sp>
        <p:nvSpPr>
          <p:cNvPr id="6" name="Dian numeron paikkamerkki 5"/>
          <p:cNvSpPr>
            <a:spLocks noGrp="1"/>
          </p:cNvSpPr>
          <p:nvPr>
            <p:ph type="sldNum" sz="quarter" idx="12"/>
          </p:nvPr>
        </p:nvSpPr>
        <p:spPr/>
        <p:txBody>
          <a:bodyPr/>
          <a:lstStyle>
            <a:extLst/>
          </a:lstStyle>
          <a:p>
            <a:fld id="{0F0300C1-96E8-4E22-9A5E-557CB6575407}" type="slidenum">
              <a:rPr lang="fi-FI" smtClean="0"/>
              <a:pPr/>
              <a:t>‹#›</a:t>
            </a:fld>
            <a:endParaRPr lang="fi-FI"/>
          </a:p>
        </p:txBody>
      </p:sp>
      <p:sp>
        <p:nvSpPr>
          <p:cNvPr id="7" name="Lovettu nuolenkärki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Lovettu nuolenkärki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bg>
      <p:bgRef idx="1002">
        <a:schemeClr val="bg1"/>
      </p:bgRef>
    </p:bg>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4" name="Sisällön paikkamerkki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p:txBody>
          <a:bodyPr/>
          <a:lstStyle>
            <a:extLst/>
          </a:lstStyle>
          <a:p>
            <a:fld id="{069854CA-079F-4EE7-814C-0CCB6885A805}" type="datetime1">
              <a:rPr lang="fi-FI" smtClean="0"/>
              <a:pPr/>
              <a:t>23.5.2012</a:t>
            </a:fld>
            <a:endParaRPr lang="fi-FI"/>
          </a:p>
        </p:txBody>
      </p:sp>
      <p:sp>
        <p:nvSpPr>
          <p:cNvPr id="6" name="Alatunnisteen paikkamerkki 5"/>
          <p:cNvSpPr>
            <a:spLocks noGrp="1"/>
          </p:cNvSpPr>
          <p:nvPr>
            <p:ph type="ftr" sz="quarter" idx="11"/>
          </p:nvPr>
        </p:nvSpPr>
        <p:spPr/>
        <p:txBody>
          <a:bodyPr/>
          <a:lstStyle>
            <a:extLst/>
          </a:lstStyle>
          <a:p>
            <a:endParaRPr lang="fi-FI"/>
          </a:p>
        </p:txBody>
      </p:sp>
      <p:sp>
        <p:nvSpPr>
          <p:cNvPr id="7" name="Dian numeron paikkamerkki 6"/>
          <p:cNvSpPr>
            <a:spLocks noGrp="1"/>
          </p:cNvSpPr>
          <p:nvPr>
            <p:ph type="sldNum" sz="quarter" idx="12"/>
          </p:nvPr>
        </p:nvSpPr>
        <p:spPr/>
        <p:txBody>
          <a:bodyPr/>
          <a:lstStyle>
            <a:extLst/>
          </a:lstStyle>
          <a:p>
            <a:fld id="{0F0300C1-96E8-4E22-9A5E-557CB6575407}" type="slidenum">
              <a:rPr lang="fi-FI" smtClean="0"/>
              <a:pPr/>
              <a:t>‹#›</a:t>
            </a:fld>
            <a:endParaRPr lang="fi-FI"/>
          </a:p>
        </p:txBody>
      </p:sp>
      <p:sp>
        <p:nvSpPr>
          <p:cNvPr id="8" name="Otsikko 7"/>
          <p:cNvSpPr>
            <a:spLocks noGrp="1"/>
          </p:cNvSpPr>
          <p:nvPr>
            <p:ph type="title"/>
          </p:nvPr>
        </p:nvSpPr>
        <p:spPr/>
        <p:txBody>
          <a:bodyPr rtlCol="0"/>
          <a:lstStyle>
            <a:extLst/>
          </a:lstStyle>
          <a:p>
            <a:r>
              <a:rPr kumimoji="0" lang="fi-FI" smtClean="0"/>
              <a:t>Muokkaa perustyyl. napsautt.</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tailu">
    <p:bg>
      <p:bgRef idx="1003">
        <a:schemeClr val="bg1"/>
      </p:bgRef>
    </p:bg>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8229600" cy="1143000"/>
          </a:xfrm>
        </p:spPr>
        <p:txBody>
          <a:bodyPr anchor="ctr"/>
          <a:lstStyle>
            <a:lvl1pPr>
              <a:defRPr/>
            </a:lvl1pPr>
            <a:extLst/>
          </a:lstStyle>
          <a:p>
            <a:r>
              <a:rPr kumimoji="0" lang="fi-FI" smtClean="0"/>
              <a:t>Muokkaa perustyyl. napsautt.</a:t>
            </a:r>
            <a:endParaRPr kumimoji="0" lang="en-US"/>
          </a:p>
        </p:txBody>
      </p:sp>
      <p:sp>
        <p:nvSpPr>
          <p:cNvPr id="3" name="Tekstin paikkamerkki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i-FI" smtClean="0"/>
              <a:t>Muokkaa tekstin perustyylejä napsauttamalla</a:t>
            </a:r>
          </a:p>
        </p:txBody>
      </p:sp>
      <p:sp>
        <p:nvSpPr>
          <p:cNvPr id="4" name="Tekstin paikkamerkki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i-FI" smtClean="0"/>
              <a:t>Muokkaa tekstin perustyylejä napsauttamalla</a:t>
            </a:r>
          </a:p>
        </p:txBody>
      </p:sp>
      <p:sp>
        <p:nvSpPr>
          <p:cNvPr id="5" name="Sisällön paikkamerkki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6" name="Sisällön paikkamerkki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7" name="Päivämäärän paikkamerkki 6"/>
          <p:cNvSpPr>
            <a:spLocks noGrp="1"/>
          </p:cNvSpPr>
          <p:nvPr>
            <p:ph type="dt" sz="half" idx="10"/>
          </p:nvPr>
        </p:nvSpPr>
        <p:spPr/>
        <p:txBody>
          <a:bodyPr/>
          <a:lstStyle>
            <a:extLst/>
          </a:lstStyle>
          <a:p>
            <a:fld id="{9618AB4C-89CF-4622-AE04-CE03D8B42B27}" type="datetime1">
              <a:rPr lang="fi-FI" smtClean="0"/>
              <a:pPr/>
              <a:t>23.5.2012</a:t>
            </a:fld>
            <a:endParaRPr lang="fi-FI"/>
          </a:p>
        </p:txBody>
      </p:sp>
      <p:sp>
        <p:nvSpPr>
          <p:cNvPr id="8" name="Alatunnisteen paikkamerkki 7"/>
          <p:cNvSpPr>
            <a:spLocks noGrp="1"/>
          </p:cNvSpPr>
          <p:nvPr>
            <p:ph type="ftr" sz="quarter" idx="11"/>
          </p:nvPr>
        </p:nvSpPr>
        <p:spPr/>
        <p:txBody>
          <a:bodyPr/>
          <a:lstStyle>
            <a:extLst/>
          </a:lstStyle>
          <a:p>
            <a:endParaRPr lang="fi-FI"/>
          </a:p>
        </p:txBody>
      </p:sp>
      <p:sp>
        <p:nvSpPr>
          <p:cNvPr id="9" name="Dian numeron paikkamerkki 8"/>
          <p:cNvSpPr>
            <a:spLocks noGrp="1"/>
          </p:cNvSpPr>
          <p:nvPr>
            <p:ph type="sldNum" sz="quarter" idx="12"/>
          </p:nvPr>
        </p:nvSpPr>
        <p:spPr/>
        <p:txBody>
          <a:bodyPr/>
          <a:lstStyle>
            <a:extLst/>
          </a:lstStyle>
          <a:p>
            <a:fld id="{0F0300C1-96E8-4E22-9A5E-557CB6575407}" type="slidenum">
              <a:rPr lang="fi-FI" smtClean="0"/>
              <a:pPr/>
              <a:t>‹#›</a:t>
            </a:fld>
            <a:endParaRPr lang="fi-FI"/>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bg>
      <p:bgRef idx="1002">
        <a:schemeClr val="bg1"/>
      </p:bgRef>
    </p:bg>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extLst/>
          </a:lstStyle>
          <a:p>
            <a:fld id="{42E436DA-C89A-40A8-A326-5BB3414B33BC}" type="datetime1">
              <a:rPr lang="fi-FI" smtClean="0"/>
              <a:pPr/>
              <a:t>23.5.2012</a:t>
            </a:fld>
            <a:endParaRPr lang="fi-FI"/>
          </a:p>
        </p:txBody>
      </p:sp>
      <p:sp>
        <p:nvSpPr>
          <p:cNvPr id="4" name="Alatunnisteen paikkamerkki 3"/>
          <p:cNvSpPr>
            <a:spLocks noGrp="1"/>
          </p:cNvSpPr>
          <p:nvPr>
            <p:ph type="ftr" sz="quarter" idx="11"/>
          </p:nvPr>
        </p:nvSpPr>
        <p:spPr/>
        <p:txBody>
          <a:bodyPr/>
          <a:lstStyle>
            <a:extLst/>
          </a:lstStyle>
          <a:p>
            <a:endParaRPr lang="fi-FI"/>
          </a:p>
        </p:txBody>
      </p:sp>
      <p:sp>
        <p:nvSpPr>
          <p:cNvPr id="5" name="Dian numeron paikkamerkki 4"/>
          <p:cNvSpPr>
            <a:spLocks noGrp="1"/>
          </p:cNvSpPr>
          <p:nvPr>
            <p:ph type="sldNum" sz="quarter" idx="12"/>
          </p:nvPr>
        </p:nvSpPr>
        <p:spPr/>
        <p:txBody>
          <a:bodyPr/>
          <a:lstStyle>
            <a:extLst/>
          </a:lstStyle>
          <a:p>
            <a:fld id="{0F0300C1-96E8-4E22-9A5E-557CB6575407}" type="slidenum">
              <a:rPr lang="fi-FI" smtClean="0"/>
              <a:pPr/>
              <a:t>‹#›</a:t>
            </a:fld>
            <a:endParaRPr lang="fi-FI"/>
          </a:p>
        </p:txBody>
      </p:sp>
      <p:sp>
        <p:nvSpPr>
          <p:cNvPr id="6" name="Otsikko 5"/>
          <p:cNvSpPr>
            <a:spLocks noGrp="1"/>
          </p:cNvSpPr>
          <p:nvPr>
            <p:ph type="title"/>
          </p:nvPr>
        </p:nvSpPr>
        <p:spPr/>
        <p:txBody>
          <a:bodyPr rtlCol="0"/>
          <a:lstStyle>
            <a:extLst/>
          </a:lstStyle>
          <a:p>
            <a:r>
              <a:rPr kumimoji="0" lang="fi-FI" smtClean="0"/>
              <a:t>Muokkaa perustyyl. napsautt.</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extLst/>
          </a:lstStyle>
          <a:p>
            <a:fld id="{6F8034CC-3C8F-43AD-877A-15A24837066E}" type="datetime1">
              <a:rPr lang="fi-FI" smtClean="0"/>
              <a:pPr/>
              <a:t>23.5.2012</a:t>
            </a:fld>
            <a:endParaRPr lang="fi-FI"/>
          </a:p>
        </p:txBody>
      </p:sp>
      <p:sp>
        <p:nvSpPr>
          <p:cNvPr id="3" name="Alatunnisteen paikkamerkki 2"/>
          <p:cNvSpPr>
            <a:spLocks noGrp="1"/>
          </p:cNvSpPr>
          <p:nvPr>
            <p:ph type="ftr" sz="quarter" idx="11"/>
          </p:nvPr>
        </p:nvSpPr>
        <p:spPr/>
        <p:txBody>
          <a:bodyPr/>
          <a:lstStyle>
            <a:extLst/>
          </a:lstStyle>
          <a:p>
            <a:endParaRPr lang="fi-FI"/>
          </a:p>
        </p:txBody>
      </p:sp>
      <p:sp>
        <p:nvSpPr>
          <p:cNvPr id="4" name="Dian numeron paikkamerkki 3"/>
          <p:cNvSpPr>
            <a:spLocks noGrp="1"/>
          </p:cNvSpPr>
          <p:nvPr>
            <p:ph type="sldNum" sz="quarter" idx="12"/>
          </p:nvPr>
        </p:nvSpPr>
        <p:spPr/>
        <p:txBody>
          <a:bodyPr/>
          <a:lstStyle>
            <a:extLst/>
          </a:lstStyle>
          <a:p>
            <a:fld id="{0F0300C1-96E8-4E22-9A5E-557CB6575407}" type="slidenum">
              <a:rPr lang="fi-FI" smtClean="0"/>
              <a:pPr/>
              <a:t>‹#›</a:t>
            </a:fld>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bg>
      <p:bgRef idx="1003">
        <a:schemeClr val="bg1"/>
      </p:bgRef>
    </p:bg>
    <p:spTree>
      <p:nvGrpSpPr>
        <p:cNvPr id="1" name=""/>
        <p:cNvGrpSpPr/>
        <p:nvPr/>
      </p:nvGrpSpPr>
      <p:grpSpPr>
        <a:xfrm>
          <a:off x="0" y="0"/>
          <a:ext cx="0" cy="0"/>
          <a:chOff x="0" y="0"/>
          <a:chExt cx="0" cy="0"/>
        </a:xfrm>
      </p:grpSpPr>
      <p:sp>
        <p:nvSpPr>
          <p:cNvPr id="2" name="Otsikk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fi-FI" smtClean="0"/>
              <a:t>Muokkaa perustyyl. napsautt.</a:t>
            </a:r>
            <a:endParaRPr kumimoji="0" lang="en-US"/>
          </a:p>
        </p:txBody>
      </p:sp>
      <p:sp>
        <p:nvSpPr>
          <p:cNvPr id="3" name="Tekstin paikkamerkki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fi-FI" smtClean="0"/>
              <a:t>Muokkaa tekstin perustyylejä napsauttamalla</a:t>
            </a:r>
          </a:p>
        </p:txBody>
      </p:sp>
      <p:sp>
        <p:nvSpPr>
          <p:cNvPr id="4" name="Sisällön paikkamerkki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i-FI" smtClean="0"/>
              <a:t>Muokkaa tekstin perustyylejä napsauttamalla</a:t>
            </a:r>
          </a:p>
          <a:p>
            <a:pPr lvl="1" eaLnBrk="1" latinLnBrk="0" hangingPunct="1"/>
            <a:r>
              <a:rPr lang="fi-FI" smtClean="0"/>
              <a:t>toinen taso</a:t>
            </a:r>
          </a:p>
          <a:p>
            <a:pPr lvl="2" eaLnBrk="1" latinLnBrk="0" hangingPunct="1"/>
            <a:r>
              <a:rPr lang="fi-FI" smtClean="0"/>
              <a:t>kolmas taso</a:t>
            </a:r>
          </a:p>
          <a:p>
            <a:pPr lvl="3" eaLnBrk="1" latinLnBrk="0" hangingPunct="1"/>
            <a:r>
              <a:rPr lang="fi-FI" smtClean="0"/>
              <a:t>neljäs taso</a:t>
            </a:r>
          </a:p>
          <a:p>
            <a:pPr lvl="4" eaLnBrk="1" latinLnBrk="0" hangingPunct="1"/>
            <a:r>
              <a:rPr lang="fi-FI" smtClean="0"/>
              <a:t>viides taso</a:t>
            </a:r>
            <a:endParaRPr kumimoji="0" lang="en-US"/>
          </a:p>
        </p:txBody>
      </p:sp>
      <p:sp>
        <p:nvSpPr>
          <p:cNvPr id="5" name="Päivämäärän paikkamerkki 4"/>
          <p:cNvSpPr>
            <a:spLocks noGrp="1"/>
          </p:cNvSpPr>
          <p:nvPr>
            <p:ph type="dt" sz="half" idx="10"/>
          </p:nvPr>
        </p:nvSpPr>
        <p:spPr>
          <a:xfrm>
            <a:off x="6727032" y="6407944"/>
            <a:ext cx="1920240" cy="365760"/>
          </a:xfrm>
        </p:spPr>
        <p:txBody>
          <a:bodyPr/>
          <a:lstStyle>
            <a:extLst/>
          </a:lstStyle>
          <a:p>
            <a:fld id="{BF596E1E-CF8B-4C6E-8095-D8F48A176CFA}" type="datetime1">
              <a:rPr lang="fi-FI" smtClean="0"/>
              <a:pPr/>
              <a:t>23.5.2012</a:t>
            </a:fld>
            <a:endParaRPr lang="fi-FI"/>
          </a:p>
        </p:txBody>
      </p:sp>
      <p:sp>
        <p:nvSpPr>
          <p:cNvPr id="6" name="Alatunnisteen paikkamerkki 5"/>
          <p:cNvSpPr>
            <a:spLocks noGrp="1"/>
          </p:cNvSpPr>
          <p:nvPr>
            <p:ph type="ftr" sz="quarter" idx="11"/>
          </p:nvPr>
        </p:nvSpPr>
        <p:spPr/>
        <p:txBody>
          <a:bodyPr/>
          <a:lstStyle>
            <a:extLst/>
          </a:lstStyle>
          <a:p>
            <a:endParaRPr lang="fi-FI"/>
          </a:p>
        </p:txBody>
      </p:sp>
      <p:sp>
        <p:nvSpPr>
          <p:cNvPr id="7" name="Dian numeron paikkamerkki 6"/>
          <p:cNvSpPr>
            <a:spLocks noGrp="1"/>
          </p:cNvSpPr>
          <p:nvPr>
            <p:ph type="sldNum" sz="quarter" idx="12"/>
          </p:nvPr>
        </p:nvSpPr>
        <p:spPr/>
        <p:txBody>
          <a:bodyPr/>
          <a:lstStyle>
            <a:extLst/>
          </a:lstStyle>
          <a:p>
            <a:fld id="{0F0300C1-96E8-4E22-9A5E-557CB6575407}" type="slidenum">
              <a:rPr lang="fi-FI" smtClean="0"/>
              <a:pPr/>
              <a:t>‹#›</a:t>
            </a:fld>
            <a:endParaRPr lang="fi-FI"/>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bg>
      <p:bgRef idx="1002">
        <a:schemeClr val="bg1"/>
      </p:bgRef>
    </p:bg>
    <p:spTree>
      <p:nvGrpSpPr>
        <p:cNvPr id="1" name=""/>
        <p:cNvGrpSpPr/>
        <p:nvPr/>
      </p:nvGrpSpPr>
      <p:grpSpPr>
        <a:xfrm>
          <a:off x="0" y="0"/>
          <a:ext cx="0" cy="0"/>
          <a:chOff x="0" y="0"/>
          <a:chExt cx="0" cy="0"/>
        </a:xfrm>
      </p:grpSpPr>
      <p:sp>
        <p:nvSpPr>
          <p:cNvPr id="4" name="Tekstin paikkamerkki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fi-FI" smtClean="0"/>
              <a:t>Muokkaa tekstin perustyylejä napsauttamalla</a:t>
            </a:r>
          </a:p>
        </p:txBody>
      </p:sp>
      <p:sp>
        <p:nvSpPr>
          <p:cNvPr id="3" name="Kuvan paikkamerkki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fi-FI" smtClean="0"/>
              <a:t>Lisää kuva napsauttamalla kuvaketta</a:t>
            </a:r>
            <a:endParaRPr kumimoji="0" lang="en-US" dirty="0"/>
          </a:p>
        </p:txBody>
      </p:sp>
      <p:sp>
        <p:nvSpPr>
          <p:cNvPr id="5" name="Päivämäärän paikkamerkki 4"/>
          <p:cNvSpPr>
            <a:spLocks noGrp="1"/>
          </p:cNvSpPr>
          <p:nvPr>
            <p:ph type="dt" sz="half" idx="10"/>
          </p:nvPr>
        </p:nvSpPr>
        <p:spPr/>
        <p:txBody>
          <a:bodyPr/>
          <a:lstStyle>
            <a:lvl1pPr>
              <a:defRPr>
                <a:solidFill>
                  <a:schemeClr val="tx1"/>
                </a:solidFill>
              </a:defRPr>
            </a:lvl1pPr>
            <a:extLst/>
          </a:lstStyle>
          <a:p>
            <a:fld id="{C69645D6-C353-4C92-B2BA-8E238949473B}" type="datetime1">
              <a:rPr lang="fi-FI" smtClean="0"/>
              <a:pPr/>
              <a:t>23.5.2012</a:t>
            </a:fld>
            <a:endParaRPr lang="fi-FI"/>
          </a:p>
        </p:txBody>
      </p:sp>
      <p:sp>
        <p:nvSpPr>
          <p:cNvPr id="6" name="Alatunnisteen paikkamerkki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fi-FI"/>
          </a:p>
        </p:txBody>
      </p:sp>
      <p:sp>
        <p:nvSpPr>
          <p:cNvPr id="7" name="Dian numeron paikkamerkki 6"/>
          <p:cNvSpPr>
            <a:spLocks noGrp="1"/>
          </p:cNvSpPr>
          <p:nvPr>
            <p:ph type="sldNum" sz="quarter" idx="12"/>
          </p:nvPr>
        </p:nvSpPr>
        <p:spPr/>
        <p:txBody>
          <a:bodyPr/>
          <a:lstStyle>
            <a:lvl1pPr>
              <a:defRPr>
                <a:solidFill>
                  <a:schemeClr val="tx1"/>
                </a:solidFill>
              </a:defRPr>
            </a:lvl1pPr>
            <a:extLst/>
          </a:lstStyle>
          <a:p>
            <a:fld id="{0F0300C1-96E8-4E22-9A5E-557CB6575407}" type="slidenum">
              <a:rPr lang="fi-FI" smtClean="0"/>
              <a:pPr/>
              <a:t>‹#›</a:t>
            </a:fld>
            <a:endParaRPr lang="fi-FI"/>
          </a:p>
        </p:txBody>
      </p:sp>
      <p:sp>
        <p:nvSpPr>
          <p:cNvPr id="2" name="Otsikk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fi-FI" smtClean="0"/>
              <a:t>Muokkaa perustyyl. napsautt.</a:t>
            </a:r>
            <a:endParaRPr kumimoji="0" lang="en-US"/>
          </a:p>
        </p:txBody>
      </p:sp>
      <p:sp>
        <p:nvSpPr>
          <p:cNvPr id="8" name="Puolivapaa piirto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Puolivapaa piirto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Suorakulmainen kolmio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uora yhdysviiv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Lovettu nuolenkärki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Lovettu nuolenkärki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Puolivapaa piirto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Puolivapaa piirto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Suorakulmainen kolmio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uora yhdysviiv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Otsikon paikkamerkki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fi-FI" smtClean="0"/>
              <a:t>Muokkaa perustyyl. napsautt.</a:t>
            </a:r>
            <a:endParaRPr kumimoji="0" lang="en-US"/>
          </a:p>
        </p:txBody>
      </p:sp>
      <p:sp>
        <p:nvSpPr>
          <p:cNvPr id="30" name="Tekstin paikkamerkki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fi-FI" smtClean="0"/>
              <a:t>Muokkaa tekstin perustyylejä napsauttamalla</a:t>
            </a:r>
          </a:p>
          <a:p>
            <a:pPr lvl="1" eaLnBrk="1" latinLnBrk="0" hangingPunct="1"/>
            <a:r>
              <a:rPr kumimoji="0" lang="fi-FI" smtClean="0"/>
              <a:t>toinen taso</a:t>
            </a:r>
          </a:p>
          <a:p>
            <a:pPr lvl="2" eaLnBrk="1" latinLnBrk="0" hangingPunct="1"/>
            <a:r>
              <a:rPr kumimoji="0" lang="fi-FI" smtClean="0"/>
              <a:t>kolmas taso</a:t>
            </a:r>
          </a:p>
          <a:p>
            <a:pPr lvl="3" eaLnBrk="1" latinLnBrk="0" hangingPunct="1"/>
            <a:r>
              <a:rPr kumimoji="0" lang="fi-FI" smtClean="0"/>
              <a:t>neljäs taso</a:t>
            </a:r>
          </a:p>
          <a:p>
            <a:pPr lvl="4" eaLnBrk="1" latinLnBrk="0" hangingPunct="1"/>
            <a:r>
              <a:rPr kumimoji="0" lang="fi-FI" smtClean="0"/>
              <a:t>viides taso</a:t>
            </a:r>
            <a:endParaRPr kumimoji="0" lang="en-US"/>
          </a:p>
        </p:txBody>
      </p:sp>
      <p:sp>
        <p:nvSpPr>
          <p:cNvPr id="10" name="Päivämäärän paikkamerkki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1934C7B-A2D3-4ECD-A2D7-5A8BCB062418}" type="datetime1">
              <a:rPr lang="fi-FI" smtClean="0"/>
              <a:pPr/>
              <a:t>23.5.2012</a:t>
            </a:fld>
            <a:endParaRPr lang="fi-FI"/>
          </a:p>
        </p:txBody>
      </p:sp>
      <p:sp>
        <p:nvSpPr>
          <p:cNvPr id="22" name="Alatunnisteen paikkamerkki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fi-FI"/>
          </a:p>
        </p:txBody>
      </p:sp>
      <p:sp>
        <p:nvSpPr>
          <p:cNvPr id="18" name="Dian numeron paikkamerkki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F0300C1-96E8-4E22-9A5E-557CB6575407}" type="slidenum">
              <a:rPr lang="fi-FI" smtClean="0"/>
              <a:pPr/>
              <a:t>‹#›</a:t>
            </a:fld>
            <a:endParaRPr lang="fi-FI"/>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619672" y="5661248"/>
            <a:ext cx="6116216" cy="1008112"/>
          </a:xfrm>
        </p:spPr>
        <p:txBody>
          <a:bodyPr>
            <a:normAutofit fontScale="90000"/>
          </a:bodyPr>
          <a:lstStyle/>
          <a:p>
            <a:r>
              <a:rPr lang="fi-FI" dirty="0" smtClean="0"/>
              <a:t>                </a:t>
            </a:r>
            <a:br>
              <a:rPr lang="fi-FI" dirty="0" smtClean="0"/>
            </a:br>
            <a:r>
              <a:rPr lang="fi-FI" dirty="0" smtClean="0"/>
              <a:t/>
            </a:r>
            <a:br>
              <a:rPr lang="fi-FI" dirty="0" smtClean="0"/>
            </a:br>
            <a:r>
              <a:rPr lang="fi-FI" sz="2800" dirty="0" err="1" smtClean="0">
                <a:solidFill>
                  <a:schemeClr val="accent3">
                    <a:lumMod val="75000"/>
                  </a:schemeClr>
                </a:solidFill>
              </a:rPr>
              <a:t>Plaza</a:t>
            </a:r>
            <a:r>
              <a:rPr lang="fi-FI" sz="2800" dirty="0" smtClean="0">
                <a:solidFill>
                  <a:schemeClr val="accent3">
                    <a:lumMod val="75000"/>
                  </a:schemeClr>
                </a:solidFill>
              </a:rPr>
              <a:t> – uudenmuotoinen oppimistila</a:t>
            </a:r>
            <a:r>
              <a:rPr lang="fi-FI" sz="2800" dirty="0" smtClean="0"/>
              <a:t/>
            </a:r>
            <a:br>
              <a:rPr lang="fi-FI" sz="2800" dirty="0" smtClean="0"/>
            </a:br>
            <a:endParaRPr lang="fi-FI"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plaza_vaiheessa2.jpg"/>
          <p:cNvPicPr>
            <a:picLocks noGrp="1" noChangeAspect="1"/>
          </p:cNvPicPr>
          <p:nvPr>
            <p:ph idx="1"/>
          </p:nvPr>
        </p:nvPicPr>
        <p:blipFill>
          <a:blip r:embed="rId2" cstate="print"/>
          <a:stretch>
            <a:fillRect/>
          </a:stretch>
        </p:blipFill>
        <p:spPr>
          <a:xfrm>
            <a:off x="539552" y="1556792"/>
            <a:ext cx="8136904" cy="4828182"/>
          </a:xfrm>
        </p:spPr>
      </p:pic>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dirty="0" err="1" smtClean="0"/>
              <a:t>Plaza</a:t>
            </a:r>
            <a:r>
              <a:rPr lang="fi-FI" dirty="0" smtClean="0"/>
              <a:t> - uudenmuotoinen oppimisympäristö  -hanke</a:t>
            </a: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t__002.jpg"/>
          <p:cNvPicPr>
            <a:picLocks noGrp="1" noChangeAspect="1"/>
          </p:cNvPicPr>
          <p:nvPr>
            <p:ph idx="1"/>
          </p:nvPr>
        </p:nvPicPr>
        <p:blipFill>
          <a:blip r:embed="rId3" cstate="print"/>
          <a:stretch>
            <a:fillRect/>
          </a:stretch>
        </p:blipFill>
        <p:spPr>
          <a:xfrm>
            <a:off x="563555" y="1700807"/>
            <a:ext cx="8112901" cy="4697095"/>
          </a:xfrm>
        </p:spPr>
      </p:pic>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dirty="0" err="1" smtClean="0"/>
              <a:t>Plaza</a:t>
            </a:r>
            <a:r>
              <a:rPr lang="fi-FI" dirty="0" smtClean="0"/>
              <a:t> - uudenmuotoinen oppimisympäristö  -hanke</a:t>
            </a: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t__003.jpg"/>
          <p:cNvPicPr>
            <a:picLocks noGrp="1" noChangeAspect="1"/>
          </p:cNvPicPr>
          <p:nvPr>
            <p:ph idx="1"/>
          </p:nvPr>
        </p:nvPicPr>
        <p:blipFill>
          <a:blip r:embed="rId2" cstate="print"/>
          <a:stretch>
            <a:fillRect/>
          </a:stretch>
        </p:blipFill>
        <p:spPr>
          <a:xfrm>
            <a:off x="539552" y="1556792"/>
            <a:ext cx="8208912" cy="4689437"/>
          </a:xfrm>
        </p:spPr>
      </p:pic>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dirty="0" err="1" smtClean="0"/>
              <a:t>Plaza</a:t>
            </a:r>
            <a:r>
              <a:rPr lang="fi-FI" dirty="0" smtClean="0"/>
              <a:t> - uudenmuotoinen oppimisympäristö  -hanke</a:t>
            </a: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755576" y="1484784"/>
            <a:ext cx="7704856" cy="4824536"/>
          </a:xfrm>
        </p:spPr>
      </p:pic>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dirty="0" err="1" smtClean="0"/>
              <a:t>Plaza</a:t>
            </a:r>
            <a:r>
              <a:rPr lang="fi-FI" dirty="0" smtClean="0"/>
              <a:t> - uudenmuotoinen oppimisympäristö  -hanke</a:t>
            </a: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xmlns="" val="3490692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67544" y="1772816"/>
            <a:ext cx="8219256" cy="4680520"/>
          </a:xfrm>
        </p:spPr>
        <p:txBody>
          <a:bodyPr>
            <a:normAutofit fontScale="77500" lnSpcReduction="20000"/>
          </a:bodyPr>
          <a:lstStyle/>
          <a:p>
            <a:pPr lvl="0">
              <a:buNone/>
            </a:pPr>
            <a:r>
              <a:rPr lang="fi-FI" b="1" dirty="0" smtClean="0"/>
              <a:t>Miten aineessasi käyttäisit luokkaa? Onko oppiaineessasi sellaista opetettavaa asiaa, että tila soveltuisi siihen?</a:t>
            </a:r>
          </a:p>
          <a:p>
            <a:pPr lvl="0">
              <a:buNone/>
            </a:pPr>
            <a:endParaRPr lang="fi-FI" dirty="0" smtClean="0"/>
          </a:p>
          <a:p>
            <a:r>
              <a:rPr lang="fi-FI" dirty="0" smtClean="0">
                <a:solidFill>
                  <a:srgbClr val="FF0000"/>
                </a:solidFill>
              </a:rPr>
              <a:t>16</a:t>
            </a:r>
            <a:r>
              <a:rPr lang="fi-FI" dirty="0" smtClean="0"/>
              <a:t> vastaajaa piti luokkaa </a:t>
            </a:r>
            <a:r>
              <a:rPr lang="fi-FI" dirty="0" smtClean="0">
                <a:solidFill>
                  <a:srgbClr val="FF0000"/>
                </a:solidFill>
              </a:rPr>
              <a:t>sopivana</a:t>
            </a:r>
            <a:r>
              <a:rPr lang="fi-FI" dirty="0" smtClean="0"/>
              <a:t> omaan oppiaineeseensa. </a:t>
            </a:r>
          </a:p>
          <a:p>
            <a:r>
              <a:rPr lang="fi-FI" dirty="0" smtClean="0">
                <a:solidFill>
                  <a:srgbClr val="FF0000"/>
                </a:solidFill>
              </a:rPr>
              <a:t>6</a:t>
            </a:r>
            <a:r>
              <a:rPr lang="fi-FI" dirty="0" smtClean="0"/>
              <a:t> vastaajaa </a:t>
            </a:r>
            <a:r>
              <a:rPr lang="fi-FI" dirty="0" smtClean="0">
                <a:solidFill>
                  <a:srgbClr val="FF0000"/>
                </a:solidFill>
              </a:rPr>
              <a:t>ehdollisena</a:t>
            </a:r>
            <a:r>
              <a:rPr lang="fi-FI" dirty="0" smtClean="0"/>
              <a:t> </a:t>
            </a:r>
          </a:p>
          <a:p>
            <a:r>
              <a:rPr lang="fi-FI" dirty="0" smtClean="0"/>
              <a:t>1 ei kantaa</a:t>
            </a:r>
          </a:p>
          <a:p>
            <a:pPr>
              <a:buNone/>
            </a:pPr>
            <a:r>
              <a:rPr lang="fi-FI" dirty="0" smtClean="0"/>
              <a:t> </a:t>
            </a:r>
          </a:p>
          <a:p>
            <a:r>
              <a:rPr lang="fi-FI" dirty="0" smtClean="0"/>
              <a:t>Tilan nähtiin soveltuvan </a:t>
            </a:r>
            <a:r>
              <a:rPr lang="fi-FI" dirty="0" smtClean="0">
                <a:solidFill>
                  <a:srgbClr val="FF0000"/>
                </a:solidFill>
              </a:rPr>
              <a:t>esitelmien tekoon, ryhmätöihin, draamaan, projektitöihin, seminaarityyppiseen työskentelyyn, matkojen suunnitteluun, kieliopin opiskeluun, tiedon etsimiseen, eriyttämiseen, matematiikassa soveltavaan ongelmanratkaisuun, suullisiin kursseihin</a:t>
            </a:r>
            <a:r>
              <a:rPr lang="fi-FI" dirty="0" smtClean="0"/>
              <a:t> </a:t>
            </a:r>
          </a:p>
          <a:p>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noProof="0" dirty="0" smtClean="0"/>
              <a:t>Opettajakysely  3d-kuvien valmistuttua</a:t>
            </a: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fontScale="92500" lnSpcReduction="10000"/>
          </a:bodyPr>
          <a:lstStyle/>
          <a:p>
            <a:endParaRPr lang="fi-FI" dirty="0" smtClean="0"/>
          </a:p>
          <a:p>
            <a:r>
              <a:rPr lang="fi-FI" dirty="0" smtClean="0"/>
              <a:t>Aktiivitaulukoulutus, oppimateriaalia aktiivitauluille, OKL-opiskelijakokeilut, tilan esittelyt yrityksille  ja alueen muille kiinnostuneille ihmisille; </a:t>
            </a:r>
            <a:r>
              <a:rPr lang="fi-FI" dirty="0" err="1" smtClean="0"/>
              <a:t>esim</a:t>
            </a:r>
            <a:r>
              <a:rPr lang="fi-FI" dirty="0" smtClean="0"/>
              <a:t> 8.5. ohjelmallinen esittelyiltapäivätapahtuma, kokoukset, vieraiden kielten suullisen kielitaidon kurssit, yrittäjyysopinnot, äidinkielen kurssit, matematiikan tutkiva oppiminen, oppimispeleihin tutustuminen (</a:t>
            </a:r>
            <a:r>
              <a:rPr lang="fi-FI" dirty="0" err="1" smtClean="0"/>
              <a:t>Gamebridge</a:t>
            </a:r>
            <a:r>
              <a:rPr lang="fi-FI" dirty="0" smtClean="0"/>
              <a:t>), koetamme löytää jotain uutta kokeilemisen arvoista (mitä, sitä ihmettelemme)</a:t>
            </a:r>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noProof="0" dirty="0" smtClean="0"/>
              <a:t>Miten </a:t>
            </a:r>
            <a:r>
              <a:rPr lang="fi-FI" noProof="0" dirty="0" err="1" smtClean="0"/>
              <a:t>Plazaa</a:t>
            </a:r>
            <a:r>
              <a:rPr lang="fi-FI" noProof="0" dirty="0" smtClean="0"/>
              <a:t> on käytetty!</a:t>
            </a: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a:bodyPr>
          <a:lstStyle/>
          <a:p>
            <a:endParaRPr lang="fi-FI" sz="1800" dirty="0" smtClean="0"/>
          </a:p>
          <a:p>
            <a:r>
              <a:rPr lang="fi-FI" sz="1800" dirty="0" smtClean="0"/>
              <a:t>Eniten </a:t>
            </a:r>
            <a:r>
              <a:rPr lang="fi-FI" sz="1800" dirty="0"/>
              <a:t>olen tilaa hyödyntänyt ryhmä- ja projektityöskentelyssä. </a:t>
            </a:r>
            <a:endParaRPr lang="fi-FI" sz="1800" dirty="0" smtClean="0"/>
          </a:p>
          <a:p>
            <a:r>
              <a:rPr lang="fi-FI" sz="1800" dirty="0"/>
              <a:t>Esimerkiksi kuva- ja mainosanalyysien teossa tila ja aktiivitaulut ovat olleet näppäriä. </a:t>
            </a:r>
            <a:endParaRPr lang="fi-FI" sz="1800" dirty="0" smtClean="0"/>
          </a:p>
          <a:p>
            <a:r>
              <a:rPr lang="fi-FI" sz="1800" dirty="0"/>
              <a:t>Projektityöskentely esim. äidinkielen viitoskurssilla kirjallisuuden aika- ja tyylikausien parissa onnistui </a:t>
            </a:r>
            <a:r>
              <a:rPr lang="fi-FI" sz="1800" dirty="0" err="1"/>
              <a:t>Plaza-tilassa</a:t>
            </a:r>
            <a:r>
              <a:rPr lang="fi-FI" sz="1800" dirty="0"/>
              <a:t> mainiosti. </a:t>
            </a:r>
            <a:r>
              <a:rPr lang="fi-FI" sz="1800" dirty="0">
                <a:solidFill>
                  <a:schemeClr val="accent2"/>
                </a:solidFill>
              </a:rPr>
              <a:t>Tila mahdollistaa helposti </a:t>
            </a:r>
            <a:r>
              <a:rPr lang="fi-FI" sz="1800" dirty="0" err="1">
                <a:solidFill>
                  <a:schemeClr val="accent2"/>
                </a:solidFill>
              </a:rPr>
              <a:t>ryhmäytymisen</a:t>
            </a:r>
            <a:r>
              <a:rPr lang="fi-FI" sz="1800" dirty="0">
                <a:solidFill>
                  <a:schemeClr val="accent2"/>
                </a:solidFill>
              </a:rPr>
              <a:t> pienryhmiin mutta </a:t>
            </a:r>
            <a:r>
              <a:rPr lang="fi-FI" sz="1800" dirty="0" smtClean="0">
                <a:solidFill>
                  <a:schemeClr val="accent2"/>
                </a:solidFill>
              </a:rPr>
              <a:t>silti kontaktin </a:t>
            </a:r>
            <a:r>
              <a:rPr lang="fi-FI" sz="1800" dirty="0">
                <a:solidFill>
                  <a:schemeClr val="accent2"/>
                </a:solidFill>
              </a:rPr>
              <a:t>myös toisiin ryhmiin ja opettajaan</a:t>
            </a:r>
            <a:r>
              <a:rPr lang="fi-FI" dirty="0">
                <a:solidFill>
                  <a:schemeClr val="accent2"/>
                </a:solidFill>
              </a:rPr>
              <a:t>. </a:t>
            </a:r>
            <a:endParaRPr lang="fi-FI" dirty="0" smtClean="0">
              <a:solidFill>
                <a:schemeClr val="accent2"/>
              </a:solidFill>
            </a:endParaRPr>
          </a:p>
          <a:p>
            <a:r>
              <a:rPr lang="fi-FI" sz="1900" dirty="0" err="1"/>
              <a:t>Plazassa</a:t>
            </a:r>
            <a:r>
              <a:rPr lang="fi-FI" sz="1900" dirty="0"/>
              <a:t> on perinteistä luokkatilaa helpompi luoda leppoisa, rento ja tasa-arvoinen opiskeluilmapiiri. Äidinkielen kakkoskurssilla opiskelijat pitävät puheenvuoroja, jotka voisi aivan hyvin esittää tavallisessakin luokassa. Sekä minä opettajana että opiskelijani kuitenkin koimme, että </a:t>
            </a:r>
            <a:r>
              <a:rPr lang="fi-FI" sz="1900" dirty="0" err="1">
                <a:solidFill>
                  <a:schemeClr val="accent2"/>
                </a:solidFill>
              </a:rPr>
              <a:t>Plazassa</a:t>
            </a:r>
            <a:r>
              <a:rPr lang="fi-FI" sz="1900" dirty="0">
                <a:solidFill>
                  <a:schemeClr val="accent2"/>
                </a:solidFill>
              </a:rPr>
              <a:t> puheenvuoroja oli mukavampaa sekä pitää että seurata. </a:t>
            </a:r>
            <a:r>
              <a:rPr lang="fi-FI" sz="1900" dirty="0" smtClean="0"/>
              <a:t>(Sisko Jääskeläinen)</a:t>
            </a:r>
            <a:endParaRPr lang="fi-FI" sz="1900"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sz="2800" noProof="0" dirty="0" smtClean="0"/>
              <a:t>Äidinkielen opettajan kokemukset I</a:t>
            </a:r>
            <a:endParaRPr kumimoji="0" lang="fi-FI"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a:bodyPr>
          <a:lstStyle/>
          <a:p>
            <a:endParaRPr lang="fi-FI" sz="1800" dirty="0" smtClean="0"/>
          </a:p>
          <a:p>
            <a:r>
              <a:rPr lang="fi-FI" sz="1800" dirty="0" smtClean="0"/>
              <a:t>Olemme </a:t>
            </a:r>
            <a:r>
              <a:rPr lang="fi-FI" sz="1800" dirty="0"/>
              <a:t>useimmiten tehneet sellaisia harjoituksia, että ryhmät ovat työskennelleet kukin omalla älytaulullaan ja analysoineet esim. runoa tai mainosta ohjeiden mukaan. Tunnelma </a:t>
            </a:r>
            <a:r>
              <a:rPr lang="fi-FI" sz="1800" dirty="0" err="1"/>
              <a:t>Plazassa</a:t>
            </a:r>
            <a:r>
              <a:rPr lang="fi-FI" sz="1800" dirty="0"/>
              <a:t> on mielestäni erilainen kuin luokassa</a:t>
            </a:r>
            <a:r>
              <a:rPr lang="fi-FI" sz="1800" dirty="0">
                <a:solidFill>
                  <a:schemeClr val="accent2"/>
                </a:solidFill>
              </a:rPr>
              <a:t>; tunnille syntyy helpommin sellainen tekemisen meininki ja opiskelijat tarttuvat tehtäviinsä. </a:t>
            </a:r>
            <a:r>
              <a:rPr lang="fi-FI" sz="1800" dirty="0"/>
              <a:t>Takapenkeissä nuokkuminen onnistuu </a:t>
            </a:r>
            <a:r>
              <a:rPr lang="fi-FI" sz="1800" dirty="0" err="1"/>
              <a:t>Plazassa</a:t>
            </a:r>
            <a:r>
              <a:rPr lang="fi-FI" sz="1800" dirty="0"/>
              <a:t> huonommin, ja opettaja pystyy valvomaan ryhmien toimintaa tilan keskeltä</a:t>
            </a:r>
            <a:r>
              <a:rPr lang="fi-FI" sz="1800" dirty="0" smtClean="0"/>
              <a:t>.</a:t>
            </a:r>
          </a:p>
          <a:p>
            <a:endParaRPr lang="fi-FI" sz="1800" dirty="0"/>
          </a:p>
          <a:p>
            <a:r>
              <a:rPr lang="fi-FI" sz="1800" dirty="0" err="1"/>
              <a:t>Plazan</a:t>
            </a:r>
            <a:r>
              <a:rPr lang="fi-FI" sz="1800" dirty="0"/>
              <a:t> käyttö vaatii opettajalta myös tuntisuunnitelman muokkaamista etukäteen: </a:t>
            </a:r>
            <a:r>
              <a:rPr lang="fi-FI" sz="1800" dirty="0">
                <a:solidFill>
                  <a:schemeClr val="accent2"/>
                </a:solidFill>
              </a:rPr>
              <a:t>harvoin tunti toimii täysin samana kuin millainen se normaaliluokassa olisi </a:t>
            </a:r>
            <a:r>
              <a:rPr lang="fi-FI" sz="1800" dirty="0"/>
              <a:t>– tai sitä ei ole mielekästä pitää samanlaisena, koska tilan hyödyntäminen jää silloin aika vähälle</a:t>
            </a:r>
            <a:r>
              <a:rPr lang="fi-FI" sz="1800" dirty="0" smtClean="0"/>
              <a:t>. (Laura </a:t>
            </a:r>
            <a:r>
              <a:rPr lang="fi-FI" sz="1800" dirty="0" err="1" smtClean="0"/>
              <a:t>Hangasmaa</a:t>
            </a:r>
            <a:r>
              <a:rPr lang="fi-FI" sz="1800" dirty="0" smtClean="0"/>
              <a:t>)</a:t>
            </a:r>
            <a:endParaRPr lang="fi-FI" sz="1800" dirty="0"/>
          </a:p>
          <a:p>
            <a:endParaRPr lang="fi-FI" sz="1800" dirty="0"/>
          </a:p>
          <a:p>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a:scene3d>
              <a:camera prst="orthographicFront"/>
              <a:lightRig rig="soft" dir="t"/>
            </a:scene3d>
            <a:sp3d prstMaterial="softEdge">
              <a:bevelT w="25400" h="25400"/>
            </a:sp3d>
          </a:bodyPr>
          <a:lstStyle/>
          <a:p>
            <a:pPr lvl="0" algn="ctr">
              <a:defRPr/>
            </a:pPr>
            <a:r>
              <a:rPr lang="fi-FI" sz="2800" dirty="0"/>
              <a:t>Äidinkielen opettajan kokemukset </a:t>
            </a:r>
            <a:r>
              <a:rPr lang="fi-FI" sz="2800" dirty="0" smtClean="0"/>
              <a:t>II</a:t>
            </a:r>
            <a:endParaRPr kumimoji="0" lang="fi-FI"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67544" y="1481328"/>
            <a:ext cx="8219256" cy="5044016"/>
          </a:xfrm>
        </p:spPr>
        <p:txBody>
          <a:bodyPr>
            <a:normAutofit fontScale="25000" lnSpcReduction="20000"/>
          </a:bodyPr>
          <a:lstStyle/>
          <a:p>
            <a:pPr lvl="0">
              <a:buNone/>
            </a:pPr>
            <a:r>
              <a:rPr lang="fi-FI" sz="7200" dirty="0" smtClean="0"/>
              <a:t>      </a:t>
            </a:r>
            <a:r>
              <a:rPr lang="fi-FI" sz="7200" dirty="0" err="1" smtClean="0"/>
              <a:t>Plaza</a:t>
            </a:r>
            <a:r>
              <a:rPr lang="fi-FI" sz="7200" dirty="0" smtClean="0"/>
              <a:t> sopii kokemukseni mukaan erinomaisesti äidinkielen ja kirjallisuuden oppiaineeseen. Viestinnällisiä tehtäviä on helppo toteuttaa, ja </a:t>
            </a:r>
            <a:r>
              <a:rPr lang="fi-FI" sz="7200" dirty="0" smtClean="0">
                <a:solidFill>
                  <a:schemeClr val="accent2"/>
                </a:solidFill>
              </a:rPr>
              <a:t>opiskelijat myös osallistuvat pari- ja pienryhmäkeskusteluihin tilassa intensiivisemmin</a:t>
            </a:r>
            <a:r>
              <a:rPr lang="fi-FI" sz="7200" dirty="0" smtClean="0"/>
              <a:t>, kun pulpetteja ei ole tiellä. Joitakin esiintymistehtäviä varten olisi kaivannut esiintymislavaa, jollaista tilaan alun perin suunniteltiinkin. </a:t>
            </a:r>
          </a:p>
          <a:p>
            <a:pPr lvl="0"/>
            <a:r>
              <a:rPr lang="fi-FI" sz="7200" dirty="0" smtClean="0"/>
              <a:t>   Tunneilla on mukava, välitön tunnelma. Nuoret ovat lähempänä toisiaan fyysisesti, mikä helpottaa myös </a:t>
            </a:r>
            <a:r>
              <a:rPr lang="fi-FI" sz="7200" dirty="0" err="1" smtClean="0"/>
              <a:t>ryhmäyttämistä</a:t>
            </a:r>
            <a:r>
              <a:rPr lang="fi-FI" sz="7200" dirty="0" smtClean="0"/>
              <a:t>. </a:t>
            </a:r>
            <a:r>
              <a:rPr lang="fi-FI" sz="7200" dirty="0" smtClean="0">
                <a:solidFill>
                  <a:schemeClr val="accent2"/>
                </a:solidFill>
              </a:rPr>
              <a:t>Kurssilaisista tulee ikään kuin läheisempiä toisilleen, kun se istuvat samalla sohvalla tai </a:t>
            </a:r>
            <a:r>
              <a:rPr lang="fi-FI" sz="7200" dirty="0" err="1" smtClean="0">
                <a:solidFill>
                  <a:schemeClr val="accent2"/>
                </a:solidFill>
              </a:rPr>
              <a:t>köllivät</a:t>
            </a:r>
            <a:r>
              <a:rPr lang="fi-FI" sz="7200" dirty="0" smtClean="0">
                <a:solidFill>
                  <a:schemeClr val="accent2"/>
                </a:solidFill>
              </a:rPr>
              <a:t> säkkituoleilla.</a:t>
            </a:r>
          </a:p>
          <a:p>
            <a:pPr lvl="0"/>
            <a:r>
              <a:rPr lang="fi-FI" sz="7200" dirty="0" smtClean="0"/>
              <a:t>   Tilanjakajat toimivat hyvin, ja </a:t>
            </a:r>
            <a:r>
              <a:rPr lang="fi-FI" sz="7200" dirty="0" err="1" smtClean="0"/>
              <a:t>Plaza-luokkaan</a:t>
            </a:r>
            <a:r>
              <a:rPr lang="fi-FI" sz="7200" dirty="0" smtClean="0"/>
              <a:t> on helppo tehdä pienempiä sopukoita, joissa osa ryhmästä voi keskittyä esim. eri tehtävään. Muutoinkin kalustus on mielestäni onnistunut: elementtejä pystyy liikuttelemaan ja ne ovat monikäyttöisiä. </a:t>
            </a:r>
          </a:p>
          <a:p>
            <a:pPr lvl="0"/>
            <a:r>
              <a:rPr lang="fi-FI" sz="7200" dirty="0" smtClean="0"/>
              <a:t>  Opiskelijat ovat ottaneet aktiivitaulut omikseen. </a:t>
            </a:r>
            <a:r>
              <a:rPr lang="fi-FI" sz="7200" dirty="0" smtClean="0">
                <a:solidFill>
                  <a:schemeClr val="accent2"/>
                </a:solidFill>
              </a:rPr>
              <a:t>Laitteet motivoivat erityisesti poikia.</a:t>
            </a:r>
          </a:p>
          <a:p>
            <a:pPr lvl="0"/>
            <a:r>
              <a:rPr lang="fi-FI" sz="7200" dirty="0" smtClean="0"/>
              <a:t>   Kaiken kaikkiaan tilassa on miellyttävä opettaa ja oppia. </a:t>
            </a:r>
            <a:r>
              <a:rPr lang="fi-FI" sz="7200" dirty="0" smtClean="0">
                <a:solidFill>
                  <a:schemeClr val="accent2"/>
                </a:solidFill>
              </a:rPr>
              <a:t>Opettajan rooli muotoutuu hieman enemmän ohjaavaksi ”valmentajaksi”, jonka on helppo kierrellä tilassa ja istahtaa neuvoa tarvitsevan opiskelijan viereen.</a:t>
            </a:r>
          </a:p>
          <a:p>
            <a:pPr lvl="0"/>
            <a:r>
              <a:rPr lang="fi-FI" sz="7200" dirty="0" smtClean="0"/>
              <a:t>Opiskelijoilta tullut palaute on erittäin positiivista. (Tanja Koskela)</a:t>
            </a:r>
          </a:p>
          <a:p>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a:scene3d>
              <a:camera prst="orthographicFront"/>
              <a:lightRig rig="soft" dir="t"/>
            </a:scene3d>
            <a:sp3d prstMaterial="softEdge">
              <a:bevelT w="25400" h="25400"/>
            </a:sp3d>
          </a:bodyPr>
          <a:lstStyle/>
          <a:p>
            <a:pPr lvl="0" algn="ctr">
              <a:defRPr/>
            </a:pPr>
            <a:r>
              <a:rPr lang="fi-FI" sz="2800" dirty="0"/>
              <a:t>Äidinkielen opettajan kokemukset </a:t>
            </a:r>
            <a:r>
              <a:rPr lang="fi-FI" sz="2800" dirty="0" smtClean="0"/>
              <a:t>III</a:t>
            </a:r>
            <a:endParaRPr kumimoji="0" lang="fi-FI" sz="28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fontScale="62500" lnSpcReduction="20000"/>
          </a:bodyPr>
          <a:lstStyle/>
          <a:p>
            <a:endParaRPr lang="fi-FI" dirty="0" smtClean="0"/>
          </a:p>
          <a:p>
            <a:r>
              <a:rPr lang="fi-FI" dirty="0" smtClean="0"/>
              <a:t>Ilmapiiri </a:t>
            </a:r>
            <a:r>
              <a:rPr lang="fi-FI" dirty="0"/>
              <a:t>oli </a:t>
            </a:r>
            <a:r>
              <a:rPr lang="fi-FI" dirty="0">
                <a:solidFill>
                  <a:srgbClr val="FF0000"/>
                </a:solidFill>
              </a:rPr>
              <a:t>lämmin ja rento</a:t>
            </a:r>
            <a:r>
              <a:rPr lang="fi-FI" dirty="0"/>
              <a:t>, tuntui, että pääsi enemmän opiskelijoiden lähelle. Opiskelijat myös hakeutuivat hyvinkin </a:t>
            </a:r>
            <a:r>
              <a:rPr lang="fi-FI" dirty="0">
                <a:solidFill>
                  <a:srgbClr val="FF0000"/>
                </a:solidFill>
              </a:rPr>
              <a:t>lähelle toisiaan</a:t>
            </a:r>
            <a:r>
              <a:rPr lang="fi-FI" dirty="0"/>
              <a:t>. </a:t>
            </a:r>
            <a:r>
              <a:rPr lang="fi-FI" dirty="0">
                <a:solidFill>
                  <a:srgbClr val="FF0000"/>
                </a:solidFill>
              </a:rPr>
              <a:t>Katsekontaktin</a:t>
            </a:r>
            <a:r>
              <a:rPr lang="fi-FI" dirty="0"/>
              <a:t> säilyttäminen puheessa oli helpompaa ja luontevampaa kuin luokassa, jossa istutaan vierekkäin, ja jossa sitten käännytään puolittain puhumaan. </a:t>
            </a:r>
          </a:p>
          <a:p>
            <a:r>
              <a:rPr lang="fi-FI" dirty="0"/>
              <a:t>Opiskelijat olivat </a:t>
            </a:r>
            <a:r>
              <a:rPr lang="fi-FI" dirty="0">
                <a:solidFill>
                  <a:srgbClr val="FF0000"/>
                </a:solidFill>
              </a:rPr>
              <a:t>hyvin aktiivisia</a:t>
            </a:r>
            <a:r>
              <a:rPr lang="fi-FI" dirty="0"/>
              <a:t>, vaikka istuivatkin säkeissä ja sohvilla. Sanoivat, että </a:t>
            </a:r>
            <a:r>
              <a:rPr lang="fi-FI" dirty="0">
                <a:solidFill>
                  <a:srgbClr val="FF0000"/>
                </a:solidFill>
              </a:rPr>
              <a:t>ei niihin nukahda</a:t>
            </a:r>
            <a:r>
              <a:rPr lang="fi-FI" dirty="0"/>
              <a:t>, kun tehdään koko ajan. Paikkoja toki vaihdeltiin, osa ei ollut kiinnostunut säkkituoleista, ja istuivat mieluummin sohvilla. Moni nosti </a:t>
            </a:r>
            <a:r>
              <a:rPr lang="fi-FI" dirty="0">
                <a:solidFill>
                  <a:srgbClr val="FF0000"/>
                </a:solidFill>
              </a:rPr>
              <a:t>jalat ylös</a:t>
            </a:r>
            <a:r>
              <a:rPr lang="fi-FI" dirty="0"/>
              <a:t>, tai olivat risti-istunnassa. Vaihtelivat asentoja, ja koska kenelläkään ei ollut kenkiä jalassa, se oli helppoa. </a:t>
            </a:r>
            <a:r>
              <a:rPr lang="fi-FI" dirty="0">
                <a:solidFill>
                  <a:srgbClr val="FF0000"/>
                </a:solidFill>
              </a:rPr>
              <a:t>Itsekin</a:t>
            </a:r>
            <a:r>
              <a:rPr lang="fi-FI" dirty="0"/>
              <a:t> tein samaa.</a:t>
            </a:r>
          </a:p>
          <a:p>
            <a:r>
              <a:rPr lang="fi-FI" dirty="0" err="1">
                <a:solidFill>
                  <a:srgbClr val="FF0000"/>
                </a:solidFill>
              </a:rPr>
              <a:t>Vastuutin</a:t>
            </a:r>
            <a:r>
              <a:rPr lang="fi-FI" dirty="0"/>
              <a:t> opiskelijoita mielestäni enemmän kuin normaalissa tilassa, ja kiertelin enemmän. Opettajan rooli tuntui menevän enemmän </a:t>
            </a:r>
            <a:r>
              <a:rPr lang="fi-FI" dirty="0">
                <a:solidFill>
                  <a:srgbClr val="FF0000"/>
                </a:solidFill>
              </a:rPr>
              <a:t>ohjaajan rooliin</a:t>
            </a:r>
            <a:r>
              <a:rPr lang="fi-FI" dirty="0"/>
              <a:t> kuin ennen. Annoin tehtävän, jatkoivat itsenäisesti eteenpäin. Osan aikaa olin jonkun parina, istuin vierelle enemmän yhtenä heistä. Mielelle tämä tuntui virkistävältä ja opiskelijoihin sai paremmin kontaktia.</a:t>
            </a:r>
          </a:p>
          <a:p>
            <a:r>
              <a:rPr lang="fi-FI" dirty="0"/>
              <a:t>Koska kurssi oli keskustelukurssi, emme käyttäneet aktiivitauluja </a:t>
            </a:r>
            <a:r>
              <a:rPr lang="fi-FI" dirty="0" smtClean="0"/>
              <a:t>paljoa (Sari Vuohenkunnas)</a:t>
            </a:r>
          </a:p>
          <a:p>
            <a:pPr marL="109728" indent="0">
              <a:buNone/>
            </a:pPr>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noProof="0" dirty="0" smtClean="0"/>
              <a:t/>
            </a:r>
            <a:br>
              <a:rPr lang="fi-FI" noProof="0" dirty="0" smtClean="0"/>
            </a:br>
            <a:r>
              <a:rPr lang="fi-FI" sz="3100" noProof="0" dirty="0" smtClean="0"/>
              <a:t>Englannin suullisen kielitaidon kurssin opettajan kokemukset</a:t>
            </a:r>
            <a:r>
              <a:rPr lang="fi-FI" noProof="0" dirty="0" smtClean="0"/>
              <a:t/>
            </a:r>
            <a:br>
              <a:rPr lang="fi-FI" noProof="0" dirty="0" smtClean="0"/>
            </a:b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err="1" smtClean="0"/>
              <a:t>BET-messut</a:t>
            </a:r>
            <a:r>
              <a:rPr lang="fi-FI" dirty="0" smtClean="0"/>
              <a:t> Lontoossa 1/2011 </a:t>
            </a:r>
          </a:p>
          <a:p>
            <a:r>
              <a:rPr lang="fi-FI" dirty="0" smtClean="0"/>
              <a:t>Ajatus uudenmuotoisesta oppimistavasta ja ympäristöstä</a:t>
            </a:r>
          </a:p>
          <a:p>
            <a:r>
              <a:rPr lang="fi-FI" dirty="0" smtClean="0"/>
              <a:t>Hallinto siirrettiin uuteen paikkaan ja luokkatila 70 m2 vapautui kanslialta ja </a:t>
            </a:r>
            <a:r>
              <a:rPr lang="fi-FI" dirty="0" err="1" smtClean="0"/>
              <a:t>opoilta</a:t>
            </a:r>
            <a:endParaRPr lang="fi-FI" dirty="0" smtClean="0"/>
          </a:p>
          <a:p>
            <a:r>
              <a:rPr lang="fi-FI" dirty="0" smtClean="0"/>
              <a:t>Tehdään jokin oppimistori!  -  </a:t>
            </a:r>
            <a:r>
              <a:rPr lang="fi-FI" dirty="0" err="1" smtClean="0"/>
              <a:t>Plaza</a:t>
            </a:r>
            <a:r>
              <a:rPr lang="fi-FI" dirty="0" smtClean="0"/>
              <a:t>!</a:t>
            </a:r>
          </a:p>
          <a:p>
            <a:r>
              <a:rPr lang="fi-FI" dirty="0" smtClean="0"/>
              <a:t>Kiinteistöliikelaitos toteuttaa muutostyöt</a:t>
            </a:r>
          </a:p>
          <a:p>
            <a:r>
              <a:rPr lang="fi-FI" dirty="0" smtClean="0"/>
              <a:t>Työryhmä miettimään toteutusta</a:t>
            </a:r>
          </a:p>
          <a:p>
            <a:endParaRPr lang="fi-FI" dirty="0" smtClean="0"/>
          </a:p>
          <a:p>
            <a:endParaRPr lang="fi-FI" dirty="0">
              <a:effectLst>
                <a:outerShdw blurRad="38100" dist="38100" dir="2700000" algn="tl">
                  <a:srgbClr val="000000">
                    <a:alpha val="43137"/>
                  </a:srgbClr>
                </a:outerShdw>
              </a:effectLst>
            </a:endParaRPr>
          </a:p>
        </p:txBody>
      </p:sp>
      <p:sp>
        <p:nvSpPr>
          <p:cNvPr id="3" name="Otsikko 2"/>
          <p:cNvSpPr>
            <a:spLocks noGrp="1"/>
          </p:cNvSpPr>
          <p:nvPr>
            <p:ph type="title"/>
          </p:nvPr>
        </p:nvSpPr>
        <p:spPr>
          <a:xfrm>
            <a:off x="395536" y="188640"/>
            <a:ext cx="8229600" cy="1143000"/>
          </a:xfrm>
          <a:gradFill>
            <a:gsLst>
              <a:gs pos="0">
                <a:srgbClr val="FFF200"/>
              </a:gs>
              <a:gs pos="45000">
                <a:srgbClr val="FF7A00"/>
              </a:gs>
              <a:gs pos="70000">
                <a:srgbClr val="FF0300"/>
              </a:gs>
              <a:gs pos="100000">
                <a:srgbClr val="4D0808"/>
              </a:gs>
            </a:gsLst>
            <a:lin ang="5400000" scaled="0"/>
          </a:gradFill>
        </p:spPr>
        <p:txBody>
          <a:bodyPr>
            <a:normAutofit fontScale="90000"/>
          </a:bodyPr>
          <a:lstStyle/>
          <a:p>
            <a:pPr algn="ctr"/>
            <a:r>
              <a:rPr lang="fi-FI" dirty="0" smtClean="0"/>
              <a:t/>
            </a:r>
            <a:br>
              <a:rPr lang="fi-FI" dirty="0" smtClean="0"/>
            </a:br>
            <a:r>
              <a:rPr lang="fi-FI" dirty="0" smtClean="0"/>
              <a:t>Alkutilanne</a:t>
            </a:r>
            <a:br>
              <a:rPr lang="fi-FI" dirty="0" smtClean="0"/>
            </a:br>
            <a:endParaRPr lang="fi-FI"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a:bodyPr>
          <a:lstStyle/>
          <a:p>
            <a:r>
              <a:rPr lang="fi-FI" sz="2100" dirty="0"/>
              <a:t>Luokka on ollut </a:t>
            </a:r>
            <a:r>
              <a:rPr lang="fi-FI" sz="2100" dirty="0">
                <a:solidFill>
                  <a:srgbClr val="FF0000"/>
                </a:solidFill>
              </a:rPr>
              <a:t>paras oppimisympäristö </a:t>
            </a:r>
            <a:r>
              <a:rPr lang="fi-FI" sz="2100" dirty="0"/>
              <a:t>koko kolmen lukiovuoden aikana. Lisää tunteja tähän tilaan.</a:t>
            </a:r>
          </a:p>
          <a:p>
            <a:r>
              <a:rPr lang="fi-FI" sz="2100" dirty="0">
                <a:solidFill>
                  <a:srgbClr val="FF0000"/>
                </a:solidFill>
              </a:rPr>
              <a:t>Aktiivitaulut</a:t>
            </a:r>
            <a:r>
              <a:rPr lang="fi-FI" sz="2100" dirty="0"/>
              <a:t> hieno juttu!</a:t>
            </a:r>
          </a:p>
          <a:p>
            <a:r>
              <a:rPr lang="fi-FI" sz="2100" dirty="0"/>
              <a:t>Mukavaa, että </a:t>
            </a:r>
            <a:r>
              <a:rPr lang="fi-FI" sz="2100" dirty="0">
                <a:solidFill>
                  <a:srgbClr val="FF0000"/>
                </a:solidFill>
              </a:rPr>
              <a:t>ystävät voivat istua lähellä</a:t>
            </a:r>
            <a:r>
              <a:rPr lang="fi-FI" sz="2100" dirty="0"/>
              <a:t>.</a:t>
            </a:r>
          </a:p>
          <a:p>
            <a:r>
              <a:rPr lang="fi-FI" sz="2100" dirty="0"/>
              <a:t>Tila oli todella mukava, yksi kurssin parhaista asioista.</a:t>
            </a:r>
          </a:p>
          <a:p>
            <a:r>
              <a:rPr lang="fi-FI" sz="2100" dirty="0"/>
              <a:t>Fantastinen tila!</a:t>
            </a:r>
          </a:p>
          <a:p>
            <a:r>
              <a:rPr lang="fi-FI" sz="2100" dirty="0">
                <a:solidFill>
                  <a:srgbClr val="FF0000"/>
                </a:solidFill>
              </a:rPr>
              <a:t>Kodikas</a:t>
            </a:r>
            <a:r>
              <a:rPr lang="fi-FI" sz="2100" dirty="0"/>
              <a:t>! </a:t>
            </a:r>
          </a:p>
          <a:p>
            <a:r>
              <a:rPr lang="fi-FI" sz="2100" dirty="0"/>
              <a:t>Paras tila koko koulussa.</a:t>
            </a:r>
          </a:p>
          <a:p>
            <a:r>
              <a:rPr lang="fi-FI" sz="2100" dirty="0">
                <a:solidFill>
                  <a:srgbClr val="FF0000"/>
                </a:solidFill>
              </a:rPr>
              <a:t>Kaikki</a:t>
            </a:r>
            <a:r>
              <a:rPr lang="fi-FI" sz="2100" dirty="0"/>
              <a:t> englannin kurssit pitäisi pitää tässä luokassa.</a:t>
            </a:r>
          </a:p>
          <a:p>
            <a:r>
              <a:rPr lang="fi-FI" sz="2100" dirty="0"/>
              <a:t>Parasta </a:t>
            </a:r>
            <a:r>
              <a:rPr lang="fi-FI" sz="2100" dirty="0">
                <a:solidFill>
                  <a:srgbClr val="FF0000"/>
                </a:solidFill>
              </a:rPr>
              <a:t>pehmeät sohvat ja </a:t>
            </a:r>
            <a:r>
              <a:rPr lang="fi-FI" sz="2100" dirty="0" err="1">
                <a:solidFill>
                  <a:srgbClr val="FF0000"/>
                </a:solidFill>
              </a:rPr>
              <a:t>fatboyt</a:t>
            </a:r>
            <a:r>
              <a:rPr lang="fi-FI" sz="2100" dirty="0"/>
              <a:t>.</a:t>
            </a:r>
          </a:p>
          <a:p>
            <a:r>
              <a:rPr lang="fi-FI" sz="2100" dirty="0"/>
              <a:t>Enemmän tunteja tähän luokkaan.</a:t>
            </a:r>
          </a:p>
          <a:p>
            <a:r>
              <a:rPr lang="fi-FI" sz="2100" dirty="0">
                <a:solidFill>
                  <a:srgbClr val="FF0000"/>
                </a:solidFill>
              </a:rPr>
              <a:t>Rentouttava</a:t>
            </a:r>
            <a:r>
              <a:rPr lang="fi-FI" sz="2100" dirty="0"/>
              <a:t> ja mukava luokka.</a:t>
            </a:r>
          </a:p>
          <a:p>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lvl="0" algn="ctr">
              <a:defRPr/>
            </a:pPr>
            <a:r>
              <a:rPr lang="fi-FI" noProof="0" dirty="0" smtClean="0"/>
              <a:t/>
            </a:r>
            <a:br>
              <a:rPr lang="fi-FI" noProof="0" dirty="0" smtClean="0"/>
            </a:br>
            <a:r>
              <a:rPr lang="fi-FI" sz="2800" dirty="0"/>
              <a:t>Opiskelijapalaute </a:t>
            </a:r>
            <a:r>
              <a:rPr lang="fi-FI" sz="2800" dirty="0" smtClean="0"/>
              <a:t>englannin suullisen kielitaidon </a:t>
            </a:r>
            <a:r>
              <a:rPr lang="fi-FI" sz="2800" dirty="0"/>
              <a:t>kurssilta</a:t>
            </a:r>
            <a:r>
              <a:rPr lang="fi-FI" sz="2800" dirty="0">
                <a:cs typeface="Arial" pitchFamily="34" charset="0"/>
              </a:rPr>
              <a:t> 22.9-2.11.2011</a:t>
            </a:r>
            <a:r>
              <a:rPr lang="fi-FI" noProof="0" dirty="0" smtClean="0"/>
              <a:t/>
            </a:r>
            <a:br>
              <a:rPr lang="fi-FI" noProof="0" dirty="0" smtClean="0"/>
            </a:b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xmlns="" val="2029139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fontScale="55000" lnSpcReduction="20000"/>
          </a:bodyPr>
          <a:lstStyle/>
          <a:p>
            <a:r>
              <a:rPr lang="fi-FI" dirty="0" smtClean="0"/>
              <a:t>Olen käynyt </a:t>
            </a:r>
            <a:r>
              <a:rPr lang="fi-FI" dirty="0" err="1" smtClean="0"/>
              <a:t>Plazassa</a:t>
            </a:r>
            <a:r>
              <a:rPr lang="fi-FI" dirty="0" smtClean="0"/>
              <a:t> pitkän matikan ryhmieni kanssa tämän puolen vuoden aikana kolme kertaa. Kokemukseni ovat myönteisiä, joten jälkiviisaasti voisin todeta että olisi pitänyt käydä useamminkin.</a:t>
            </a:r>
          </a:p>
          <a:p>
            <a:r>
              <a:rPr lang="fi-FI" dirty="0" smtClean="0"/>
              <a:t>Kaksoistuntien formaatti on yleensä se, että annan tunnin alussa lyhyet ohjeet ja tehtäviä. Sitten opiskelijat pohtivat neljässä 4-6 hengen ryhmässä niitä älytauluilla. Usein apuna voi käyttää nettisivuja, </a:t>
            </a:r>
            <a:r>
              <a:rPr lang="fi-FI" dirty="0" err="1" smtClean="0"/>
              <a:t>geogebraa</a:t>
            </a:r>
            <a:r>
              <a:rPr lang="fi-FI" dirty="0" smtClean="0"/>
              <a:t> tms. interaktiivista ohjelmaa, joka toivottavasti auttaa hahmottamaan tilannetta ja kokeilemaan erilaisia ratkaisuja. Valmiilla ohjelmilla on myös helppo testata eri parametrien vaikutus vaikkapa funktion kuvaajaan. </a:t>
            </a:r>
          </a:p>
          <a:p>
            <a:r>
              <a:rPr lang="fi-FI" dirty="0" smtClean="0"/>
              <a:t>Ryhmäläiset voivat kätevästi tulostaa älytaulun </a:t>
            </a:r>
            <a:r>
              <a:rPr lang="fi-FI" dirty="0" err="1" smtClean="0"/>
              <a:t>Activinspire-ohjelmalla</a:t>
            </a:r>
            <a:r>
              <a:rPr lang="fi-FI" dirty="0" smtClean="0"/>
              <a:t> tehdyt laskut ja liittää ne sitten kaikkien ryhmäläisten palautettavien tehtävien joukkoon.</a:t>
            </a:r>
          </a:p>
          <a:p>
            <a:r>
              <a:rPr lang="fi-FI" dirty="0" smtClean="0"/>
              <a:t>Tulevaisuudessa pitänee hyödyntää älytaulujen ”</a:t>
            </a:r>
            <a:r>
              <a:rPr lang="fi-FI" dirty="0" err="1" smtClean="0"/>
              <a:t>webbipalaveri</a:t>
            </a:r>
            <a:r>
              <a:rPr lang="fi-FI" dirty="0" smtClean="0"/>
              <a:t>”-mahdollisuutta eli että älytaulut keskustelevat keskenään sekä niihin liitettävää äänestyslaitetta, jolla voi heti testata onko opetettu asia käsitetty oikein. Kertaustunnilla on vielä tänä keväänä tarkoitus tehdä niin, että kukin ryhmä kertaa yhden pääasian omalla älytaulullaan ja sitten sekoitetuissa ryhmissä kierretään älytaulut läpi niin, että kunkin taulun oma opiskelija opettaa asian muitten taulujen opiskelijoille. (Petri Luoma)</a:t>
            </a:r>
          </a:p>
          <a:p>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lvl="0" algn="ctr">
              <a:defRPr/>
            </a:pPr>
            <a:r>
              <a:rPr lang="fi-FI" noProof="0" dirty="0" smtClean="0"/>
              <a:t/>
            </a:r>
            <a:br>
              <a:rPr lang="fi-FI" noProof="0" dirty="0" smtClean="0"/>
            </a:br>
            <a:r>
              <a:rPr lang="fi-FI" noProof="0" dirty="0" smtClean="0"/>
              <a:t/>
            </a:r>
            <a:br>
              <a:rPr lang="fi-FI" noProof="0" dirty="0" smtClean="0"/>
            </a:br>
            <a:r>
              <a:rPr lang="fi-FI" sz="2800" dirty="0" smtClean="0"/>
              <a:t>Matematiikan opettajan ajatukset</a:t>
            </a:r>
            <a:br>
              <a:rPr lang="fi-FI" sz="2800" dirty="0" smtClean="0"/>
            </a:br>
            <a:r>
              <a:rPr lang="fi-FI" noProof="0" dirty="0" smtClean="0"/>
              <a:t/>
            </a:r>
            <a:br>
              <a:rPr lang="fi-FI" noProof="0" dirty="0" smtClean="0"/>
            </a:b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a:bodyPr>
          <a:lstStyle/>
          <a:p>
            <a:endParaRPr lang="fi-FI" sz="1800" dirty="0" smtClean="0"/>
          </a:p>
          <a:p>
            <a:r>
              <a:rPr lang="fi-FI" sz="1800" dirty="0" smtClean="0"/>
              <a:t>Historia</a:t>
            </a:r>
            <a:r>
              <a:rPr lang="fi-FI" sz="1800" dirty="0"/>
              <a:t>:</a:t>
            </a:r>
          </a:p>
          <a:p>
            <a:pPr lvl="1"/>
            <a:r>
              <a:rPr lang="fi-FI" sz="1800" dirty="0">
                <a:solidFill>
                  <a:srgbClr val="FF0000"/>
                </a:solidFill>
              </a:rPr>
              <a:t>Kokeen palautetunnilla </a:t>
            </a:r>
            <a:r>
              <a:rPr lang="fi-FI" sz="1800" dirty="0"/>
              <a:t>ryhmissä etsitään vastausohjeet koekysymykseen ja esitellään muille ryhmille</a:t>
            </a:r>
          </a:p>
          <a:p>
            <a:pPr lvl="1"/>
            <a:r>
              <a:rPr lang="fi-FI" sz="1800" dirty="0">
                <a:solidFill>
                  <a:srgbClr val="FF0000"/>
                </a:solidFill>
              </a:rPr>
              <a:t>Tutkivan oppimisen tunnilla </a:t>
            </a:r>
            <a:r>
              <a:rPr lang="fi-FI" sz="1800" dirty="0"/>
              <a:t>(esim. renessanssi) ryhmäkeskustelut, tiedonhankinta ja esitykset luontevasti omasta kotipesästä</a:t>
            </a:r>
          </a:p>
          <a:p>
            <a:r>
              <a:rPr lang="fi-FI" sz="1800" dirty="0"/>
              <a:t>Psykologia</a:t>
            </a:r>
          </a:p>
          <a:p>
            <a:pPr lvl="1"/>
            <a:r>
              <a:rPr lang="fi-FI" sz="1800" dirty="0">
                <a:solidFill>
                  <a:srgbClr val="FF0000"/>
                </a:solidFill>
              </a:rPr>
              <a:t>Ryhmätöitä</a:t>
            </a:r>
            <a:r>
              <a:rPr lang="fi-FI" sz="1800" dirty="0"/>
              <a:t> : Ihmisen kasvutarina, Ihmiskuvat</a:t>
            </a:r>
          </a:p>
          <a:p>
            <a:pPr lvl="1"/>
            <a:r>
              <a:rPr lang="fi-FI" sz="1800" dirty="0"/>
              <a:t>Ryhmäesitys </a:t>
            </a:r>
            <a:r>
              <a:rPr lang="fi-FI" sz="1800" dirty="0" err="1"/>
              <a:t>ppt:lla</a:t>
            </a:r>
            <a:r>
              <a:rPr lang="fi-FI" sz="1800" dirty="0"/>
              <a:t>, </a:t>
            </a:r>
            <a:r>
              <a:rPr lang="fi-FI" sz="1800" dirty="0" err="1"/>
              <a:t>iPadilla</a:t>
            </a:r>
            <a:r>
              <a:rPr lang="fi-FI" sz="1800" dirty="0"/>
              <a:t> työstetty esitysvideo</a:t>
            </a:r>
          </a:p>
          <a:p>
            <a:r>
              <a:rPr lang="fi-FI" sz="1800" dirty="0"/>
              <a:t>Kemia</a:t>
            </a:r>
          </a:p>
          <a:p>
            <a:pPr lvl="1"/>
            <a:r>
              <a:rPr lang="fi-FI" sz="1800" dirty="0"/>
              <a:t>Ryhmätöitä ja </a:t>
            </a:r>
            <a:r>
              <a:rPr lang="fi-FI" sz="1800" dirty="0">
                <a:solidFill>
                  <a:srgbClr val="FF0000"/>
                </a:solidFill>
              </a:rPr>
              <a:t>tiedonhankintaa</a:t>
            </a:r>
            <a:r>
              <a:rPr lang="fi-FI" sz="1800" dirty="0"/>
              <a:t> Alkuaineista</a:t>
            </a:r>
          </a:p>
          <a:p>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lvl="0" algn="ctr">
              <a:defRPr/>
            </a:pPr>
            <a:r>
              <a:rPr lang="fi-FI" noProof="0" dirty="0" smtClean="0"/>
              <a:t/>
            </a:r>
            <a:br>
              <a:rPr lang="fi-FI" noProof="0" dirty="0" smtClean="0"/>
            </a:br>
            <a:r>
              <a:rPr lang="fi-FI" noProof="0" dirty="0" smtClean="0"/>
              <a:t/>
            </a:r>
            <a:br>
              <a:rPr lang="fi-FI" noProof="0" dirty="0" smtClean="0"/>
            </a:br>
            <a:r>
              <a:rPr lang="fi-FI" sz="2800" noProof="0" dirty="0" smtClean="0"/>
              <a:t>Muita kokemuksia</a:t>
            </a:r>
            <a:br>
              <a:rPr lang="fi-FI" sz="2800" noProof="0" dirty="0" smtClean="0"/>
            </a:br>
            <a:r>
              <a:rPr lang="fi-FI" noProof="0" dirty="0" smtClean="0"/>
              <a:t/>
            </a:r>
            <a:br>
              <a:rPr lang="fi-FI" noProof="0" dirty="0" smtClean="0"/>
            </a:b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xmlns="" val="2200594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fontScale="70000" lnSpcReduction="20000"/>
          </a:bodyPr>
          <a:lstStyle/>
          <a:p>
            <a:endParaRPr lang="fi-FI" sz="2600" dirty="0" smtClean="0"/>
          </a:p>
          <a:p>
            <a:r>
              <a:rPr lang="fi-FI" sz="2600" dirty="0" smtClean="0"/>
              <a:t>Uudenlaisen mahdollisuuden </a:t>
            </a:r>
            <a:r>
              <a:rPr lang="fi-FI" sz="2600" dirty="0"/>
              <a:t>älytaulun kaiken potentiaalin hyödyntävään käyttöön tarjoaa luokkatila, jossa on useita älytauluja. Tällaisen tilan hyödyntäminen saattaa helpottaa opetuksen kehittämistä opettajan esityksestä oppilaiden ryhmätöiden suuntaan ja varmistaa, että oppilaat saavat itse käyttää älytaulua. Matematiikan oppimisessa tällainen luokkatila sopii erityisen hyvin tutkivaan matematiikkaan, jossa tunti muodostuu kolmesta vaiheesta: </a:t>
            </a:r>
            <a:r>
              <a:rPr lang="fi-FI" sz="2600" dirty="0" err="1"/>
              <a:t>Alustusvaihessa</a:t>
            </a:r>
            <a:r>
              <a:rPr lang="fi-FI" sz="2600" dirty="0"/>
              <a:t> opettaja esittelee tutkittavan ongelman, mutta ei kuitenkaan näytä valmiita ratkaisumenetelmiä tai anna esimerkkejä. Tutkimusvaiheessa oppilaat ratkaisevat ryhmissä tehtäviä opettajan kierrellessä ohjaamassa heidän työskentelyään. Koontivaiheessa oppilasryhmät esittävät ratkaisunsa muille oppilaille, opettajan johdolla käydään keskustelua ratkaisuideoista ja opettaja kokoaa yhteen opitun asian (</a:t>
            </a:r>
            <a:r>
              <a:rPr lang="fi-FI" sz="2600" dirty="0" err="1"/>
              <a:t>Hähkiöniemi</a:t>
            </a:r>
            <a:r>
              <a:rPr lang="fi-FI" sz="2600" dirty="0"/>
              <a:t>, painossa; ks. myös http://users.jyu.fi/~mahahkio/TutMat2011).</a:t>
            </a:r>
          </a:p>
          <a:p>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lvl="0" algn="ctr">
              <a:defRPr/>
            </a:pPr>
            <a:r>
              <a:rPr lang="fi-FI" noProof="0" dirty="0" smtClean="0"/>
              <a:t/>
            </a:r>
            <a:br>
              <a:rPr lang="fi-FI" noProof="0" dirty="0" smtClean="0"/>
            </a:br>
            <a:r>
              <a:rPr lang="fi-FI" noProof="0" dirty="0" smtClean="0"/>
              <a:t/>
            </a:r>
            <a:br>
              <a:rPr lang="fi-FI" noProof="0" dirty="0" smtClean="0"/>
            </a:br>
            <a:r>
              <a:rPr lang="fi-FI" sz="2800" dirty="0" smtClean="0"/>
              <a:t>OKL:n opiskelijaryhmän kokemukset</a:t>
            </a:r>
            <a:br>
              <a:rPr lang="fi-FI" sz="2800" dirty="0" smtClean="0"/>
            </a:br>
            <a:r>
              <a:rPr lang="fi-FI" noProof="0" dirty="0" smtClean="0"/>
              <a:t/>
            </a:r>
            <a:br>
              <a:rPr lang="fi-FI" noProof="0" dirty="0" smtClean="0"/>
            </a:b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xmlns="" val="3554181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normAutofit/>
          </a:bodyPr>
          <a:lstStyle/>
          <a:p>
            <a:r>
              <a:rPr lang="fi-FI" sz="1900" dirty="0"/>
              <a:t>Omat kokemukseni luokan käytöstä ovat varsin positiiviset. Ryhmätyöosuudessa huomasin opiskelijoiden aktiivisesti kokeilevan erilaisia ratkaisuideoita älytaulun välityksellä ja opiskelijoiden välillä oli paljon vuorovaikutusta. Opiskelijat pystyivät yhtä aikaa osoittelemaan taululle ja kaikki näkivät mitä toiset tarkoittivat paremmin kuin tietokoneen ruudun ääreen ryhmittyneenä. Varsinaista matemaattista ongelmanratkaisua häiritsi hieman se, että älytaulun ja </a:t>
            </a:r>
            <a:r>
              <a:rPr lang="fi-FI" sz="1900" dirty="0" err="1"/>
              <a:t>GeoGebran</a:t>
            </a:r>
            <a:r>
              <a:rPr lang="fi-FI" sz="1900" dirty="0"/>
              <a:t> käyttö tällaisessa työskentelyssä oli opiskelijoille uutta. Toisaalta tunnin tavoitteena oli yhteistoiminnallisen ongelmanratkaisun lisäksi tutustua älytaulun ja </a:t>
            </a:r>
            <a:r>
              <a:rPr lang="fi-FI" sz="1900" dirty="0" err="1"/>
              <a:t>GeoGebran</a:t>
            </a:r>
            <a:r>
              <a:rPr lang="fi-FI" sz="1900" dirty="0"/>
              <a:t> toimintoihin. Opettajana huomasin, että minun oli helpompi seurata ryhmien työskentelyn edistymistä kun pystyin kaukaakin näkemään, mitä ryhmät olivat tekemässä. </a:t>
            </a:r>
            <a:r>
              <a:rPr lang="fi-FI" sz="1900" dirty="0" smtClean="0"/>
              <a:t> (Markus </a:t>
            </a:r>
            <a:r>
              <a:rPr lang="fi-FI" sz="1900" dirty="0" err="1" smtClean="0"/>
              <a:t>Hähkiöniemi</a:t>
            </a:r>
            <a:r>
              <a:rPr lang="fi-FI" sz="1900" dirty="0" smtClean="0"/>
              <a:t>)</a:t>
            </a:r>
            <a:endParaRPr lang="fi-FI" sz="1900" dirty="0"/>
          </a:p>
          <a:p>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lvl="0" algn="ctr">
              <a:defRPr/>
            </a:pPr>
            <a:r>
              <a:rPr lang="fi-FI" noProof="0" dirty="0" smtClean="0"/>
              <a:t/>
            </a:r>
            <a:br>
              <a:rPr lang="fi-FI" noProof="0" dirty="0" smtClean="0"/>
            </a:br>
            <a:r>
              <a:rPr lang="fi-FI" sz="2800" dirty="0"/>
              <a:t>OKL:n opiskelijaryhmän kokemukset</a:t>
            </a:r>
            <a:r>
              <a:rPr lang="fi-FI" noProof="0" dirty="0" smtClean="0"/>
              <a:t/>
            </a:r>
            <a:br>
              <a:rPr lang="fi-FI" noProof="0" dirty="0" smtClean="0"/>
            </a:b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a:xfrm>
            <a:off x="457200" y="1481328"/>
            <a:ext cx="8229600" cy="4827992"/>
          </a:xfrm>
        </p:spPr>
        <p:txBody>
          <a:bodyPr>
            <a:normAutofit/>
          </a:bodyPr>
          <a:lstStyle/>
          <a:p>
            <a:endParaRPr lang="fi-FI" sz="1700" dirty="0" smtClean="0"/>
          </a:p>
          <a:p>
            <a:r>
              <a:rPr lang="fi-FI" sz="1700" dirty="0" smtClean="0"/>
              <a:t>Oppilaat </a:t>
            </a:r>
            <a:r>
              <a:rPr lang="fi-FI" sz="1700" dirty="0"/>
              <a:t>pääsevät itse käyttämään älytaulua, eikä se ole ainoastaan opettajajohtoista, kuten helposti yhden taulun luokassa. Lisäksi tila oli mukavan rento tunnelmaltaan ja värit piristivät.</a:t>
            </a:r>
            <a:br>
              <a:rPr lang="fi-FI" sz="1700" dirty="0"/>
            </a:br>
            <a:r>
              <a:rPr lang="fi-FI" sz="1700" dirty="0"/>
              <a:t>Luokka on selvästikin kehitetty ryhmätyöskentelyyn, sillä "erilliset tilat</a:t>
            </a:r>
            <a:r>
              <a:rPr lang="fi-FI" sz="1700" dirty="0" smtClean="0"/>
              <a:t>", </a:t>
            </a:r>
            <a:r>
              <a:rPr lang="fi-FI" sz="1700" dirty="0"/>
              <a:t>kuten pyöreät sohvat ja pyöreät pöydät kokoavat ryhmän hyvin yhteen.</a:t>
            </a:r>
            <a:endParaRPr lang="fi-FI" sz="1700" dirty="0" smtClean="0"/>
          </a:p>
          <a:p>
            <a:r>
              <a:rPr lang="fi-FI" sz="1700" dirty="0"/>
              <a:t>- älytaulut oppilaiden käytössä</a:t>
            </a:r>
            <a:br>
              <a:rPr lang="fi-FI" sz="1700" dirty="0"/>
            </a:br>
            <a:r>
              <a:rPr lang="fi-FI" sz="1700" dirty="0"/>
              <a:t>- pirteät värit, viihtyisä</a:t>
            </a:r>
            <a:br>
              <a:rPr lang="fi-FI" sz="1700" dirty="0"/>
            </a:br>
            <a:r>
              <a:rPr lang="fi-FI" sz="1700" dirty="0"/>
              <a:t>- tavallisesta luokasta poikkeava</a:t>
            </a:r>
            <a:br>
              <a:rPr lang="fi-FI" sz="1700" dirty="0"/>
            </a:br>
            <a:r>
              <a:rPr lang="fi-FI" sz="1700" dirty="0"/>
              <a:t>- luultavasti </a:t>
            </a:r>
            <a:r>
              <a:rPr lang="fi-FI" sz="1700" dirty="0" smtClean="0"/>
              <a:t>oppilaat pitävät</a:t>
            </a:r>
          </a:p>
          <a:p>
            <a:r>
              <a:rPr lang="fi-FI" sz="1700" dirty="0"/>
              <a:t>Erityisesti matematiikan opetuksessa luokka olisi hyvä, sillä mahdollisimman moni pääsee tekemään älytaululla </a:t>
            </a:r>
            <a:r>
              <a:rPr lang="fi-FI" sz="1700" dirty="0" smtClean="0"/>
              <a:t>yhtä aikaa</a:t>
            </a:r>
            <a:r>
              <a:rPr lang="fi-FI" sz="1700" dirty="0"/>
              <a:t>. Pääsimme itse tekemään kolmen hengen ryhmissä, jolloin kaikki saivat osallistua todella paljon, ja kun yksi teki, muut pystyivät tarkkailemaan ja kommentoimaan ja ideoimaan pienen etäisyyden päästä.</a:t>
            </a:r>
            <a:br>
              <a:rPr lang="fi-FI" sz="1700" dirty="0"/>
            </a:br>
            <a:r>
              <a:rPr lang="fi-FI" sz="1700" dirty="0"/>
              <a:t>Myös ryhmätöiden teossa tuollainen rennompi oppimisympäristö on paljon mielekkäämpi kuin tavallinen luokkahuone</a:t>
            </a:r>
            <a:r>
              <a:rPr lang="fi-FI" sz="2100" dirty="0"/>
              <a:t>.</a:t>
            </a:r>
          </a:p>
        </p:txBody>
      </p:sp>
      <p:sp>
        <p:nvSpPr>
          <p:cNvPr id="3" name="Otsikko 2"/>
          <p:cNvSpPr>
            <a:spLocks noGrp="1"/>
          </p:cNvSpPr>
          <p:nvPr>
            <p:ph type="title"/>
          </p:nvPr>
        </p:nvSpPr>
        <p:spPr/>
        <p:txBody>
          <a:bodyPr>
            <a:normAutofit/>
          </a:bodyPr>
          <a:lstStyle/>
          <a:p>
            <a:endParaRPr lang="fi-FI" dirty="0"/>
          </a:p>
        </p:txBody>
      </p:sp>
      <p:sp>
        <p:nvSpPr>
          <p:cNvPr id="6" name="Otsikko 2"/>
          <p:cNvSpPr txBox="1">
            <a:spLocks/>
          </p:cNvSpPr>
          <p:nvPr/>
        </p:nvSpPr>
        <p:spPr>
          <a:xfrm>
            <a:off x="467544" y="260648"/>
            <a:ext cx="8229600" cy="1143000"/>
          </a:xfrm>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75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defRPr/>
            </a:pPr>
            <a:r>
              <a:rPr lang="fi-FI" dirty="0" smtClean="0"/>
              <a:t/>
            </a:r>
            <a:br>
              <a:rPr lang="fi-FI" dirty="0" smtClean="0"/>
            </a:br>
            <a:r>
              <a:rPr lang="fi-FI" sz="2800" dirty="0" smtClean="0"/>
              <a:t>OKL:n opiskelijaryhmän kokemukset</a:t>
            </a:r>
            <a:r>
              <a:rPr lang="fi-FI" dirty="0" smtClean="0"/>
              <a:t/>
            </a:r>
            <a:br>
              <a:rPr lang="fi-FI" dirty="0" smtClean="0"/>
            </a:br>
            <a:endParaRPr lang="fi-FI" dirty="0"/>
          </a:p>
        </p:txBody>
      </p:sp>
    </p:spTree>
    <p:extLst>
      <p:ext uri="{BB962C8B-B14F-4D97-AF65-F5344CB8AC3E}">
        <p14:creationId xmlns:p14="http://schemas.microsoft.com/office/powerpoint/2010/main" xmlns="" val="7348260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endParaRPr lang="fi-FI" dirty="0" smtClean="0"/>
          </a:p>
          <a:p>
            <a:r>
              <a:rPr lang="fi-FI" sz="1800" dirty="0" err="1" smtClean="0"/>
              <a:t>Plaza</a:t>
            </a:r>
            <a:r>
              <a:rPr lang="fi-FI" sz="1800" dirty="0" smtClean="0"/>
              <a:t> luokkakierron ulkopuolella, vapaasti varattavissa</a:t>
            </a:r>
          </a:p>
          <a:p>
            <a:r>
              <a:rPr lang="fi-FI" sz="1800" dirty="0" smtClean="0"/>
              <a:t>Käyttöaste n. 50%</a:t>
            </a:r>
          </a:p>
          <a:p>
            <a:r>
              <a:rPr lang="fi-FI" sz="1800" dirty="0" smtClean="0"/>
              <a:t>Käyttäjinä koulun omat ryhmät ja ulkopuoliset</a:t>
            </a:r>
          </a:p>
          <a:p>
            <a:r>
              <a:rPr lang="fi-FI" sz="1800" dirty="0" smtClean="0"/>
              <a:t>Muut koulutuskuntayhtymän lukiot haluavat samanlaisen tai paremman (isomman ja avoimemman) ja tulevat saamaan</a:t>
            </a:r>
          </a:p>
          <a:p>
            <a:r>
              <a:rPr lang="fi-FI" sz="1800" dirty="0" smtClean="0"/>
              <a:t>Metso rakentaa kahvihuoneen tällä periaatteella</a:t>
            </a:r>
          </a:p>
          <a:p>
            <a:r>
              <a:rPr lang="fi-FI" sz="1800" dirty="0" smtClean="0"/>
              <a:t>Saarijärvelle  ja Joutsaan rakennetaan saman oloinen tila lukioon, joten ollaan pääsemässä tavoitteeseen: sanoma leviää</a:t>
            </a:r>
            <a:endParaRPr lang="fi-FI" sz="1800"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lvl="0" algn="ctr">
              <a:defRPr/>
            </a:pPr>
            <a:r>
              <a:rPr lang="fi-FI" noProof="0" dirty="0" smtClean="0"/>
              <a:t/>
            </a:r>
            <a:br>
              <a:rPr lang="fi-FI" noProof="0" dirty="0" smtClean="0"/>
            </a:br>
            <a:r>
              <a:rPr lang="fi-FI" sz="2800" dirty="0" smtClean="0"/>
              <a:t>Muuta huomattavaa!</a:t>
            </a:r>
            <a:r>
              <a:rPr lang="fi-FI" noProof="0" dirty="0" smtClean="0"/>
              <a:t/>
            </a:r>
            <a:br>
              <a:rPr lang="fi-FI" noProof="0" dirty="0" smtClean="0"/>
            </a:b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endParaRPr lang="fi-FI" dirty="0" smtClean="0"/>
          </a:p>
          <a:p>
            <a:r>
              <a:rPr lang="fi-FI" dirty="0" smtClean="0"/>
              <a:t>Syksyn  aktiivitaulukoulutukset</a:t>
            </a:r>
          </a:p>
          <a:p>
            <a:r>
              <a:rPr lang="fi-FI" dirty="0" smtClean="0"/>
              <a:t>Tablettien hankkiminen ja koulutus opettajille</a:t>
            </a:r>
          </a:p>
          <a:p>
            <a:r>
              <a:rPr lang="fi-FI" dirty="0" smtClean="0"/>
              <a:t>Taulujen yhteiskäyttö</a:t>
            </a:r>
          </a:p>
          <a:p>
            <a:r>
              <a:rPr lang="fi-FI" dirty="0" smtClean="0"/>
              <a:t>Uutisstudion rakentaminen </a:t>
            </a:r>
            <a:r>
              <a:rPr lang="fi-FI" dirty="0" err="1" smtClean="0"/>
              <a:t>Plazaan</a:t>
            </a:r>
            <a:endParaRPr lang="fi-FI" dirty="0" smtClean="0"/>
          </a:p>
          <a:p>
            <a:r>
              <a:rPr lang="fi-FI" dirty="0"/>
              <a:t>A</a:t>
            </a:r>
            <a:r>
              <a:rPr lang="fi-FI" dirty="0" smtClean="0"/>
              <a:t>loitamme </a:t>
            </a:r>
            <a:r>
              <a:rPr lang="fi-FI" dirty="0"/>
              <a:t>tosissaan tutkivan oppimisen -toimintasuunnan </a:t>
            </a:r>
            <a:r>
              <a:rPr lang="fi-FI" dirty="0" smtClean="0"/>
              <a:t>suunnittelun, mukana </a:t>
            </a:r>
            <a:r>
              <a:rPr lang="fi-FI" dirty="0"/>
              <a:t>mm. OKL:n Matti </a:t>
            </a:r>
            <a:r>
              <a:rPr lang="fi-FI" dirty="0" smtClean="0"/>
              <a:t>Rautiainen (historia), Jouni Viiri (fysiikka). Keski-Suomen lukiohanke tukee.</a:t>
            </a:r>
          </a:p>
          <a:p>
            <a:pPr marL="109728" indent="0">
              <a:buNone/>
            </a:pPr>
            <a:r>
              <a:rPr lang="fi-FI" dirty="0"/>
              <a:t> </a:t>
            </a:r>
            <a:r>
              <a:rPr lang="fi-FI" dirty="0" smtClean="0"/>
              <a:t>                      </a:t>
            </a:r>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lvl="0" algn="ctr">
              <a:defRPr/>
            </a:pPr>
            <a:r>
              <a:rPr lang="fi-FI" noProof="0" dirty="0" smtClean="0"/>
              <a:t/>
            </a:r>
            <a:br>
              <a:rPr lang="fi-FI" noProof="0" dirty="0" smtClean="0"/>
            </a:br>
            <a:r>
              <a:rPr lang="fi-FI" sz="2800" noProof="0" smtClean="0"/>
              <a:t>Mitä syksyllä</a:t>
            </a:r>
            <a:r>
              <a:rPr lang="fi-FI" sz="2800" noProof="0"/>
              <a:t>?</a:t>
            </a:r>
            <a:r>
              <a:rPr lang="fi-FI" noProof="0" dirty="0" smtClean="0"/>
              <a:t/>
            </a:r>
            <a:br>
              <a:rPr lang="fi-FI" noProof="0" dirty="0" smtClean="0"/>
            </a:b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xmlns="" val="2975022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r>
              <a:rPr lang="fi-FI" dirty="0" smtClean="0"/>
              <a:t>Olemme onnistuneet levittämään ideaa</a:t>
            </a:r>
          </a:p>
          <a:p>
            <a:r>
              <a:rPr lang="fi-FI" dirty="0" smtClean="0"/>
              <a:t>Opiskelijat saaneet hyviä kokemuksia</a:t>
            </a:r>
          </a:p>
          <a:p>
            <a:r>
              <a:rPr lang="fi-FI" dirty="0" smtClean="0"/>
              <a:t>Opetusmateriaalia pystyttävä tuottamaan aktiivitauluille enemmän, vaikeaa</a:t>
            </a:r>
          </a:p>
          <a:p>
            <a:r>
              <a:rPr lang="fi-FI" dirty="0" smtClean="0"/>
              <a:t>Tutkivan oppimisen mahdollisuudet paremmin hyötykäyttöön, taulut tehokäyttöön, mahdollista</a:t>
            </a:r>
          </a:p>
          <a:p>
            <a:pPr>
              <a:buNone/>
            </a:pPr>
            <a:endParaRPr lang="fi-FI" dirty="0" smtClean="0"/>
          </a:p>
          <a:p>
            <a:pPr>
              <a:buNone/>
            </a:pPr>
            <a:r>
              <a:rPr lang="fi-FI" dirty="0" smtClean="0"/>
              <a:t>			</a:t>
            </a:r>
            <a:r>
              <a:rPr lang="fi-FI" smtClean="0"/>
              <a:t>	Kiitos!</a:t>
            </a:r>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lvl="0" algn="ctr">
              <a:defRPr/>
            </a:pPr>
            <a:r>
              <a:rPr lang="fi-FI" noProof="0" dirty="0" smtClean="0"/>
              <a:t/>
            </a:r>
            <a:br>
              <a:rPr lang="fi-FI" noProof="0" dirty="0" smtClean="0"/>
            </a:br>
            <a:r>
              <a:rPr lang="fi-FI" sz="2800" noProof="0" smtClean="0"/>
              <a:t>Mitä syksyllä</a:t>
            </a:r>
            <a:r>
              <a:rPr lang="fi-FI" sz="2800" noProof="0"/>
              <a:t>?</a:t>
            </a:r>
            <a:r>
              <a:rPr lang="fi-FI" noProof="0" dirty="0" smtClean="0"/>
              <a:t/>
            </a:r>
            <a:br>
              <a:rPr lang="fi-FI" noProof="0" dirty="0" smtClean="0"/>
            </a:b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xmlns="" val="1094230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endParaRPr lang="fi-FI" dirty="0" smtClean="0"/>
          </a:p>
          <a:p>
            <a:r>
              <a:rPr lang="fi-FI" dirty="0" smtClean="0"/>
              <a:t>Suunnitteluryhmä: kiinteistöpäällikkö, rehtori, arkkitehti, neljä opettajaa</a:t>
            </a:r>
          </a:p>
          <a:p>
            <a:r>
              <a:rPr lang="fi-FI" dirty="0" smtClean="0"/>
              <a:t>Ajatus tilan jaosta kolmeen funktioon: Tiedon hankinta, käsittely ja esittäminen</a:t>
            </a:r>
          </a:p>
          <a:p>
            <a:r>
              <a:rPr lang="fi-FI" dirty="0" smtClean="0"/>
              <a:t>Työskentely tietokoneavusteisesti, paperin käyttö ei välttämätöntä, ei tulostimia, vain kopiokone käytössä tarvittaessa, ei pöytiä, vain kirjoitusalustat, tilassa vain sukkasillaan</a:t>
            </a:r>
          </a:p>
          <a:p>
            <a:endParaRPr lang="fi-FI" dirty="0"/>
          </a:p>
        </p:txBody>
      </p:sp>
      <p:sp>
        <p:nvSpPr>
          <p:cNvPr id="4" name="Otsikko 2"/>
          <p:cNvSpPr>
            <a:spLocks noGrp="1"/>
          </p:cNvSpPr>
          <p:nvPr>
            <p:ph type="title"/>
          </p:nvPr>
        </p:nvSpPr>
        <p:spPr>
          <a:gradFill>
            <a:gsLst>
              <a:gs pos="0">
                <a:srgbClr val="FFF200"/>
              </a:gs>
              <a:gs pos="45000">
                <a:srgbClr val="FF7A00"/>
              </a:gs>
              <a:gs pos="70000">
                <a:srgbClr val="FF0300"/>
              </a:gs>
              <a:gs pos="100000">
                <a:srgbClr val="4D0808"/>
              </a:gs>
            </a:gsLst>
            <a:lin ang="5400000" scaled="0"/>
          </a:gradFill>
        </p:spPr>
        <p:txBody>
          <a:bodyPr>
            <a:normAutofit fontScale="90000"/>
          </a:bodyPr>
          <a:lstStyle/>
          <a:p>
            <a:pPr algn="ctr"/>
            <a:r>
              <a:rPr lang="fi-FI" dirty="0" smtClean="0"/>
              <a:t/>
            </a:r>
            <a:br>
              <a:rPr lang="fi-FI" dirty="0" smtClean="0"/>
            </a:br>
            <a:r>
              <a:rPr lang="fi-FI" dirty="0" smtClean="0"/>
              <a:t>Suunnitteluvaihe</a:t>
            </a:r>
            <a:br>
              <a:rPr lang="fi-FI" dirty="0" smtClean="0"/>
            </a:br>
            <a:endParaRPr lang="fi-FI"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isällön paikkamerkki 6" descr="kuva1.jpg"/>
          <p:cNvPicPr>
            <a:picLocks noGrp="1" noChangeAspect="1"/>
          </p:cNvPicPr>
          <p:nvPr>
            <p:ph idx="1"/>
          </p:nvPr>
        </p:nvPicPr>
        <p:blipFill>
          <a:blip r:embed="rId2" cstate="print"/>
          <a:stretch>
            <a:fillRect/>
          </a:stretch>
        </p:blipFill>
        <p:spPr>
          <a:xfrm>
            <a:off x="467544" y="1507392"/>
            <a:ext cx="8208912" cy="5017952"/>
          </a:xfrm>
        </p:spPr>
      </p:pic>
      <p:sp>
        <p:nvSpPr>
          <p:cNvPr id="4" name="Otsikko 2"/>
          <p:cNvSpPr>
            <a:spLocks noGrp="1"/>
          </p:cNvSpPr>
          <p:nvPr>
            <p:ph type="title"/>
          </p:nvPr>
        </p:nvSpPr>
        <p:spPr>
          <a:gradFill>
            <a:gsLst>
              <a:gs pos="0">
                <a:srgbClr val="FFF200"/>
              </a:gs>
              <a:gs pos="45000">
                <a:srgbClr val="FF7A00"/>
              </a:gs>
              <a:gs pos="70000">
                <a:srgbClr val="FF0300"/>
              </a:gs>
              <a:gs pos="100000">
                <a:srgbClr val="4D0808"/>
              </a:gs>
            </a:gsLst>
            <a:lin ang="5400000" scaled="0"/>
          </a:gradFill>
        </p:spPr>
        <p:txBody>
          <a:bodyPr>
            <a:normAutofit/>
          </a:bodyPr>
          <a:lstStyle/>
          <a:p>
            <a:pPr algn="ctr"/>
            <a:r>
              <a:rPr lang="fi-FI" dirty="0" smtClean="0"/>
              <a:t>Lopputulos paperilla</a:t>
            </a:r>
            <a:endParaRPr lang="fi-FI"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3d-kuva 2.jpg"/>
          <p:cNvPicPr>
            <a:picLocks noGrp="1" noChangeAspect="1"/>
          </p:cNvPicPr>
          <p:nvPr>
            <p:ph idx="1"/>
          </p:nvPr>
        </p:nvPicPr>
        <p:blipFill>
          <a:blip r:embed="rId2" cstate="print"/>
          <a:stretch>
            <a:fillRect/>
          </a:stretch>
        </p:blipFill>
        <p:spPr>
          <a:xfrm>
            <a:off x="539552" y="1481137"/>
            <a:ext cx="8136904" cy="4693987"/>
          </a:xfrm>
        </p:spPr>
      </p:pic>
      <p:sp>
        <p:nvSpPr>
          <p:cNvPr id="4" name="Otsikko 2"/>
          <p:cNvSpPr>
            <a:spLocks noGrp="1"/>
          </p:cNvSpPr>
          <p:nvPr>
            <p:ph type="title"/>
          </p:nvPr>
        </p:nvSpPr>
        <p:spPr>
          <a:gradFill>
            <a:gsLst>
              <a:gs pos="0">
                <a:srgbClr val="FFF200"/>
              </a:gs>
              <a:gs pos="45000">
                <a:srgbClr val="FF7A00"/>
              </a:gs>
              <a:gs pos="70000">
                <a:srgbClr val="FF0300"/>
              </a:gs>
              <a:gs pos="100000">
                <a:srgbClr val="4D0808"/>
              </a:gs>
            </a:gsLst>
            <a:lin ang="5400000" scaled="0"/>
          </a:gradFill>
        </p:spPr>
        <p:txBody>
          <a:bodyPr>
            <a:normAutofit/>
          </a:bodyPr>
          <a:lstStyle/>
          <a:p>
            <a:pPr algn="ctr"/>
            <a:r>
              <a:rPr lang="fi-FI" dirty="0" smtClean="0"/>
              <a:t>Lopputulos paperilla</a:t>
            </a:r>
            <a:endParaRPr lang="fi-FI"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3d-kuva 3.jpg"/>
          <p:cNvPicPr>
            <a:picLocks noGrp="1" noChangeAspect="1"/>
          </p:cNvPicPr>
          <p:nvPr>
            <p:ph idx="1"/>
          </p:nvPr>
        </p:nvPicPr>
        <p:blipFill>
          <a:blip r:embed="rId2" cstate="print"/>
          <a:stretch>
            <a:fillRect/>
          </a:stretch>
        </p:blipFill>
        <p:spPr>
          <a:xfrm>
            <a:off x="467544" y="1484784"/>
            <a:ext cx="8241900" cy="4756174"/>
          </a:xfrm>
        </p:spPr>
      </p:pic>
      <p:sp>
        <p:nvSpPr>
          <p:cNvPr id="3" name="Otsikko 2"/>
          <p:cNvSpPr>
            <a:spLocks noGrp="1"/>
          </p:cNvSpPr>
          <p:nvPr>
            <p:ph type="title"/>
          </p:nvPr>
        </p:nvSpPr>
        <p:spPr/>
        <p:txBody>
          <a:bodyPr/>
          <a:lstStyle/>
          <a:p>
            <a:endParaRPr lang="fi-FI"/>
          </a:p>
        </p:txBody>
      </p:sp>
      <p:sp>
        <p:nvSpPr>
          <p:cNvPr id="4" name="Otsikko 2"/>
          <p:cNvSpPr txBox="1">
            <a:spLocks/>
          </p:cNvSpPr>
          <p:nvPr/>
        </p:nvSpPr>
        <p:spPr>
          <a:xfrm>
            <a:off x="467544" y="260648"/>
            <a:ext cx="8229600" cy="1143000"/>
          </a:xfrm>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sz="41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Lopputulos paperilla</a:t>
            </a: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p:cNvSpPr>
            <a:spLocks noGrp="1"/>
          </p:cNvSpPr>
          <p:nvPr>
            <p:ph idx="1"/>
          </p:nvPr>
        </p:nvSpPr>
        <p:spPr/>
        <p:txBody>
          <a:bodyPr/>
          <a:lstStyle/>
          <a:p>
            <a:endParaRPr lang="fi-FI" dirty="0" smtClean="0"/>
          </a:p>
          <a:p>
            <a:r>
              <a:rPr lang="fi-FI" dirty="0" smtClean="0"/>
              <a:t>Kuka maksaa, hinta suuri.</a:t>
            </a:r>
          </a:p>
          <a:p>
            <a:r>
              <a:rPr lang="fi-FI" dirty="0" smtClean="0"/>
              <a:t>Kevät, huhtikuu, perjantai, </a:t>
            </a:r>
            <a:r>
              <a:rPr lang="fi-FI" dirty="0" err="1" smtClean="0"/>
              <a:t>OPH-avustukset</a:t>
            </a:r>
            <a:r>
              <a:rPr lang="fi-FI" dirty="0" smtClean="0"/>
              <a:t> oltava sisässä seuraavana keskiviikkona.</a:t>
            </a:r>
          </a:p>
          <a:p>
            <a:r>
              <a:rPr lang="fi-FI" dirty="0" smtClean="0"/>
              <a:t>Tuli mieleen, jospa haetaan avustusta laitteisiin </a:t>
            </a:r>
            <a:r>
              <a:rPr lang="fi-FI" dirty="0" err="1" smtClean="0"/>
              <a:t>OPH:sta</a:t>
            </a:r>
            <a:r>
              <a:rPr lang="fi-FI" dirty="0" smtClean="0"/>
              <a:t>, siis viikonlopputöitä</a:t>
            </a:r>
            <a:endParaRPr lang="fi-FI" dirty="0"/>
          </a:p>
        </p:txBody>
      </p:sp>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i-FI"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r>
            <a:br>
              <a:rPr kumimoji="0" lang="fi-FI"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r>
              <a:rPr kumimoji="0" lang="fi-FI"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Rahoitushuolia</a:t>
            </a:r>
            <a:br>
              <a:rPr kumimoji="0" lang="fi-FI"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normAutofit fontScale="77500" lnSpcReduction="20000"/>
          </a:bodyPr>
          <a:lstStyle/>
          <a:p>
            <a:pPr marL="514350" indent="-514350">
              <a:buNone/>
            </a:pPr>
            <a:r>
              <a:rPr lang="fi-FI" b="1" dirty="0" smtClean="0"/>
              <a:t>Tavoitteena</a:t>
            </a:r>
            <a:r>
              <a:rPr lang="fi-FI" dirty="0" smtClean="0"/>
              <a:t>  </a:t>
            </a:r>
          </a:p>
          <a:p>
            <a:pPr marL="514350" indent="-514350"/>
            <a:r>
              <a:rPr lang="fi-FI" dirty="0" smtClean="0"/>
              <a:t>antaa opettajille mahdollisuus alkaa </a:t>
            </a:r>
            <a:r>
              <a:rPr lang="fi-FI" dirty="0" smtClean="0">
                <a:solidFill>
                  <a:srgbClr val="FF0000"/>
                </a:solidFill>
              </a:rPr>
              <a:t>harjoitella</a:t>
            </a:r>
            <a:r>
              <a:rPr lang="fi-FI" dirty="0" smtClean="0"/>
              <a:t> uudenmuotoista </a:t>
            </a:r>
            <a:r>
              <a:rPr lang="fi-FI" dirty="0" smtClean="0">
                <a:solidFill>
                  <a:srgbClr val="FF0000"/>
                </a:solidFill>
              </a:rPr>
              <a:t>opettamistyyliä</a:t>
            </a:r>
            <a:r>
              <a:rPr lang="fi-FI" dirty="0" smtClean="0"/>
              <a:t> ja antaa heille koulutusta asiassa</a:t>
            </a:r>
          </a:p>
          <a:p>
            <a:pPr marL="514350" indent="-514350"/>
            <a:r>
              <a:rPr lang="fi-FI" dirty="0" smtClean="0"/>
              <a:t>luoda uudentyyppinen oppimisympäristö, jossa opiskelijoille avautuu mahdollisuus </a:t>
            </a:r>
            <a:r>
              <a:rPr lang="fi-FI" dirty="0" smtClean="0">
                <a:solidFill>
                  <a:srgbClr val="FF0000"/>
                </a:solidFill>
              </a:rPr>
              <a:t>vuorovaikutteiseen oppimiseen</a:t>
            </a:r>
            <a:r>
              <a:rPr lang="fi-FI" dirty="0" smtClean="0"/>
              <a:t> siten, että he hankkivat itse tarvittavan tiedon, käsittelevät sitä ryhmässä ja esittävät sen muulle opiskelijajoukolle</a:t>
            </a:r>
          </a:p>
          <a:p>
            <a:pPr marL="514350" indent="-514350"/>
            <a:r>
              <a:rPr lang="fi-FI" dirty="0" smtClean="0"/>
              <a:t>lisätä </a:t>
            </a:r>
            <a:r>
              <a:rPr lang="fi-FI" dirty="0" smtClean="0">
                <a:solidFill>
                  <a:srgbClr val="FF0000"/>
                </a:solidFill>
              </a:rPr>
              <a:t>opettajien välistä yhteistyötä</a:t>
            </a:r>
            <a:r>
              <a:rPr lang="fi-FI" dirty="0" smtClean="0"/>
              <a:t> oppitunnin pitämisessä</a:t>
            </a:r>
          </a:p>
          <a:p>
            <a:pPr marL="514350" indent="-514350"/>
            <a:r>
              <a:rPr lang="fi-FI" dirty="0" smtClean="0">
                <a:solidFill>
                  <a:srgbClr val="FF0000"/>
                </a:solidFill>
              </a:rPr>
              <a:t>antaa tila </a:t>
            </a:r>
            <a:r>
              <a:rPr lang="fi-FI" dirty="0" smtClean="0"/>
              <a:t>muidenkin lähellä sijaitsevien lukioiden opetusryhmienkäyttöön</a:t>
            </a:r>
          </a:p>
          <a:p>
            <a:pPr marL="514350" indent="-514350"/>
            <a:r>
              <a:rPr lang="fi-FI" dirty="0" smtClean="0">
                <a:solidFill>
                  <a:srgbClr val="FF0000"/>
                </a:solidFill>
              </a:rPr>
              <a:t>välittää kokemuksia </a:t>
            </a:r>
            <a:r>
              <a:rPr lang="fi-FI" dirty="0" smtClean="0"/>
              <a:t>Kuntayhtymän alaisiin lukioihin ja edelleen Keski-Suomen lukiohankkeen kautta muihin</a:t>
            </a:r>
          </a:p>
          <a:p>
            <a:pPr>
              <a:buNone/>
            </a:pPr>
            <a:r>
              <a:rPr lang="fi-FI" dirty="0" smtClean="0"/>
              <a:t>	   maakunnan </a:t>
            </a:r>
            <a:r>
              <a:rPr lang="fi-FI" dirty="0" smtClean="0">
                <a:solidFill>
                  <a:srgbClr val="FF0000"/>
                </a:solidFill>
              </a:rPr>
              <a:t>lukioihin</a:t>
            </a:r>
            <a:r>
              <a:rPr lang="fi-FI" dirty="0" smtClean="0"/>
              <a:t>.</a:t>
            </a:r>
            <a:endParaRPr lang="fi-FI" dirty="0"/>
          </a:p>
        </p:txBody>
      </p:sp>
      <p:sp>
        <p:nvSpPr>
          <p:cNvPr id="5"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dirty="0" err="1" smtClean="0"/>
              <a:t>Plaza</a:t>
            </a:r>
            <a:r>
              <a:rPr lang="fi-FI" dirty="0" smtClean="0"/>
              <a:t> - uudenmuotoinen oppimisympäristö  -hanke</a:t>
            </a: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isällön paikkamerkki 4" descr="plaza_vaiheessa.jpg"/>
          <p:cNvPicPr>
            <a:picLocks noGrp="1" noChangeAspect="1"/>
          </p:cNvPicPr>
          <p:nvPr>
            <p:ph idx="1"/>
          </p:nvPr>
        </p:nvPicPr>
        <p:blipFill>
          <a:blip r:embed="rId2" cstate="print"/>
          <a:stretch>
            <a:fillRect/>
          </a:stretch>
        </p:blipFill>
        <p:spPr>
          <a:xfrm>
            <a:off x="683568" y="1772816"/>
            <a:ext cx="7848872" cy="4320480"/>
          </a:xfrm>
        </p:spPr>
      </p:pic>
      <p:sp>
        <p:nvSpPr>
          <p:cNvPr id="4" name="Otsikko 2"/>
          <p:cNvSpPr txBox="1">
            <a:spLocks noGrp="1"/>
          </p:cNvSpPr>
          <p:nvPr>
            <p:ph type="title"/>
          </p:nvPr>
        </p:nvSpPr>
        <p:spPr>
          <a:prstGeom prst="rect">
            <a:avLst/>
          </a:prstGeom>
          <a:gradFill>
            <a:gsLst>
              <a:gs pos="0">
                <a:srgbClr val="FFF200"/>
              </a:gs>
              <a:gs pos="45000">
                <a:srgbClr val="FF7A00"/>
              </a:gs>
              <a:gs pos="70000">
                <a:srgbClr val="FF0300"/>
              </a:gs>
              <a:gs pos="100000">
                <a:srgbClr val="4D0808"/>
              </a:gs>
            </a:gsLst>
            <a:lin ang="5400000" scaled="0"/>
          </a:gradFill>
        </p:spPr>
        <p:txBody>
          <a:bodyPr vert="horz" rtlCol="0" anchor="ctr">
            <a:normAutofit fontScale="9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i-FI" dirty="0" err="1" smtClean="0"/>
              <a:t>Plaza</a:t>
            </a:r>
            <a:r>
              <a:rPr lang="fi-FI" dirty="0" smtClean="0"/>
              <a:t> - uudenmuotoinen oppimisympäristö  -hanke</a:t>
            </a:r>
            <a:endParaRPr kumimoji="0" lang="fi-FI"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la">
  <a:themeElements>
    <a:clrScheme name="Aul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ul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Aul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324</TotalTime>
  <Words>1383</Words>
  <Application>Microsoft Office PowerPoint</Application>
  <PresentationFormat>Näytössä katseltava diaesitys (4:3)</PresentationFormat>
  <Paragraphs>130</Paragraphs>
  <Slides>28</Slides>
  <Notes>1</Notes>
  <HiddenSlides>0</HiddenSlides>
  <MMClips>0</MMClips>
  <ScaleCrop>false</ScaleCrop>
  <HeadingPairs>
    <vt:vector size="4" baseType="variant">
      <vt:variant>
        <vt:lpstr>Teema</vt:lpstr>
      </vt:variant>
      <vt:variant>
        <vt:i4>1</vt:i4>
      </vt:variant>
      <vt:variant>
        <vt:lpstr>Dian otsikot</vt:lpstr>
      </vt:variant>
      <vt:variant>
        <vt:i4>28</vt:i4>
      </vt:variant>
    </vt:vector>
  </HeadingPairs>
  <TitlesOfParts>
    <vt:vector size="29" baseType="lpstr">
      <vt:lpstr>Aula</vt:lpstr>
      <vt:lpstr>                  Plaza – uudenmuotoinen oppimistila </vt:lpstr>
      <vt:lpstr> Alkutilanne </vt:lpstr>
      <vt:lpstr> Suunnitteluvaihe </vt:lpstr>
      <vt:lpstr>Lopputulos paperilla</vt:lpstr>
      <vt:lpstr>Lopputulos paperilla</vt:lpstr>
      <vt:lpstr>Dia 6</vt:lpstr>
      <vt:lpstr> Rahoitushuolia </vt:lpstr>
      <vt:lpstr>Plaza - uudenmuotoinen oppimisympäristö  -hanke</vt:lpstr>
      <vt:lpstr>Plaza - uudenmuotoinen oppimisympäristö  -hanke</vt:lpstr>
      <vt:lpstr>Plaza - uudenmuotoinen oppimisympäristö  -hanke</vt:lpstr>
      <vt:lpstr>Plaza - uudenmuotoinen oppimisympäristö  -hanke</vt:lpstr>
      <vt:lpstr>Plaza - uudenmuotoinen oppimisympäristö  -hanke</vt:lpstr>
      <vt:lpstr>Plaza - uudenmuotoinen oppimisympäristö  -hanke</vt:lpstr>
      <vt:lpstr>Opettajakysely  3d-kuvien valmistuttua</vt:lpstr>
      <vt:lpstr>Miten Plazaa on käytetty!</vt:lpstr>
      <vt:lpstr>Äidinkielen opettajan kokemukset I</vt:lpstr>
      <vt:lpstr>Äidinkielen opettajan kokemukset II</vt:lpstr>
      <vt:lpstr>Äidinkielen opettajan kokemukset III</vt:lpstr>
      <vt:lpstr> Englannin suullisen kielitaidon kurssin opettajan kokemukset </vt:lpstr>
      <vt:lpstr> Opiskelijapalaute englannin suullisen kielitaidon kurssilta 22.9-2.11.2011 </vt:lpstr>
      <vt:lpstr>  Matematiikan opettajan ajatukset  </vt:lpstr>
      <vt:lpstr>  Muita kokemuksia  </vt:lpstr>
      <vt:lpstr>  OKL:n opiskelijaryhmän kokemukset  </vt:lpstr>
      <vt:lpstr> OKL:n opiskelijaryhmän kokemukset </vt:lpstr>
      <vt:lpstr>Dia 25</vt:lpstr>
      <vt:lpstr> Muuta huomattavaa! </vt:lpstr>
      <vt:lpstr> Mitä syksyllä? </vt:lpstr>
      <vt:lpstr> Mitä syksyllä? </vt:lpstr>
    </vt:vector>
  </TitlesOfParts>
  <Company>JAO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Plaza-uudenmuotoinen oppimistila</dc:title>
  <dc:creator>Arto Hjelt</dc:creator>
  <cp:lastModifiedBy>Arto Hjelt</cp:lastModifiedBy>
  <cp:revision>85</cp:revision>
  <dcterms:created xsi:type="dcterms:W3CDTF">2012-03-20T08:41:15Z</dcterms:created>
  <dcterms:modified xsi:type="dcterms:W3CDTF">2012-05-23T10:27:17Z</dcterms:modified>
</cp:coreProperties>
</file>