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61" r:id="rId9"/>
    <p:sldId id="274" r:id="rId10"/>
    <p:sldId id="262" r:id="rId11"/>
    <p:sldId id="275" r:id="rId12"/>
    <p:sldId id="263" r:id="rId13"/>
    <p:sldId id="276" r:id="rId14"/>
    <p:sldId id="271" r:id="rId15"/>
    <p:sldId id="277" r:id="rId16"/>
    <p:sldId id="269" r:id="rId17"/>
    <p:sldId id="270" r:id="rId18"/>
    <p:sldId id="266" r:id="rId19"/>
    <p:sldId id="268" r:id="rId20"/>
    <p:sldId id="264" r:id="rId21"/>
    <p:sldId id="265" r:id="rId22"/>
    <p:sldId id="267" r:id="rId23"/>
    <p:sldId id="272" r:id="rId24"/>
    <p:sldId id="273" r:id="rId25"/>
    <p:sldId id="278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DECBF9-787F-4DD2-80AF-1597DD46F11C}" type="datetimeFigureOut">
              <a:rPr lang="fi-FI" smtClean="0"/>
              <a:t>26.10.2015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85B868-59F7-41AE-B265-0B57318B48F4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29795"/>
            <a:ext cx="4253912" cy="3177305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fi-FI" sz="4300" dirty="0" smtClean="0">
                <a:solidFill>
                  <a:srgbClr val="464646"/>
                </a:solidFill>
              </a:rPr>
              <a:t>MÄNTYSAVOTTA – </a:t>
            </a:r>
            <a:br>
              <a:rPr lang="fi-FI" sz="4300" dirty="0" smtClean="0">
                <a:solidFill>
                  <a:srgbClr val="464646"/>
                </a:solidFill>
              </a:rPr>
            </a:br>
            <a:r>
              <a:rPr lang="fi-FI" sz="4300" dirty="0" smtClean="0">
                <a:solidFill>
                  <a:srgbClr val="464646"/>
                </a:solidFill>
              </a:rPr>
              <a:t>Yhdessä tekemisen ilo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9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toiminut koulun yhteydessä syksystä 2012</a:t>
            </a:r>
          </a:p>
          <a:p>
            <a:r>
              <a:rPr lang="fi-FI" dirty="0" smtClean="0"/>
              <a:t>kirjastolla käytössä </a:t>
            </a:r>
            <a:r>
              <a:rPr lang="fi-FI" dirty="0" err="1" smtClean="0"/>
              <a:t>mediateekki</a:t>
            </a:r>
            <a:r>
              <a:rPr lang="fi-FI" dirty="0" smtClean="0"/>
              <a:t>  </a:t>
            </a:r>
          </a:p>
          <a:p>
            <a:r>
              <a:rPr lang="fi-FI" dirty="0" smtClean="0"/>
              <a:t>pedagoginen informaatikko oli käytössä 2012-2013, mikä tuki yhteistyötä koulun ja kirjaston välillä</a:t>
            </a:r>
          </a:p>
          <a:p>
            <a:r>
              <a:rPr lang="fi-FI" u="sng" dirty="0"/>
              <a:t>k</a:t>
            </a:r>
            <a:r>
              <a:rPr lang="fi-FI" u="sng" dirty="0" smtClean="0"/>
              <a:t>oulun ja kirjaston yhteistyöhanke </a:t>
            </a:r>
            <a:r>
              <a:rPr lang="fi-FI" dirty="0" smtClean="0"/>
              <a:t>LUKUINTO lv 2014-15</a:t>
            </a:r>
          </a:p>
          <a:p>
            <a:r>
              <a:rPr lang="fi-FI" dirty="0"/>
              <a:t>k</a:t>
            </a:r>
            <a:r>
              <a:rPr lang="fi-FI" dirty="0" smtClean="0"/>
              <a:t>irjasto tarjoaa koululle </a:t>
            </a:r>
            <a:r>
              <a:rPr lang="fi-FI" u="sng" dirty="0" smtClean="0"/>
              <a:t>mediakasvatustunteja</a:t>
            </a:r>
          </a:p>
          <a:p>
            <a:r>
              <a:rPr lang="fi-FI" u="sng" dirty="0"/>
              <a:t>o</a:t>
            </a:r>
            <a:r>
              <a:rPr lang="fi-FI" u="sng" dirty="0" smtClean="0"/>
              <a:t>hjatut kirjastovälitunnit koulun käytössä</a:t>
            </a:r>
          </a:p>
          <a:p>
            <a:r>
              <a:rPr lang="fi-FI" u="sng" dirty="0"/>
              <a:t>k</a:t>
            </a:r>
            <a:r>
              <a:rPr lang="fi-FI" u="sng" dirty="0" smtClean="0"/>
              <a:t>irjasto käytettävissä </a:t>
            </a:r>
            <a:r>
              <a:rPr lang="fi-FI" dirty="0" smtClean="0"/>
              <a:t>koulun toimintaan opettajan johdolla </a:t>
            </a:r>
            <a:r>
              <a:rPr lang="fi-FI" u="sng" dirty="0" smtClean="0"/>
              <a:t>aukioloaikojen ulkopuolella</a:t>
            </a:r>
          </a:p>
          <a:p>
            <a:r>
              <a:rPr lang="fi-FI" u="sng" dirty="0"/>
              <a:t>y</a:t>
            </a:r>
            <a:r>
              <a:rPr lang="fi-FI" u="sng" dirty="0" smtClean="0"/>
              <a:t>hteistoiminnot</a:t>
            </a:r>
            <a:r>
              <a:rPr lang="fi-FI" dirty="0" smtClean="0"/>
              <a:t> koulun ja päiväkodin kanssa: näyttelyt, kirjatilaukset, satutunnit, opastukset</a:t>
            </a:r>
          </a:p>
          <a:p>
            <a:r>
              <a:rPr lang="fi-FI" dirty="0"/>
              <a:t>y</a:t>
            </a:r>
            <a:r>
              <a:rPr lang="fi-FI" dirty="0" smtClean="0"/>
              <a:t>hteistyö kasvattanut kävijämääriä</a:t>
            </a:r>
          </a:p>
          <a:p>
            <a:r>
              <a:rPr lang="fi-FI" dirty="0"/>
              <a:t>a</a:t>
            </a:r>
            <a:r>
              <a:rPr lang="fi-FI" dirty="0" smtClean="0"/>
              <a:t>ukioloajat ma, ti klo 14-19 ja </a:t>
            </a:r>
            <a:r>
              <a:rPr lang="fi-FI" dirty="0" err="1" smtClean="0"/>
              <a:t>ke-pe</a:t>
            </a:r>
            <a:r>
              <a:rPr lang="fi-FI" dirty="0" smtClean="0"/>
              <a:t> klo 10-16</a:t>
            </a:r>
          </a:p>
          <a:p>
            <a:r>
              <a:rPr lang="fi-FI" dirty="0"/>
              <a:t>l</a:t>
            </a:r>
            <a:r>
              <a:rPr lang="fi-FI" dirty="0" smtClean="0"/>
              <a:t>ainausmäärä 61500 vuodessa, 100-200 kävijää päivässä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KIRJASTOTOIMI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94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916832"/>
            <a:ext cx="6613954" cy="4464496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Meillä pääsee ”sukkasillaan” kirjastoon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19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L</a:t>
            </a:r>
            <a:r>
              <a:rPr lang="fi-FI" dirty="0" smtClean="0"/>
              <a:t>iikuntahalli avoinna la 9-21, su 9-21.30, ark. 16-22</a:t>
            </a:r>
          </a:p>
          <a:p>
            <a:r>
              <a:rPr lang="fi-FI" dirty="0" smtClean="0"/>
              <a:t>kaukalo- ja pallokenttä: muutamia vakiovarauksia, muuten omaehtoinen käyttö, pukukopit auki ark. klo 21 ja viikonloppuisin klo 20 asti</a:t>
            </a:r>
          </a:p>
          <a:p>
            <a:r>
              <a:rPr lang="fi-FI" dirty="0" smtClean="0"/>
              <a:t>Lähiliikuntapaikka; palloareena (omaehtoiseen toimintaan)</a:t>
            </a:r>
          </a:p>
          <a:p>
            <a:r>
              <a:rPr lang="fi-FI" u="sng" dirty="0" smtClean="0"/>
              <a:t>yhteistyö</a:t>
            </a:r>
            <a:r>
              <a:rPr lang="fi-FI" dirty="0" smtClean="0"/>
              <a:t> koulun ja kiinteistötoimen kanssa: </a:t>
            </a:r>
            <a:r>
              <a:rPr lang="fi-FI" u="sng" dirty="0" smtClean="0"/>
              <a:t>välineet ja tilat</a:t>
            </a:r>
          </a:p>
          <a:p>
            <a:r>
              <a:rPr lang="fi-FI" dirty="0" smtClean="0"/>
              <a:t>hakemusten perusteella määritellään aukioloajat ja varaukset</a:t>
            </a:r>
          </a:p>
          <a:p>
            <a:r>
              <a:rPr lang="fi-FI" dirty="0"/>
              <a:t>v</a:t>
            </a:r>
            <a:r>
              <a:rPr lang="fi-FI" dirty="0" smtClean="0"/>
              <a:t>araukset mahdollisia myös yksityishenkilöille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LIIKUNTATOIMI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58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Wau-liikuntakerho</a:t>
            </a:r>
            <a:r>
              <a:rPr lang="fi-FI" dirty="0" smtClean="0"/>
              <a:t> breikillä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2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248472"/>
          </a:xfrm>
        </p:spPr>
        <p:txBody>
          <a:bodyPr>
            <a:normAutofit/>
          </a:bodyPr>
          <a:lstStyle/>
          <a:p>
            <a:r>
              <a:rPr lang="fi-FI" dirty="0" err="1" smtClean="0"/>
              <a:t>Benchmarking</a:t>
            </a:r>
            <a:r>
              <a:rPr lang="fi-FI" dirty="0" smtClean="0"/>
              <a:t> Oulussa 17.3.2015</a:t>
            </a:r>
          </a:p>
          <a:p>
            <a:r>
              <a:rPr lang="fi-FI" dirty="0" err="1" smtClean="0"/>
              <a:t>Monitoimijataloa-seminaari</a:t>
            </a:r>
            <a:r>
              <a:rPr lang="fi-FI" dirty="0" smtClean="0"/>
              <a:t> Kisakalliossa 18.3.2015</a:t>
            </a:r>
          </a:p>
          <a:p>
            <a:r>
              <a:rPr lang="fi-FI" dirty="0" smtClean="0"/>
              <a:t>Mäntysavotta -kehittämistyöryhmän suunnittelukokoukset 9.4. </a:t>
            </a:r>
            <a:r>
              <a:rPr lang="fi-FI" dirty="0"/>
              <a:t>/</a:t>
            </a:r>
            <a:r>
              <a:rPr lang="fi-FI" dirty="0" smtClean="0"/>
              <a:t>15.4./ 18.8./ 1.9.</a:t>
            </a:r>
          </a:p>
          <a:p>
            <a:r>
              <a:rPr lang="fi-FI" dirty="0" smtClean="0"/>
              <a:t>Tiedotustilaisuus savotan työntekijöille  keskiviikkona 13.5. klo 12.00-12.20 Mäntynummen yhtenäiskoulun auditoriossa</a:t>
            </a:r>
          </a:p>
          <a:p>
            <a:pPr marL="109728" indent="0">
              <a:buNone/>
            </a:pPr>
            <a:r>
              <a:rPr lang="fi-FI" dirty="0" smtClean="0"/>
              <a:t> 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Mäntysavotan palaverit ja tiedotustilaisuus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82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Monitoimijat</a:t>
            </a:r>
            <a:r>
              <a:rPr lang="fi-FI" dirty="0" smtClean="0"/>
              <a:t> suunnittelusavotassa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3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800" b="1" dirty="0">
                <a:solidFill>
                  <a:srgbClr val="00B050"/>
                </a:solidFill>
                <a:latin typeface="Calibri"/>
              </a:rPr>
              <a:t>T</a:t>
            </a:r>
            <a:r>
              <a:rPr lang="fi-FI" sz="4800" dirty="0">
                <a:latin typeface="Calibri"/>
              </a:rPr>
              <a:t>oisten arvostaminen</a:t>
            </a:r>
          </a:p>
          <a:p>
            <a:r>
              <a:rPr lang="fi-FI" sz="4800" dirty="0" smtClean="0">
                <a:solidFill>
                  <a:srgbClr val="00B050"/>
                </a:solidFill>
                <a:latin typeface="Calibri"/>
              </a:rPr>
              <a:t>Y</a:t>
            </a:r>
            <a:r>
              <a:rPr lang="fi-FI" sz="4800" dirty="0" smtClean="0">
                <a:latin typeface="Calibri"/>
              </a:rPr>
              <a:t>hteisöllisyys</a:t>
            </a:r>
            <a:endParaRPr lang="fi-FI" sz="4800" dirty="0">
              <a:latin typeface="Calibri"/>
            </a:endParaRPr>
          </a:p>
          <a:p>
            <a:r>
              <a:rPr lang="fi-FI" sz="4800" dirty="0" smtClean="0">
                <a:solidFill>
                  <a:srgbClr val="00B050"/>
                </a:solidFill>
                <a:latin typeface="Calibri"/>
              </a:rPr>
              <a:t>V</a:t>
            </a:r>
            <a:r>
              <a:rPr lang="fi-FI" sz="4800" dirty="0" smtClean="0">
                <a:latin typeface="Calibri"/>
              </a:rPr>
              <a:t>astuullisuus</a:t>
            </a:r>
          </a:p>
          <a:p>
            <a:r>
              <a:rPr lang="fi-FI" sz="4800" dirty="0">
                <a:solidFill>
                  <a:srgbClr val="00B050"/>
                </a:solidFill>
                <a:latin typeface="Calibri"/>
              </a:rPr>
              <a:t>I</a:t>
            </a:r>
            <a:r>
              <a:rPr lang="fi-FI" sz="4800" dirty="0">
                <a:latin typeface="Calibri"/>
              </a:rPr>
              <a:t>lo ja innostuneisuus</a:t>
            </a:r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43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i-FI" sz="4800" dirty="0" smtClean="0">
                <a:latin typeface="Comic Sans MS" panose="030F0702030302020204" pitchFamily="66" charset="0"/>
              </a:rPr>
              <a:t>Asukas edellä puuhun</a:t>
            </a:r>
            <a:endParaRPr lang="fi-FI" sz="4800" dirty="0">
              <a:latin typeface="Comic Sans MS" panose="030F0702030302020204" pitchFamily="66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VISIOMME: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20888"/>
            <a:ext cx="4069619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 </a:t>
            </a:r>
            <a:r>
              <a:rPr lang="fi-FI" sz="3200" dirty="0" smtClean="0"/>
              <a:t>Yhteistyön kehittäminen eri toimijoiden kesken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enkilöresurssin joustava käyttö</a:t>
            </a:r>
          </a:p>
          <a:p>
            <a:pPr lvl="1"/>
            <a:r>
              <a:rPr lang="fi-FI" dirty="0" smtClean="0"/>
              <a:t>eheän palvelurakenteen luominen</a:t>
            </a:r>
          </a:p>
          <a:p>
            <a:pPr lvl="1"/>
            <a:r>
              <a:rPr lang="fi-FI" dirty="0" smtClean="0"/>
              <a:t>yhteisen johtoryhmän kehittäminen</a:t>
            </a:r>
          </a:p>
          <a:p>
            <a:pPr lvl="1"/>
            <a:r>
              <a:rPr lang="fi-FI" dirty="0" smtClean="0"/>
              <a:t>henkilöstön sitouttaminen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MÄNTYSAVOTAN TAVOITTEET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6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952329"/>
          </a:xfrm>
        </p:spPr>
        <p:txBody>
          <a:bodyPr>
            <a:normAutofit fontScale="92500" lnSpcReduction="20000"/>
          </a:bodyPr>
          <a:lstStyle/>
          <a:p>
            <a:pPr lvl="1">
              <a:buClr>
                <a:srgbClr val="2DA2BF"/>
              </a:buClr>
            </a:pPr>
            <a:r>
              <a:rPr lang="fi-FI" sz="2800" dirty="0" smtClean="0">
                <a:solidFill>
                  <a:prstClr val="black"/>
                </a:solidFill>
              </a:rPr>
              <a:t>asukkaille </a:t>
            </a:r>
            <a:r>
              <a:rPr lang="fi-FI" sz="2800" dirty="0">
                <a:solidFill>
                  <a:prstClr val="black"/>
                </a:solidFill>
              </a:rPr>
              <a:t>mahdollisuus vaikuttaa palveluihin – kyselyt, tarvetilan määrittely -&gt; palvelujen </a:t>
            </a:r>
            <a:r>
              <a:rPr lang="fi-FI" sz="2800" dirty="0" smtClean="0">
                <a:solidFill>
                  <a:prstClr val="black"/>
                </a:solidFill>
              </a:rPr>
              <a:t>rakentaminen </a:t>
            </a:r>
          </a:p>
          <a:p>
            <a:pPr marL="393192" lvl="1" indent="0">
              <a:buClr>
                <a:srgbClr val="2DA2BF"/>
              </a:buClr>
              <a:buNone/>
            </a:pPr>
            <a:endParaRPr lang="fi-FI" sz="28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fi-FI" sz="2800" dirty="0">
                <a:solidFill>
                  <a:prstClr val="black"/>
                </a:solidFill>
              </a:rPr>
              <a:t>matalan kynnyksen palvelut </a:t>
            </a:r>
            <a:endParaRPr lang="fi-FI" sz="2800" dirty="0" smtClean="0">
              <a:solidFill>
                <a:prstClr val="black"/>
              </a:solidFill>
            </a:endParaRPr>
          </a:p>
          <a:p>
            <a:pPr marL="393192" lvl="1" indent="0">
              <a:buClr>
                <a:srgbClr val="2DA2BF"/>
              </a:buClr>
              <a:buNone/>
            </a:pPr>
            <a:endParaRPr lang="fi-FI" sz="2800" dirty="0" smtClean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fi-FI" sz="2800" dirty="0">
                <a:solidFill>
                  <a:prstClr val="black"/>
                </a:solidFill>
              </a:rPr>
              <a:t>t</a:t>
            </a:r>
            <a:r>
              <a:rPr lang="fi-FI" sz="2800" dirty="0" smtClean="0">
                <a:solidFill>
                  <a:prstClr val="black"/>
                </a:solidFill>
              </a:rPr>
              <a:t>ietoisuuden lisääminen palveluista ja toiminnasta alueella</a:t>
            </a:r>
          </a:p>
          <a:p>
            <a:pPr lvl="0">
              <a:buClr>
                <a:srgbClr val="2DA2BF"/>
              </a:buClr>
            </a:pPr>
            <a:endParaRPr lang="fi-FI" sz="25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fi-FI" sz="4400" dirty="0">
                <a:solidFill>
                  <a:prstClr val="black"/>
                </a:solidFill>
              </a:rPr>
              <a:t>2. Asukaslähtöisyys</a:t>
            </a:r>
            <a:br>
              <a:rPr lang="fi-FI" sz="4400" dirty="0">
                <a:solidFill>
                  <a:prstClr val="blac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5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Yhtenäiskoulu</a:t>
            </a:r>
          </a:p>
          <a:p>
            <a:r>
              <a:rPr lang="fi-FI" dirty="0" smtClean="0"/>
              <a:t>Varhaiskasvatus</a:t>
            </a:r>
          </a:p>
          <a:p>
            <a:r>
              <a:rPr lang="fi-FI" dirty="0" smtClean="0"/>
              <a:t>Tukipalvelut/Iltapäivätoiminta</a:t>
            </a:r>
          </a:p>
          <a:p>
            <a:r>
              <a:rPr lang="fi-FI" dirty="0" smtClean="0"/>
              <a:t>Nuorisopalvelut</a:t>
            </a:r>
          </a:p>
          <a:p>
            <a:r>
              <a:rPr lang="fi-FI" dirty="0" smtClean="0"/>
              <a:t>Kirjasto</a:t>
            </a:r>
          </a:p>
          <a:p>
            <a:r>
              <a:rPr lang="fi-FI" dirty="0" smtClean="0"/>
              <a:t>Kulttuuritoimi</a:t>
            </a:r>
          </a:p>
          <a:p>
            <a:pPr lvl="1"/>
            <a:r>
              <a:rPr lang="fi-FI" dirty="0" smtClean="0"/>
              <a:t>Hiiden opisto</a:t>
            </a:r>
          </a:p>
          <a:p>
            <a:pPr lvl="1"/>
            <a:r>
              <a:rPr lang="fi-FI" dirty="0" smtClean="0"/>
              <a:t>Orkesteri: esiintymiset alueella</a:t>
            </a:r>
          </a:p>
          <a:p>
            <a:pPr lvl="1"/>
            <a:r>
              <a:rPr lang="fi-FI" dirty="0" smtClean="0"/>
              <a:t>Museo: ABC-perinnekirja, taidetta nähtäville</a:t>
            </a:r>
          </a:p>
          <a:p>
            <a:pPr lvl="1"/>
            <a:r>
              <a:rPr lang="fi-FI" dirty="0" smtClean="0"/>
              <a:t>Teatteri</a:t>
            </a:r>
          </a:p>
          <a:p>
            <a:r>
              <a:rPr lang="fi-FI" dirty="0" smtClean="0"/>
              <a:t>Liikuntatoimi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MÄNTYNUMMEN KAMPUKSEN TOIMIJAT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24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800" dirty="0" smtClean="0"/>
              <a:t>toimenkuvien organisointi: </a:t>
            </a:r>
          </a:p>
          <a:p>
            <a:pPr lvl="1"/>
            <a:r>
              <a:rPr lang="fi-FI" sz="2600" dirty="0" smtClean="0"/>
              <a:t>koulunkäyntiavustajan, iltapäivätoiminnan ohjaajan ja kerho-ohjaajan toimenkuvan muodostaminen kokopäivätyöksi </a:t>
            </a:r>
            <a:r>
              <a:rPr lang="fi-FI" sz="2600" b="1" dirty="0" smtClean="0"/>
              <a:t>(esim. </a:t>
            </a:r>
            <a:r>
              <a:rPr lang="fi-FI" sz="2600" b="1" dirty="0" err="1" smtClean="0"/>
              <a:t>ip-ohjaaja</a:t>
            </a:r>
            <a:r>
              <a:rPr lang="fi-FI" sz="2600" b="1" dirty="0" smtClean="0"/>
              <a:t> töissä kesällä kirjastossa</a:t>
            </a:r>
          </a:p>
          <a:p>
            <a:pPr lvl="1"/>
            <a:r>
              <a:rPr lang="fi-FI" sz="2600" dirty="0" smtClean="0"/>
              <a:t>varhaiskasvatuksen aamutoiminnan henkilöstön hyödyntäminen koulun aamutoimintaan  </a:t>
            </a:r>
          </a:p>
          <a:p>
            <a:r>
              <a:rPr lang="fi-FI" sz="2800" dirty="0"/>
              <a:t>a</a:t>
            </a:r>
            <a:r>
              <a:rPr lang="fi-FI" sz="2800" dirty="0" smtClean="0"/>
              <a:t>voimen nuorisotoimen kehittäminen –&gt; muita toimijoita mukaan</a:t>
            </a:r>
          </a:p>
          <a:p>
            <a:r>
              <a:rPr lang="fi-FI" sz="2800" dirty="0"/>
              <a:t>p</a:t>
            </a:r>
            <a:r>
              <a:rPr lang="fi-FI" sz="2800" dirty="0" smtClean="0"/>
              <a:t>edagogisen informaatikon palkkaaminen kulttuuritoimen ja koulutoimen yhteistyönä</a:t>
            </a:r>
          </a:p>
          <a:p>
            <a:r>
              <a:rPr lang="fi-FI" sz="2800" dirty="0" smtClean="0"/>
              <a:t>Hiiden opiston iltatoiminnan lisääminen</a:t>
            </a:r>
          </a:p>
          <a:p>
            <a:endParaRPr lang="fi-FI" sz="2800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KEHITTÄMISKOHTEITA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8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fi-FI" sz="2800" dirty="0">
                <a:solidFill>
                  <a:prstClr val="black"/>
                </a:solidFill>
              </a:rPr>
              <a:t>kulttuuriyhdistyksille toimitiloja </a:t>
            </a:r>
          </a:p>
          <a:p>
            <a:pPr lvl="0">
              <a:buClr>
                <a:srgbClr val="2DA2BF"/>
              </a:buClr>
            </a:pPr>
            <a:r>
              <a:rPr lang="fi-FI" sz="2800" dirty="0" smtClean="0">
                <a:solidFill>
                  <a:prstClr val="black"/>
                </a:solidFill>
              </a:rPr>
              <a:t>Nuorisokolon </a:t>
            </a:r>
            <a:r>
              <a:rPr lang="fi-FI" sz="2800" dirty="0">
                <a:solidFill>
                  <a:prstClr val="black"/>
                </a:solidFill>
              </a:rPr>
              <a:t>nuoret liikkumaan liikuntahalliin – valvonta-/ohjausapua </a:t>
            </a:r>
            <a:r>
              <a:rPr lang="fi-FI" sz="2800" dirty="0" smtClean="0">
                <a:solidFill>
                  <a:prstClr val="black"/>
                </a:solidFill>
              </a:rPr>
              <a:t>Liikuntakeskuksesta</a:t>
            </a:r>
            <a:endParaRPr lang="fi-FI" sz="2800" dirty="0" smtClean="0"/>
          </a:p>
          <a:p>
            <a:r>
              <a:rPr lang="fi-FI" sz="2800" dirty="0" smtClean="0"/>
              <a:t>taiteen perusopetuksen (LUMO, taiteen perusopetuksen oppilaitokset) jalkauttaminen Mäntynummen kampukselle</a:t>
            </a:r>
            <a:endParaRPr lang="fi-FI" sz="2800" dirty="0"/>
          </a:p>
          <a:p>
            <a:r>
              <a:rPr lang="fi-FI" sz="2800" dirty="0" smtClean="0"/>
              <a:t>Kulttuuritoimi: bändityöpaja 7.luokkalaisille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i-FI" dirty="0"/>
              <a:t>K</a:t>
            </a:r>
            <a:r>
              <a:rPr lang="fi-FI" dirty="0" smtClean="0"/>
              <a:t>oulun uuden piha-alueen avaus syksyllä 2015 </a:t>
            </a:r>
            <a:r>
              <a:rPr lang="fi-FI" u="sng" dirty="0" smtClean="0"/>
              <a:t>lauantaina 3.10. klo 10-13</a:t>
            </a:r>
          </a:p>
          <a:p>
            <a:pPr marL="109728" indent="0">
              <a:buNone/>
            </a:pPr>
            <a:endParaRPr lang="fi-FI" u="sng" dirty="0" smtClean="0"/>
          </a:p>
          <a:p>
            <a:pPr marL="109728" indent="0">
              <a:buNone/>
            </a:pPr>
            <a:r>
              <a:rPr lang="fi-FI" dirty="0"/>
              <a:t>Alueen asukkaille tutuksi tuleminen! </a:t>
            </a:r>
          </a:p>
          <a:p>
            <a:pPr marL="109728" indent="0">
              <a:buNone/>
            </a:pPr>
            <a:endParaRPr lang="fi-FI" u="sng" dirty="0"/>
          </a:p>
          <a:p>
            <a:pPr marL="109728" indent="0">
              <a:buNone/>
            </a:pPr>
            <a:r>
              <a:rPr lang="fi-FI" dirty="0"/>
              <a:t>*</a:t>
            </a:r>
            <a:r>
              <a:rPr lang="fi-FI" sz="2000" dirty="0">
                <a:solidFill>
                  <a:prstClr val="black"/>
                </a:solidFill>
              </a:rPr>
              <a:t> Palveluiden </a:t>
            </a:r>
            <a:r>
              <a:rPr lang="fi-FI" sz="2000" dirty="0" smtClean="0"/>
              <a:t>”</a:t>
            </a:r>
            <a:r>
              <a:rPr lang="fi-FI" sz="2000" dirty="0">
                <a:solidFill>
                  <a:prstClr val="black"/>
                </a:solidFill>
              </a:rPr>
              <a:t>a</a:t>
            </a:r>
            <a:r>
              <a:rPr lang="fi-FI" sz="2000" dirty="0" smtClean="0">
                <a:solidFill>
                  <a:prstClr val="black"/>
                </a:solidFill>
              </a:rPr>
              <a:t>voimet ovet” </a:t>
            </a:r>
            <a:r>
              <a:rPr lang="fi-FI" sz="2000" dirty="0">
                <a:solidFill>
                  <a:prstClr val="black"/>
                </a:solidFill>
              </a:rPr>
              <a:t>toimijoiden yhteistyönä </a:t>
            </a:r>
            <a:endParaRPr lang="fi-FI" sz="2000" dirty="0" smtClean="0"/>
          </a:p>
          <a:p>
            <a:pPr marL="109728" indent="0">
              <a:buNone/>
            </a:pPr>
            <a:r>
              <a:rPr lang="fi-FI" sz="2000" dirty="0" smtClean="0"/>
              <a:t>* Alueen toimijat suunnittelemaan ja kehittämään yhteistyötä                                </a:t>
            </a:r>
          </a:p>
          <a:p>
            <a:pPr marL="109728" indent="0">
              <a:buNone/>
            </a:pPr>
            <a:r>
              <a:rPr lang="fi-FI" sz="2000" dirty="0" smtClean="0"/>
              <a:t>* Alueen toimijoiden tutustuminen toinen toisiinsa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Mäntysavotan yhteistapahtuma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5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Nyt toteutamme ensimmäisen yhteisen tapahtuman</a:t>
            </a:r>
          </a:p>
          <a:p>
            <a:r>
              <a:rPr lang="fi-FI" dirty="0" smtClean="0"/>
              <a:t>Jatkossa pohdimme </a:t>
            </a:r>
            <a:r>
              <a:rPr lang="fi-FI" dirty="0" err="1" smtClean="0"/>
              <a:t>monitoimija/Mäntysavotta</a:t>
            </a:r>
            <a:r>
              <a:rPr lang="fi-FI" dirty="0" smtClean="0"/>
              <a:t> organisoitumista</a:t>
            </a:r>
          </a:p>
          <a:p>
            <a:r>
              <a:rPr lang="fi-FI" dirty="0" smtClean="0"/>
              <a:t>Yhteistyökuvioiden vakiinnuttaminen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Entäs sitten?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06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Saimme heti hyvä liikkeellelähdön Oulun vierailun ja Kisakallion seminaaripäivien jälkeen</a:t>
            </a:r>
          </a:p>
          <a:p>
            <a:r>
              <a:rPr lang="fi-FI" dirty="0" smtClean="0"/>
              <a:t>Meillä oli jo hyvät tilat toimia – yhteisiä tiloja</a:t>
            </a:r>
          </a:p>
          <a:p>
            <a:r>
              <a:rPr lang="fi-FI" dirty="0"/>
              <a:t>P</a:t>
            </a:r>
            <a:r>
              <a:rPr lang="fi-FI" dirty="0" smtClean="0"/>
              <a:t>aljon yhteistyökuvioita on jo olemassa</a:t>
            </a:r>
          </a:p>
          <a:p>
            <a:r>
              <a:rPr lang="fi-FI" dirty="0" smtClean="0"/>
              <a:t>Kaikkien toimialojen/ toimijoiden johdon sitoutuminen ja tuki hankkeelle</a:t>
            </a:r>
          </a:p>
          <a:p>
            <a:r>
              <a:rPr lang="fi-FI" dirty="0" smtClean="0"/>
              <a:t>Kehittämisryhmän jäsenten sitoutuminen yhteiseen suunnitteluun ja kehittämiseen</a:t>
            </a:r>
          </a:p>
          <a:p>
            <a:r>
              <a:rPr lang="fi-FI" dirty="0" smtClean="0"/>
              <a:t>…ei tullut mieleen miinuksia ;)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Plussat ja miinukset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66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87674"/>
            <a:ext cx="6211930" cy="42194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…ja sitten vaan toimeksi!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9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Yhtenäiskoulu, 450 oppilasta + Lehmijärvi, Pulli</a:t>
            </a:r>
          </a:p>
          <a:p>
            <a:r>
              <a:rPr lang="fi-FI" dirty="0"/>
              <a:t>h</a:t>
            </a:r>
            <a:r>
              <a:rPr lang="fi-FI" dirty="0" smtClean="0"/>
              <a:t>allintoresurssi: rehtori, apulaisrehtori ja vararehtori</a:t>
            </a:r>
          </a:p>
          <a:p>
            <a:r>
              <a:rPr lang="fi-FI" dirty="0" smtClean="0"/>
              <a:t>oppilashuoltohenkilöstö: kuraattori, terveydenhoitaja ja kuraattori</a:t>
            </a:r>
          </a:p>
          <a:p>
            <a:r>
              <a:rPr lang="fi-FI" dirty="0" smtClean="0"/>
              <a:t>tilat remontoitu, pihasaneeraus kesä 2015 (7-9 luokkien piha)</a:t>
            </a:r>
          </a:p>
          <a:p>
            <a:r>
              <a:rPr lang="fi-FI" dirty="0"/>
              <a:t>p</a:t>
            </a:r>
            <a:r>
              <a:rPr lang="fi-FI" dirty="0" smtClean="0"/>
              <a:t>alveluverkkosuunnitelma  – kasvaako koulun oppilasmäärä?</a:t>
            </a:r>
          </a:p>
          <a:p>
            <a:r>
              <a:rPr lang="fi-FI" dirty="0"/>
              <a:t>k</a:t>
            </a:r>
            <a:r>
              <a:rPr lang="fi-FI" dirty="0" smtClean="0"/>
              <a:t>ehittämisen kohteena yhtenäiskoulun toimintakulttuurin luominen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toiminnallisuushanke</a:t>
            </a:r>
            <a:endParaRPr lang="fi-FI" dirty="0" smtClean="0"/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			KOULU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4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Tulevaisuuden tekijät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75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Mäntynummen päiväkoti: 5 ryhmää</a:t>
            </a:r>
          </a:p>
          <a:p>
            <a:r>
              <a:rPr lang="fi-FI" dirty="0" smtClean="0"/>
              <a:t>Oravainen: 3 ryhmää ja ympärivuorokautinen ryhmä sekä avoin päiväkotiryhmä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u="sng" dirty="0" smtClean="0">
                <a:sym typeface="Wingdings" panose="05000000000000000000" pitchFamily="2" charset="2"/>
              </a:rPr>
              <a:t>yhteistyötä koulun tilojen käytössä/ tapahtumissa mukana</a:t>
            </a:r>
            <a:endParaRPr lang="fi-FI" u="sng" dirty="0" smtClean="0"/>
          </a:p>
          <a:p>
            <a:r>
              <a:rPr lang="fi-FI" dirty="0" smtClean="0"/>
              <a:t>Esiopetusryhmä koulun yhteydessä kiinteästi koulun toiminnassa mukana</a:t>
            </a:r>
          </a:p>
          <a:p>
            <a:r>
              <a:rPr lang="fi-FI" dirty="0" smtClean="0"/>
              <a:t>Lapsia noin 200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VARHAISKASVATUS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fi-FI" dirty="0" smtClean="0">
                <a:solidFill>
                  <a:prstClr val="black"/>
                </a:solidFill>
              </a:rPr>
              <a:t>maksullista </a:t>
            </a:r>
            <a:r>
              <a:rPr lang="fi-FI" dirty="0">
                <a:solidFill>
                  <a:prstClr val="black"/>
                </a:solidFill>
              </a:rPr>
              <a:t>palvelua iltapäivisin</a:t>
            </a:r>
          </a:p>
          <a:p>
            <a:r>
              <a:rPr lang="fi-FI" dirty="0" smtClean="0"/>
              <a:t>aamutoiminnallekin olisi kysyntää</a:t>
            </a:r>
          </a:p>
          <a:p>
            <a:r>
              <a:rPr lang="fi-FI" dirty="0" smtClean="0"/>
              <a:t>avoinna klo 17 asti</a:t>
            </a:r>
          </a:p>
          <a:p>
            <a:r>
              <a:rPr lang="fi-FI" dirty="0"/>
              <a:t>p</a:t>
            </a:r>
            <a:r>
              <a:rPr lang="fi-FI" dirty="0" smtClean="0"/>
              <a:t>alvelua käyttää n. 20 lasta</a:t>
            </a:r>
          </a:p>
          <a:p>
            <a:pPr lvl="0">
              <a:buClr>
                <a:srgbClr val="2DA2BF"/>
              </a:buClr>
            </a:pPr>
            <a:r>
              <a:rPr lang="fi-FI" dirty="0">
                <a:solidFill>
                  <a:prstClr val="black"/>
                </a:solidFill>
              </a:rPr>
              <a:t>toimii </a:t>
            </a:r>
            <a:r>
              <a:rPr lang="fi-FI" dirty="0" smtClean="0">
                <a:solidFill>
                  <a:prstClr val="black"/>
                </a:solidFill>
              </a:rPr>
              <a:t>nuorisotiloissa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fi-FI" dirty="0">
              <a:solidFill>
                <a:prstClr val="black"/>
              </a:solidFill>
            </a:endParaRPr>
          </a:p>
          <a:p>
            <a:endParaRPr lang="fi-FI" dirty="0" smtClean="0"/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TUKIPALVELUT/ILTAPÄIVÄ-TOIMINTA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29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3384376" cy="2527837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Shhh…lapset</a:t>
            </a:r>
            <a:r>
              <a:rPr lang="fi-FI" dirty="0" smtClean="0"/>
              <a:t> töissään!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4764815" cy="355890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81550"/>
            <a:ext cx="3672408" cy="27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</a:t>
            </a:r>
            <a:r>
              <a:rPr lang="fi-FI" dirty="0" smtClean="0"/>
              <a:t>uortenillat (13-17-vuotiaille) 4 kertaa viikossa </a:t>
            </a:r>
          </a:p>
          <a:p>
            <a:r>
              <a:rPr lang="fi-FI" dirty="0"/>
              <a:t>y</a:t>
            </a:r>
            <a:r>
              <a:rPr lang="fi-FI" dirty="0" smtClean="0"/>
              <a:t>htenä </a:t>
            </a:r>
            <a:r>
              <a:rPr lang="fi-FI" dirty="0" err="1" smtClean="0"/>
              <a:t>päivänä/vko</a:t>
            </a:r>
            <a:r>
              <a:rPr lang="fi-FI" dirty="0" smtClean="0"/>
              <a:t> ohjelmaa 5.-6. luokkalaisille</a:t>
            </a:r>
          </a:p>
          <a:p>
            <a:r>
              <a:rPr lang="fi-FI" u="sng" dirty="0"/>
              <a:t>b</a:t>
            </a:r>
            <a:r>
              <a:rPr lang="fi-FI" u="sng" dirty="0" smtClean="0"/>
              <a:t>reikkitoimintaa</a:t>
            </a:r>
            <a:r>
              <a:rPr lang="fi-FI" dirty="0" smtClean="0"/>
              <a:t>: välituntiaktiviteettia koululaisille</a:t>
            </a:r>
          </a:p>
          <a:p>
            <a:r>
              <a:rPr lang="fi-FI" dirty="0"/>
              <a:t>y</a:t>
            </a:r>
            <a:r>
              <a:rPr lang="fi-FI" dirty="0" smtClean="0"/>
              <a:t>ksi kokopäiväinen työntekijä</a:t>
            </a:r>
          </a:p>
          <a:p>
            <a:r>
              <a:rPr lang="fi-FI" dirty="0"/>
              <a:t>p</a:t>
            </a:r>
            <a:r>
              <a:rPr lang="fi-FI" dirty="0" smtClean="0"/>
              <a:t>alvelun käyttäjiä enimmillään ollut 50-60 nuorta</a:t>
            </a:r>
          </a:p>
          <a:p>
            <a:r>
              <a:rPr lang="fi-FI" dirty="0" smtClean="0"/>
              <a:t>kesäkuussa myös aukioloaikoja</a:t>
            </a:r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NUORISOPALVELUT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54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654"/>
            <a:ext cx="4053992" cy="302798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Breikillä Kolossa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4" y="2708920"/>
            <a:ext cx="4998480" cy="37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472</TotalTime>
  <Words>581</Words>
  <Application>Microsoft Office PowerPoint</Application>
  <PresentationFormat>Näytössä katseltava diaesitys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3" baseType="lpstr">
      <vt:lpstr>Calibri</vt:lpstr>
      <vt:lpstr>Comic Sans MS</vt:lpstr>
      <vt:lpstr>Lucida Sans Unicode</vt:lpstr>
      <vt:lpstr>Verdana</vt:lpstr>
      <vt:lpstr>Wingdings</vt:lpstr>
      <vt:lpstr>Wingdings 2</vt:lpstr>
      <vt:lpstr>Wingdings 3</vt:lpstr>
      <vt:lpstr>Aula</vt:lpstr>
      <vt:lpstr>MÄNTYSAVOTTA –  Yhdessä tekemisen ilo</vt:lpstr>
      <vt:lpstr>MÄNTYNUMMEN KAMPUKSEN TOIMIJAT</vt:lpstr>
      <vt:lpstr>   KOULU </vt:lpstr>
      <vt:lpstr>Tulevaisuuden tekijät</vt:lpstr>
      <vt:lpstr>VARHAISKASVATUS</vt:lpstr>
      <vt:lpstr>TUKIPALVELUT/ILTAPÄIVÄ-TOIMINTA</vt:lpstr>
      <vt:lpstr>Shhh…lapset töissään!</vt:lpstr>
      <vt:lpstr>NUORISOPALVELUT</vt:lpstr>
      <vt:lpstr>Breikillä Kolossa</vt:lpstr>
      <vt:lpstr>KIRJASTOTOIMI</vt:lpstr>
      <vt:lpstr>Meillä pääsee ”sukkasillaan” kirjastoon</vt:lpstr>
      <vt:lpstr>LIIKUNTATOIMI </vt:lpstr>
      <vt:lpstr>Wau-liikuntakerho breikillä</vt:lpstr>
      <vt:lpstr>Mäntysavotan palaverit ja tiedotustilaisuus</vt:lpstr>
      <vt:lpstr>Monitoimijat suunnittelusavotassa</vt:lpstr>
      <vt:lpstr>ARVOT</vt:lpstr>
      <vt:lpstr>VISIOMME:</vt:lpstr>
      <vt:lpstr>MÄNTYSAVOTAN TAVOITTEET</vt:lpstr>
      <vt:lpstr>2. Asukaslähtöisyys </vt:lpstr>
      <vt:lpstr>KEHITTÄMISKOHTEITA</vt:lpstr>
      <vt:lpstr>PowerPoint-esitys</vt:lpstr>
      <vt:lpstr>Mäntysavotan yhteistapahtuma</vt:lpstr>
      <vt:lpstr>Entäs sitten?</vt:lpstr>
      <vt:lpstr>Plussat ja miinukset</vt:lpstr>
      <vt:lpstr>…ja sitten vaan toimeksi!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MÄNTYNUMMEN MONITOIMIJATALOHANKE</dc:title>
  <dc:creator>Opettaja</dc:creator>
  <cp:lastModifiedBy>Opettaja</cp:lastModifiedBy>
  <cp:revision>50</cp:revision>
  <dcterms:created xsi:type="dcterms:W3CDTF">2015-04-14T15:45:15Z</dcterms:created>
  <dcterms:modified xsi:type="dcterms:W3CDTF">2015-10-26T13:20:00Z</dcterms:modified>
</cp:coreProperties>
</file>