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60" r:id="rId3"/>
    <p:sldId id="258" r:id="rId4"/>
    <p:sldId id="257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81" r:id="rId14"/>
    <p:sldId id="270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741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yöristetty suorakulmi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yöristetty suorakulmio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Otsikk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20" name="Alaotsikk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i-FI" smtClean="0"/>
              <a:t>Muokkaa alaotsikon perustyyliä napsautt.</a:t>
            </a:r>
            <a:endParaRPr kumimoji="0" lang="en-US"/>
          </a:p>
        </p:txBody>
      </p:sp>
      <p:sp>
        <p:nvSpPr>
          <p:cNvPr id="19" name="Päivämäärän paikkamerkki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1114EE-D6AE-472B-8B7D-53E8DCA439C6}" type="datetimeFigureOut">
              <a:rPr lang="fi-FI" smtClean="0"/>
              <a:t>18.9.2015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11" name="Dian numeron paikkamerkki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EC001B-4035-46E6-BBDD-6DB8F5CB559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1114EE-D6AE-472B-8B7D-53E8DCA439C6}" type="datetimeFigureOut">
              <a:rPr lang="fi-FI" smtClean="0"/>
              <a:t>18.9.2015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EC001B-4035-46E6-BBDD-6DB8F5CB559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1114EE-D6AE-472B-8B7D-53E8DCA439C6}" type="datetimeFigureOut">
              <a:rPr lang="fi-FI" smtClean="0"/>
              <a:t>18.9.2015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EC001B-4035-46E6-BBDD-6DB8F5CB559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1114EE-D6AE-472B-8B7D-53E8DCA439C6}" type="datetimeFigureOut">
              <a:rPr lang="fi-FI" smtClean="0"/>
              <a:t>18.9.2015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EC001B-4035-46E6-BBDD-6DB8F5CB559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yöristetty suorakulmio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yöristetty suorakulmio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1114EE-D6AE-472B-8B7D-53E8DCA439C6}" type="datetimeFigureOut">
              <a:rPr lang="fi-FI" smtClean="0"/>
              <a:t>18.9.2015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EC001B-4035-46E6-BBDD-6DB8F5CB559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1114EE-D6AE-472B-8B7D-53E8DCA439C6}" type="datetimeFigureOut">
              <a:rPr lang="fi-FI" smtClean="0"/>
              <a:t>18.9.2015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EC001B-4035-46E6-BBDD-6DB8F5CB559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1114EE-D6AE-472B-8B7D-53E8DCA439C6}" type="datetimeFigureOut">
              <a:rPr lang="fi-FI" smtClean="0"/>
              <a:t>18.9.2015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EC001B-4035-46E6-BBDD-6DB8F5CB559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1114EE-D6AE-472B-8B7D-53E8DCA439C6}" type="datetimeFigureOut">
              <a:rPr lang="fi-FI" smtClean="0"/>
              <a:t>18.9.2015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EC001B-4035-46E6-BBDD-6DB8F5CB559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yöristetty suorakulmi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1114EE-D6AE-472B-8B7D-53E8DCA439C6}" type="datetimeFigureOut">
              <a:rPr lang="fi-FI" smtClean="0"/>
              <a:t>18.9.2015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EC001B-4035-46E6-BBDD-6DB8F5CB559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1114EE-D6AE-472B-8B7D-53E8DCA439C6}" type="datetimeFigureOut">
              <a:rPr lang="fi-FI" smtClean="0"/>
              <a:t>18.9.2015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EC001B-4035-46E6-BBDD-6DB8F5CB559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yöristetty suorakulmi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Yhdestä kulmasta pyöristetty suorakulmi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1114EE-D6AE-472B-8B7D-53E8DCA439C6}" type="datetimeFigureOut">
              <a:rPr lang="fi-FI" smtClean="0"/>
              <a:t>18.9.2015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EC001B-4035-46E6-BBDD-6DB8F5CB5594}" type="slidenum">
              <a:rPr lang="fi-FI" smtClean="0"/>
              <a:t>‹#›</a:t>
            </a:fld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i-FI" smtClean="0"/>
              <a:t>Lisää kuva napsauttamalla kuvaketta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yöristetty suorakulmi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yöristetty suorakulmi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Otsikon paikkamerkki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4" name="Tekstin paikkamerkki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  <a:p>
            <a:pPr lvl="1" eaLnBrk="1" latinLnBrk="0" hangingPunct="1"/>
            <a:r>
              <a:rPr kumimoji="0" lang="fi-FI" smtClean="0"/>
              <a:t>toinen taso</a:t>
            </a:r>
          </a:p>
          <a:p>
            <a:pPr lvl="2" eaLnBrk="1" latinLnBrk="0" hangingPunct="1"/>
            <a:r>
              <a:rPr kumimoji="0" lang="fi-FI" smtClean="0"/>
              <a:t>kolmas taso</a:t>
            </a:r>
          </a:p>
          <a:p>
            <a:pPr lvl="3" eaLnBrk="1" latinLnBrk="0" hangingPunct="1"/>
            <a:r>
              <a:rPr kumimoji="0" lang="fi-FI" smtClean="0"/>
              <a:t>neljäs taso</a:t>
            </a:r>
          </a:p>
          <a:p>
            <a:pPr lvl="4" eaLnBrk="1" latinLnBrk="0" hangingPunct="1"/>
            <a:r>
              <a:rPr kumimoji="0" lang="fi-FI" smtClean="0"/>
              <a:t>viides taso</a:t>
            </a:r>
            <a:endParaRPr kumimoji="0" lang="en-US"/>
          </a:p>
        </p:txBody>
      </p:sp>
      <p:sp>
        <p:nvSpPr>
          <p:cNvPr id="25" name="Päivämäärän paikkamerkki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21114EE-D6AE-472B-8B7D-53E8DCA439C6}" type="datetimeFigureOut">
              <a:rPr lang="fi-FI" smtClean="0"/>
              <a:t>18.9.2015</a:t>
            </a:fld>
            <a:endParaRPr lang="fi-FI"/>
          </a:p>
        </p:txBody>
      </p:sp>
      <p:sp>
        <p:nvSpPr>
          <p:cNvPr id="18" name="Alatunnisteen paikkamerkki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EEC001B-4035-46E6-BBDD-6DB8F5CB5594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ctrTitle"/>
          </p:nvPr>
        </p:nvSpPr>
        <p:spPr>
          <a:xfrm>
            <a:off x="755576" y="980728"/>
            <a:ext cx="7811208" cy="1752810"/>
          </a:xfrm>
        </p:spPr>
        <p:txBody>
          <a:bodyPr/>
          <a:lstStyle/>
          <a:p>
            <a:pPr algn="ctr"/>
            <a:r>
              <a:rPr lang="fi-FI" dirty="0" smtClean="0"/>
              <a:t>OJANIITTUTALON MONITOIMIJAHANKE</a:t>
            </a:r>
            <a:endParaRPr lang="fi-FI" dirty="0"/>
          </a:p>
        </p:txBody>
      </p:sp>
      <p:sp>
        <p:nvSpPr>
          <p:cNvPr id="5" name="Alaotsikk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just"/>
            <a:r>
              <a:rPr lang="fi-FI" b="1" dirty="0" smtClean="0"/>
              <a:t>- MONIPUOLINEN OSAAMISKESKUS 2016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3290884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828800"/>
          </a:xfrm>
        </p:spPr>
        <p:txBody>
          <a:bodyPr/>
          <a:lstStyle/>
          <a:p>
            <a:pPr algn="ctr"/>
            <a:r>
              <a:rPr lang="fi-FI" dirty="0" smtClean="0"/>
              <a:t>KIRJASTO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672385" y="3717032"/>
            <a:ext cx="7932063" cy="2736304"/>
          </a:xfrm>
        </p:spPr>
        <p:txBody>
          <a:bodyPr>
            <a:noAutofit/>
          </a:bodyPr>
          <a:lstStyle/>
          <a:p>
            <a:pPr marL="322326" indent="-285750" algn="l">
              <a:buFont typeface="Arial" panose="020B0604020202020204" pitchFamily="34" charset="0"/>
              <a:buChar char="•"/>
            </a:pPr>
            <a:r>
              <a:rPr lang="fi-FI" dirty="0" smtClean="0"/>
              <a:t>Mediateekissa on mahdollista toteuttaa avointa kirjastotoimintaa</a:t>
            </a:r>
          </a:p>
          <a:p>
            <a:pPr marL="322326" indent="-285750" algn="l">
              <a:buFont typeface="Arial" panose="020B0604020202020204" pitchFamily="34" charset="0"/>
              <a:buChar char="•"/>
            </a:pPr>
            <a:r>
              <a:rPr lang="fi-FI" dirty="0"/>
              <a:t>A</a:t>
            </a:r>
            <a:r>
              <a:rPr lang="fi-FI" dirty="0" smtClean="0"/>
              <a:t>ineisto suunnataan lapsille, nuorille ja lapsiperheille </a:t>
            </a:r>
          </a:p>
          <a:p>
            <a:pPr marL="322326" indent="-285750" algn="l">
              <a:buFont typeface="Arial" panose="020B0604020202020204" pitchFamily="34" charset="0"/>
              <a:buChar char="•"/>
            </a:pPr>
            <a:r>
              <a:rPr lang="fi-FI" dirty="0" smtClean="0"/>
              <a:t>Pedagogisen informaatikon hyödyntäminen kirjaston toiminnassa</a:t>
            </a:r>
          </a:p>
        </p:txBody>
      </p:sp>
    </p:spTree>
    <p:extLst>
      <p:ext uri="{BB962C8B-B14F-4D97-AF65-F5344CB8AC3E}">
        <p14:creationId xmlns:p14="http://schemas.microsoft.com/office/powerpoint/2010/main" val="4281144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828800"/>
          </a:xfrm>
        </p:spPr>
        <p:txBody>
          <a:bodyPr/>
          <a:lstStyle/>
          <a:p>
            <a:pPr algn="ctr"/>
            <a:r>
              <a:rPr lang="fi-FI" dirty="0" smtClean="0"/>
              <a:t>KULTTUURITOIMI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marL="379476" indent="-342900" algn="l">
              <a:buFont typeface="Arial" charset="0"/>
              <a:buChar char="•"/>
            </a:pPr>
            <a:r>
              <a:rPr lang="fi-FI" dirty="0" smtClean="0"/>
              <a:t>Musiikkiopisto</a:t>
            </a:r>
          </a:p>
          <a:p>
            <a:pPr marL="379476" indent="-342900" algn="l">
              <a:buFont typeface="Arial" charset="0"/>
              <a:buChar char="•"/>
            </a:pPr>
            <a:r>
              <a:rPr lang="fi-FI" dirty="0" smtClean="0"/>
              <a:t>Orkesteri</a:t>
            </a:r>
          </a:p>
          <a:p>
            <a:pPr marL="379476" indent="-342900" algn="l">
              <a:buFont typeface="Arial" charset="0"/>
              <a:buChar char="•"/>
            </a:pPr>
            <a:r>
              <a:rPr lang="fi-FI" dirty="0" smtClean="0"/>
              <a:t>Hiiden opisto</a:t>
            </a:r>
          </a:p>
          <a:p>
            <a:pPr marL="379476" indent="-342900" algn="l">
              <a:buFont typeface="Arial" charset="0"/>
              <a:buChar char="•"/>
            </a:pPr>
            <a:endParaRPr lang="fi-FI" dirty="0" smtClean="0"/>
          </a:p>
          <a:p>
            <a:pPr algn="l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7289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828800"/>
          </a:xfrm>
        </p:spPr>
        <p:txBody>
          <a:bodyPr/>
          <a:lstStyle/>
          <a:p>
            <a:pPr algn="ctr"/>
            <a:r>
              <a:rPr lang="fi-FI" dirty="0" smtClean="0"/>
              <a:t>KOLMAS SEKTORI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827584" y="3501008"/>
            <a:ext cx="7628384" cy="3024336"/>
          </a:xfrm>
        </p:spPr>
        <p:txBody>
          <a:bodyPr>
            <a:normAutofit fontScale="92500" lnSpcReduction="10000"/>
          </a:bodyPr>
          <a:lstStyle/>
          <a:p>
            <a:pPr marL="379476" indent="-342900" algn="l">
              <a:buFont typeface="Arial" charset="0"/>
              <a:buChar char="•"/>
            </a:pPr>
            <a:r>
              <a:rPr lang="fi-FI" dirty="0" smtClean="0"/>
              <a:t>Asukasyhdistys</a:t>
            </a:r>
          </a:p>
          <a:p>
            <a:pPr marL="379476" indent="-342900" algn="l">
              <a:buFont typeface="Arial" charset="0"/>
              <a:buChar char="•"/>
            </a:pPr>
            <a:r>
              <a:rPr lang="fi-FI" dirty="0" smtClean="0"/>
              <a:t>Aluetoimikunta</a:t>
            </a:r>
          </a:p>
          <a:p>
            <a:pPr marL="379476" indent="-342900" algn="l">
              <a:buFont typeface="Arial" charset="0"/>
              <a:buChar char="•"/>
            </a:pPr>
            <a:r>
              <a:rPr lang="fi-FI" dirty="0" smtClean="0"/>
              <a:t>Käsityö- ja taidekoulut sekä -seurat</a:t>
            </a:r>
            <a:endParaRPr lang="fi-FI" dirty="0"/>
          </a:p>
          <a:p>
            <a:pPr marL="379476" indent="-342900" algn="l">
              <a:buFont typeface="Arial" charset="0"/>
              <a:buChar char="•"/>
            </a:pPr>
            <a:r>
              <a:rPr lang="fi-FI" dirty="0" smtClean="0"/>
              <a:t>Kielikylpy-/kielikoulutoiminta</a:t>
            </a:r>
          </a:p>
          <a:p>
            <a:pPr marL="379476" indent="-342900" algn="l">
              <a:buFont typeface="Arial" charset="0"/>
              <a:buChar char="•"/>
            </a:pPr>
            <a:r>
              <a:rPr lang="fi-FI" dirty="0"/>
              <a:t>M</a:t>
            </a:r>
            <a:r>
              <a:rPr lang="fi-FI" dirty="0" smtClean="0"/>
              <a:t>onikulttuuritoimijat</a:t>
            </a:r>
            <a:endParaRPr lang="fi-FI" dirty="0"/>
          </a:p>
          <a:p>
            <a:pPr marL="379476" indent="-342900" algn="l">
              <a:buFont typeface="Arial" charset="0"/>
              <a:buChar char="•"/>
            </a:pPr>
            <a:r>
              <a:rPr lang="fi-FI" dirty="0" smtClean="0"/>
              <a:t>Liikunta- ja urheilutoimijat</a:t>
            </a:r>
            <a:endParaRPr lang="fi-FI" dirty="0"/>
          </a:p>
          <a:p>
            <a:pPr marL="379476" indent="-342900" algn="l">
              <a:buFont typeface="Arial" charset="0"/>
              <a:buChar char="•"/>
            </a:pPr>
            <a:r>
              <a:rPr lang="fi-FI" dirty="0" smtClean="0"/>
              <a:t>Kansalaisjärjestöt ja vapaaehtoistyö</a:t>
            </a:r>
            <a:endParaRPr lang="fi-FI" dirty="0"/>
          </a:p>
          <a:p>
            <a:pPr marL="379476" indent="-342900" algn="l">
              <a:buFont typeface="Arial" charset="0"/>
              <a:buChar char="•"/>
            </a:pPr>
            <a:r>
              <a:rPr lang="fi-FI" dirty="0" smtClean="0"/>
              <a:t>Seurakunnat</a:t>
            </a:r>
            <a:endParaRPr lang="fi-FI" dirty="0"/>
          </a:p>
          <a:p>
            <a:pPr marL="379476" indent="-342900" algn="l">
              <a:buFont typeface="Arial" charset="0"/>
              <a:buChar char="•"/>
            </a:pPr>
            <a:r>
              <a:rPr lang="fi-FI" dirty="0"/>
              <a:t>Jyväskylän yliopisto, Jyväskylän yliopiston opetuksen johtamisen professori Aini-Kristiina Jäppinen – Led-hanke </a:t>
            </a:r>
          </a:p>
          <a:p>
            <a:pPr marL="379476" indent="-342900" algn="l">
              <a:buFont typeface="Arial" charset="0"/>
              <a:buChar char="•"/>
            </a:pPr>
            <a:endParaRPr lang="fi-FI" dirty="0" smtClean="0"/>
          </a:p>
          <a:p>
            <a:pPr marL="379476" indent="-342900" algn="l">
              <a:buFont typeface="Arial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70530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093" b="89912" l="9956" r="89989">
                        <a14:foregroundMark x1="16392" y1="20470" x2="16392" y2="20470"/>
                        <a14:foregroundMark x1="16007" y1="20862" x2="25798" y2="5093"/>
                        <a14:foregroundMark x1="25468" y1="5681" x2="53795" y2="5387"/>
                        <a14:foregroundMark x1="54125" y1="6758" x2="65292" y2="45446"/>
                        <a14:foregroundMark x1="65127" y1="46033" x2="43399" y2="64936"/>
                        <a14:foregroundMark x1="43179" y1="64936" x2="16172" y2="63859"/>
                        <a14:foregroundMark x1="15457" y1="63859" x2="12981" y2="279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3573016"/>
            <a:ext cx="7449084" cy="4183452"/>
          </a:xfrm>
          <a:prstGeom prst="rect">
            <a:avLst/>
          </a:prstGeom>
          <a:noFill/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22376" y="692696"/>
            <a:ext cx="7772400" cy="1828800"/>
          </a:xfrm>
        </p:spPr>
        <p:txBody>
          <a:bodyPr/>
          <a:lstStyle/>
          <a:p>
            <a:pPr algn="l"/>
            <a:r>
              <a:rPr lang="fi-FI" dirty="0" smtClean="0"/>
              <a:t>OJANIITTUTALON JOHTAMISRAKENNE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722376" y="3469356"/>
            <a:ext cx="7772400" cy="3024336"/>
          </a:xfrm>
        </p:spPr>
        <p:txBody>
          <a:bodyPr/>
          <a:lstStyle/>
          <a:p>
            <a:pPr algn="l"/>
            <a:r>
              <a:rPr lang="fi-FI" dirty="0" smtClean="0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5983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828800"/>
          </a:xfrm>
        </p:spPr>
        <p:txBody>
          <a:bodyPr/>
          <a:lstStyle/>
          <a:p>
            <a:pPr algn="ctr"/>
            <a:r>
              <a:rPr lang="fi-FI" dirty="0" smtClean="0"/>
              <a:t>ARVOT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683568" y="3789040"/>
            <a:ext cx="7772400" cy="1728192"/>
          </a:xfrm>
        </p:spPr>
        <p:txBody>
          <a:bodyPr>
            <a:normAutofit/>
          </a:bodyPr>
          <a:lstStyle/>
          <a:p>
            <a:pPr marL="379476" indent="-342900" algn="l">
              <a:buFont typeface="Arial" charset="0"/>
              <a:buChar char="•"/>
            </a:pPr>
            <a:r>
              <a:rPr lang="fi-FI" dirty="0" smtClean="0"/>
              <a:t>Yhteisöllisyys </a:t>
            </a:r>
            <a:endParaRPr lang="fi-FI" dirty="0"/>
          </a:p>
          <a:p>
            <a:pPr marL="379476" indent="-342900" algn="l">
              <a:buFont typeface="Arial" charset="0"/>
              <a:buChar char="•"/>
            </a:pPr>
            <a:r>
              <a:rPr lang="fi-FI" dirty="0" smtClean="0"/>
              <a:t>Yhdessä tekeminen</a:t>
            </a:r>
          </a:p>
          <a:p>
            <a:pPr marL="379476" indent="-342900" algn="l">
              <a:buFont typeface="Arial" charset="0"/>
              <a:buChar char="•"/>
            </a:pPr>
            <a:r>
              <a:rPr lang="fi-FI" dirty="0" smtClean="0"/>
              <a:t>Osallisuus</a:t>
            </a:r>
          </a:p>
          <a:p>
            <a:pPr marL="379476" indent="-342900" algn="l">
              <a:buFont typeface="Arial" charset="0"/>
              <a:buChar char="•"/>
            </a:pPr>
            <a:r>
              <a:rPr lang="fi-FI" dirty="0" smtClean="0"/>
              <a:t>Asiakaslähtöisyys</a:t>
            </a:r>
          </a:p>
          <a:p>
            <a:pPr marL="379476" indent="-342900" algn="l">
              <a:buFont typeface="Arial" charset="0"/>
              <a:buChar char="•"/>
            </a:pPr>
            <a:r>
              <a:rPr lang="fi-FI" dirty="0" smtClean="0"/>
              <a:t>Toisen arvostaminen</a:t>
            </a:r>
          </a:p>
          <a:p>
            <a:pPr marL="379476" lvl="0" indent="-342900" algn="just">
              <a:buClr>
                <a:srgbClr val="F07F09"/>
              </a:buClr>
              <a:buFont typeface="Arial" charset="0"/>
              <a:buChar char="•"/>
            </a:pPr>
            <a:endParaRPr lang="fi-FI" sz="1900" dirty="0">
              <a:solidFill>
                <a:srgbClr val="E3DED1">
                  <a:shade val="25000"/>
                </a:srgbClr>
              </a:solidFill>
            </a:endParaRPr>
          </a:p>
          <a:p>
            <a:pPr marL="379476" indent="-342900" algn="l">
              <a:buFont typeface="Arial" charset="0"/>
              <a:buChar char="•"/>
            </a:pPr>
            <a:endParaRPr lang="fi-FI" dirty="0" smtClean="0"/>
          </a:p>
          <a:p>
            <a:pPr algn="l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59280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828800"/>
          </a:xfrm>
        </p:spPr>
        <p:txBody>
          <a:bodyPr/>
          <a:lstStyle/>
          <a:p>
            <a:pPr algn="ctr"/>
            <a:r>
              <a:rPr lang="fi-FI" dirty="0" smtClean="0"/>
              <a:t>VISIO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818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1828800"/>
          </a:xfrm>
        </p:spPr>
        <p:txBody>
          <a:bodyPr/>
          <a:lstStyle/>
          <a:p>
            <a:pPr algn="ctr"/>
            <a:r>
              <a:rPr lang="fi-FI" dirty="0" smtClean="0"/>
              <a:t>TAVOITTEET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755576" y="3685032"/>
            <a:ext cx="7739200" cy="2264248"/>
          </a:xfrm>
        </p:spPr>
        <p:txBody>
          <a:bodyPr>
            <a:normAutofit/>
          </a:bodyPr>
          <a:lstStyle/>
          <a:p>
            <a:pPr marL="379476" indent="-342900" algn="l">
              <a:buFont typeface="Arial" charset="0"/>
              <a:buChar char="•"/>
            </a:pPr>
            <a:r>
              <a:rPr lang="fi-FI" sz="1800" dirty="0" smtClean="0"/>
              <a:t>Yhteisöllisen toimintakulttuurin luominen</a:t>
            </a:r>
          </a:p>
          <a:p>
            <a:pPr marL="379476" indent="-342900" algn="l">
              <a:buFont typeface="Arial" charset="0"/>
              <a:buChar char="•"/>
            </a:pPr>
            <a:r>
              <a:rPr lang="fi-FI" sz="1800" dirty="0" smtClean="0"/>
              <a:t>Lapselle eheän päivähoito-, esiopetus- ja koulupäivän luominen</a:t>
            </a:r>
          </a:p>
          <a:p>
            <a:pPr marL="379476" indent="-342900" algn="l">
              <a:buFont typeface="Arial" charset="0"/>
              <a:buChar char="•"/>
            </a:pPr>
            <a:r>
              <a:rPr lang="fi-FI" sz="1800" dirty="0" smtClean="0"/>
              <a:t>Johtamisjärjestelmän kehittäminen</a:t>
            </a:r>
          </a:p>
          <a:p>
            <a:pPr marL="379476" indent="-342900" algn="l">
              <a:buFont typeface="Arial" charset="0"/>
              <a:buChar char="•"/>
            </a:pPr>
            <a:r>
              <a:rPr lang="fi-FI" sz="1800" dirty="0" smtClean="0"/>
              <a:t>Tiimityöskentelyn kehittäminen</a:t>
            </a:r>
          </a:p>
          <a:p>
            <a:pPr marL="379476" indent="-342900" algn="l">
              <a:buFont typeface="Arial" charset="0"/>
              <a:buChar char="•"/>
            </a:pPr>
            <a:r>
              <a:rPr lang="fi-FI" sz="1800" dirty="0" smtClean="0"/>
              <a:t>Mentorointi-järjestelmän kehittäminen</a:t>
            </a:r>
          </a:p>
          <a:p>
            <a:pPr marL="379476" indent="-342900" algn="l">
              <a:buFont typeface="Arial" charset="0"/>
              <a:buChar char="•"/>
            </a:pPr>
            <a:r>
              <a:rPr lang="fi-FI" sz="1800" dirty="0" smtClean="0"/>
              <a:t>Luoda alueen asukkaille puitteet olla osallisia </a:t>
            </a:r>
            <a:r>
              <a:rPr lang="fi-FI" sz="1800" dirty="0" err="1" smtClean="0"/>
              <a:t>Ojaniittutalossa</a:t>
            </a:r>
            <a:r>
              <a:rPr lang="fi-FI" sz="1800" dirty="0" smtClean="0"/>
              <a:t>  </a:t>
            </a:r>
          </a:p>
          <a:p>
            <a:pPr marL="379476" indent="-342900" algn="l">
              <a:buFont typeface="Arial" charset="0"/>
              <a:buChar char="•"/>
            </a:pPr>
            <a:r>
              <a:rPr lang="fi-FI" sz="1800" dirty="0" smtClean="0"/>
              <a:t>Tilojen monipuolinen käyttö</a:t>
            </a:r>
          </a:p>
          <a:p>
            <a:pPr marL="379476" indent="-342900" algn="l">
              <a:buFont typeface="Arial" charset="0"/>
              <a:buChar char="•"/>
            </a:pP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209292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828800"/>
          </a:xfrm>
        </p:spPr>
        <p:txBody>
          <a:bodyPr/>
          <a:lstStyle/>
          <a:p>
            <a:pPr algn="ctr"/>
            <a:r>
              <a:rPr lang="fi-FI" dirty="0" smtClean="0"/>
              <a:t>KEHITTÄMISKOHTEET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703056" y="3717032"/>
            <a:ext cx="7901392" cy="2304256"/>
          </a:xfrm>
        </p:spPr>
        <p:txBody>
          <a:bodyPr>
            <a:normAutofit/>
          </a:bodyPr>
          <a:lstStyle/>
          <a:p>
            <a:pPr marL="379476" indent="-342900" algn="l">
              <a:buFont typeface="Arial" charset="0"/>
              <a:buChar char="•"/>
            </a:pPr>
            <a:r>
              <a:rPr lang="fi-FI" dirty="0" smtClean="0"/>
              <a:t>Yhteisöllisyyden kehittäminen</a:t>
            </a:r>
          </a:p>
          <a:p>
            <a:pPr marL="379476" indent="-342900" algn="l">
              <a:buFont typeface="Arial" charset="0"/>
              <a:buChar char="•"/>
            </a:pPr>
            <a:r>
              <a:rPr lang="fi-FI" dirty="0" smtClean="0"/>
              <a:t>Pedagogiikan kehittäminen</a:t>
            </a:r>
          </a:p>
          <a:p>
            <a:pPr marL="379476" indent="-342900" algn="l">
              <a:buFont typeface="Arial" charset="0"/>
              <a:buChar char="•"/>
            </a:pPr>
            <a:r>
              <a:rPr lang="fi-FI" dirty="0" smtClean="0"/>
              <a:t>Johtamisjärjestelmän kehittäminen</a:t>
            </a:r>
          </a:p>
          <a:p>
            <a:pPr marL="379476" indent="-342900" algn="l">
              <a:buFont typeface="Arial" charset="0"/>
              <a:buChar char="•"/>
            </a:pPr>
            <a:r>
              <a:rPr lang="fi-FI" dirty="0" smtClean="0"/>
              <a:t>Henkilöstön vahvuuksien </a:t>
            </a:r>
            <a:r>
              <a:rPr lang="fi-FI" dirty="0"/>
              <a:t>hyödyntäminen koko yhteisön </a:t>
            </a:r>
            <a:r>
              <a:rPr lang="fi-FI" dirty="0" smtClean="0"/>
              <a:t>hyväksi</a:t>
            </a:r>
          </a:p>
          <a:p>
            <a:pPr marL="379476" indent="-342900" algn="l">
              <a:buFont typeface="Arial" charset="0"/>
              <a:buChar char="•"/>
            </a:pPr>
            <a:r>
              <a:rPr lang="fi-FI" dirty="0" smtClean="0"/>
              <a:t>Tehtäväkuvien monipuolistaminen</a:t>
            </a:r>
            <a:endParaRPr lang="fi-FI" dirty="0"/>
          </a:p>
          <a:p>
            <a:pPr algn="l"/>
            <a:endParaRPr lang="fi-FI" dirty="0" smtClean="0"/>
          </a:p>
          <a:p>
            <a:pPr algn="l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17647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828800"/>
          </a:xfrm>
        </p:spPr>
        <p:txBody>
          <a:bodyPr/>
          <a:lstStyle/>
          <a:p>
            <a:pPr algn="ctr"/>
            <a:r>
              <a:rPr lang="fi-FI" dirty="0" smtClean="0"/>
              <a:t>AIKATAULU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683568" y="3685032"/>
            <a:ext cx="7848872" cy="2840312"/>
          </a:xfrm>
        </p:spPr>
        <p:txBody>
          <a:bodyPr>
            <a:normAutofit fontScale="92500"/>
          </a:bodyPr>
          <a:lstStyle/>
          <a:p>
            <a:pPr marL="379476" indent="-342900" algn="l">
              <a:buFont typeface="Arial" charset="0"/>
              <a:buChar char="•"/>
            </a:pPr>
            <a:r>
              <a:rPr lang="fi-FI" dirty="0" err="1" smtClean="0"/>
              <a:t>Ojaniittutalon</a:t>
            </a:r>
            <a:r>
              <a:rPr lang="fi-FI" dirty="0" smtClean="0"/>
              <a:t> hankesuunnitelma keväällä 2012</a:t>
            </a:r>
          </a:p>
          <a:p>
            <a:pPr marL="379476" indent="-342900" algn="l">
              <a:buFont typeface="Arial" charset="0"/>
              <a:buChar char="•"/>
            </a:pPr>
            <a:r>
              <a:rPr lang="fi-FI" dirty="0" smtClean="0"/>
              <a:t>Rakennushankkeen aloitus 1.8.2014, kesto 18 kuukautta</a:t>
            </a:r>
          </a:p>
          <a:p>
            <a:pPr marL="379476" indent="-342900" algn="l">
              <a:buFont typeface="Arial" charset="0"/>
              <a:buChar char="•"/>
            </a:pPr>
            <a:r>
              <a:rPr lang="fi-FI" dirty="0" err="1" smtClean="0"/>
              <a:t>Monitoimijatalot-hankkeen</a:t>
            </a:r>
            <a:r>
              <a:rPr lang="fi-FI" dirty="0" smtClean="0"/>
              <a:t> suunnittelupalaveri 12.5.2015</a:t>
            </a:r>
          </a:p>
          <a:p>
            <a:pPr marL="379476" indent="-342900" algn="l">
              <a:buFont typeface="Arial" charset="0"/>
              <a:buChar char="•"/>
            </a:pPr>
            <a:r>
              <a:rPr lang="fi-FI" dirty="0" smtClean="0"/>
              <a:t>Infopaketin luominen 9.6.2015</a:t>
            </a:r>
          </a:p>
          <a:p>
            <a:pPr marL="379476" indent="-342900" algn="l">
              <a:buFont typeface="Arial" charset="0"/>
              <a:buChar char="•"/>
            </a:pPr>
            <a:r>
              <a:rPr lang="fi-FI" dirty="0" smtClean="0"/>
              <a:t>Opettajien rekrytointi elokuussa 2015</a:t>
            </a:r>
          </a:p>
          <a:p>
            <a:pPr marL="379476" lvl="0" indent="-342900" algn="l">
              <a:buClr>
                <a:srgbClr val="F07F09"/>
              </a:buClr>
              <a:buFont typeface="Arial" panose="020B0604020202020204" pitchFamily="34" charset="0"/>
              <a:buChar char="•"/>
            </a:pPr>
            <a:r>
              <a:rPr lang="fi-FI" dirty="0">
                <a:solidFill>
                  <a:srgbClr val="E3DED1">
                    <a:shade val="25000"/>
                  </a:srgbClr>
                </a:solidFill>
              </a:rPr>
              <a:t>Opettajapäätökset viikolla 37</a:t>
            </a:r>
          </a:p>
          <a:p>
            <a:pPr marL="379476" lvl="0" indent="-342900" algn="l">
              <a:buClr>
                <a:srgbClr val="F07F09"/>
              </a:buClr>
              <a:buFont typeface="Arial" panose="020B0604020202020204" pitchFamily="34" charset="0"/>
              <a:buChar char="•"/>
            </a:pPr>
            <a:r>
              <a:rPr lang="fi-FI" dirty="0">
                <a:solidFill>
                  <a:srgbClr val="E3DED1">
                    <a:shade val="25000"/>
                  </a:srgbClr>
                </a:solidFill>
              </a:rPr>
              <a:t>Pedagogisen suunnittelutiimin perustaminen syyskuussa 2015</a:t>
            </a:r>
          </a:p>
          <a:p>
            <a:pPr marL="379476" lvl="0" indent="-342900" algn="l">
              <a:buClr>
                <a:srgbClr val="F07F09"/>
              </a:buClr>
              <a:buFont typeface="Arial" panose="020B0604020202020204" pitchFamily="34" charset="0"/>
              <a:buChar char="•"/>
            </a:pPr>
            <a:r>
              <a:rPr lang="fi-FI" dirty="0">
                <a:solidFill>
                  <a:srgbClr val="E3DED1">
                    <a:shade val="25000"/>
                  </a:srgbClr>
                </a:solidFill>
              </a:rPr>
              <a:t>Yhteisöllinen johtaminen </a:t>
            </a:r>
            <a:r>
              <a:rPr lang="fi-FI" dirty="0" smtClean="0">
                <a:solidFill>
                  <a:srgbClr val="E3DED1">
                    <a:shade val="25000"/>
                  </a:srgbClr>
                </a:solidFill>
              </a:rPr>
              <a:t>– koulutus 29.9.2015</a:t>
            </a:r>
            <a:endParaRPr lang="fi-FI" dirty="0">
              <a:solidFill>
                <a:srgbClr val="E3DED1">
                  <a:shade val="25000"/>
                </a:srgbClr>
              </a:solidFill>
            </a:endParaRPr>
          </a:p>
          <a:p>
            <a:pPr lvl="0">
              <a:buClr>
                <a:srgbClr val="F07F09"/>
              </a:buClr>
            </a:pPr>
            <a:endParaRPr lang="fi-FI" dirty="0">
              <a:solidFill>
                <a:srgbClr val="E3DED1">
                  <a:shade val="25000"/>
                </a:srgbClr>
              </a:solidFill>
            </a:endParaRPr>
          </a:p>
          <a:p>
            <a:pPr marL="379476" indent="-342900" algn="l">
              <a:buFont typeface="Arial" charset="0"/>
              <a:buChar char="•"/>
            </a:pPr>
            <a:endParaRPr lang="fi-FI" dirty="0" smtClean="0"/>
          </a:p>
          <a:p>
            <a:pPr algn="l"/>
            <a:endParaRPr lang="fi-FI" dirty="0" smtClean="0"/>
          </a:p>
          <a:p>
            <a:pPr algn="l"/>
            <a:endParaRPr lang="fi-FI" dirty="0" smtClean="0"/>
          </a:p>
          <a:p>
            <a:pPr algn="l"/>
            <a:endParaRPr lang="fi-FI" dirty="0" smtClean="0"/>
          </a:p>
          <a:p>
            <a:pPr marL="379476" indent="-342900" algn="l">
              <a:buFont typeface="Arial" charset="0"/>
              <a:buChar char="•"/>
            </a:pPr>
            <a:endParaRPr lang="fi-FI" dirty="0" smtClean="0"/>
          </a:p>
          <a:p>
            <a:pPr marL="379476" indent="-342900" algn="l">
              <a:buFont typeface="Arial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26758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653136"/>
            <a:ext cx="8183880" cy="1051560"/>
          </a:xfrm>
        </p:spPr>
        <p:txBody>
          <a:bodyPr/>
          <a:lstStyle/>
          <a:p>
            <a:pPr algn="ctr"/>
            <a:r>
              <a:rPr lang="fi-FI" dirty="0" smtClean="0"/>
              <a:t>TULEVAISUUDEN TALO</a:t>
            </a:r>
            <a:endParaRPr lang="fi-FI" dirty="0"/>
          </a:p>
        </p:txBody>
      </p:sp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980728"/>
            <a:ext cx="5760640" cy="4070851"/>
          </a:xfrm>
        </p:spPr>
      </p:pic>
    </p:spTree>
    <p:extLst>
      <p:ext uri="{BB962C8B-B14F-4D97-AF65-F5344CB8AC3E}">
        <p14:creationId xmlns:p14="http://schemas.microsoft.com/office/powerpoint/2010/main" val="3459354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55576" y="1052736"/>
            <a:ext cx="7772400" cy="1828800"/>
          </a:xfrm>
        </p:spPr>
        <p:txBody>
          <a:bodyPr/>
          <a:lstStyle/>
          <a:p>
            <a:pPr algn="ctr"/>
            <a:r>
              <a:rPr lang="fi-FI" dirty="0" smtClean="0"/>
              <a:t>OJANIITTU FYYSISENÄ YMPÄRISTÖNÄ</a:t>
            </a:r>
            <a:endParaRPr lang="fi-FI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Alaotsikko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539552" y="3685032"/>
                <a:ext cx="7955224" cy="2264248"/>
              </a:xfrm>
            </p:spPr>
            <p:txBody>
              <a:bodyPr>
                <a:normAutofit lnSpcReduction="10000"/>
              </a:bodyPr>
              <a:lstStyle/>
              <a:p>
                <a:pPr marL="379476" indent="-342900" algn="just">
                  <a:buFont typeface="Arial" charset="0"/>
                  <a:buChar char="•"/>
                </a:pPr>
                <a:r>
                  <a:rPr lang="fi-FI" dirty="0" smtClean="0"/>
                  <a:t>Tilat ja rakennukset monikäyttöisiä ja muunneltavia</a:t>
                </a:r>
              </a:p>
              <a:p>
                <a:pPr marL="379476" indent="-342900" algn="just">
                  <a:buFont typeface="Arial" charset="0"/>
                  <a:buChar char="•"/>
                </a:pPr>
                <a:r>
                  <a:rPr lang="fi-FI" dirty="0" smtClean="0"/>
                  <a:t>Hyötyala 4100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i-FI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i-FI" b="0" i="1" smtClean="0"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fi-FI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fi-FI" dirty="0" smtClean="0"/>
                  <a:t>, josta päiväkodin ala 1300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i-FI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i-FI" b="0" i="1" smtClean="0"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fi-FI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fi-FI" dirty="0" smtClean="0"/>
                  <a:t>ja koulun ala 2800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i-FI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i-FI" b="0" i="1" smtClean="0"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fi-FI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fi-FI" dirty="0" smtClean="0"/>
              </a:p>
              <a:p>
                <a:pPr marL="379476" indent="-342900" algn="just">
                  <a:buFont typeface="Arial" charset="0"/>
                  <a:buChar char="•"/>
                </a:pPr>
                <a:r>
                  <a:rPr lang="fi-FI" dirty="0" smtClean="0"/>
                  <a:t>Fyysisesti ja psyykkisesti turvallinen ja viihtyisä ympäristö</a:t>
                </a:r>
              </a:p>
              <a:p>
                <a:pPr marL="379476" indent="-342900" algn="just">
                  <a:buFont typeface="Arial" charset="0"/>
                  <a:buChar char="•"/>
                </a:pPr>
                <a:r>
                  <a:rPr lang="fi-FI" dirty="0" smtClean="0"/>
                  <a:t>Tilat tukevat luovuutta ja mahdollisuutta monipuoliseen leikkiin, opiskelumenetelmiin ja työtapoihin</a:t>
                </a:r>
              </a:p>
              <a:p>
                <a:pPr marL="379476" indent="-342900" algn="just">
                  <a:buFont typeface="Arial" charset="0"/>
                  <a:buChar char="•"/>
                </a:pPr>
                <a:r>
                  <a:rPr lang="fi-FI" dirty="0" smtClean="0"/>
                  <a:t>Kestävän kehityksen periaatteet huomioitu  </a:t>
                </a:r>
              </a:p>
              <a:p>
                <a:pPr algn="just"/>
                <a:endParaRPr lang="fi-FI" dirty="0" smtClean="0"/>
              </a:p>
              <a:p>
                <a:pPr marL="379476" indent="-342900" algn="just">
                  <a:buFont typeface="Arial" charset="0"/>
                  <a:buChar char="•"/>
                </a:pPr>
                <a:endParaRPr lang="fi-FI" dirty="0" smtClean="0"/>
              </a:p>
              <a:p>
                <a:pPr marL="379476" indent="-342900" algn="just">
                  <a:buFont typeface="Arial" charset="0"/>
                  <a:buChar char="•"/>
                </a:pPr>
                <a:endParaRPr lang="fi-FI" dirty="0" smtClean="0"/>
              </a:p>
              <a:p>
                <a:pPr marL="379476" indent="-342900" algn="just">
                  <a:buFont typeface="Arial" charset="0"/>
                  <a:buChar char="•"/>
                </a:pPr>
                <a:endParaRPr lang="fi-FI" dirty="0" smtClean="0"/>
              </a:p>
              <a:p>
                <a:pPr algn="just"/>
                <a:endParaRPr lang="fi-FI" dirty="0"/>
              </a:p>
              <a:p>
                <a:pPr algn="just"/>
                <a:endParaRPr lang="fi-FI" dirty="0"/>
              </a:p>
            </p:txBody>
          </p:sp>
        </mc:Choice>
        <mc:Fallback xmlns="">
          <p:sp>
            <p:nvSpPr>
              <p:cNvPr id="3" name="Alaotsikk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539552" y="3685032"/>
                <a:ext cx="7955224" cy="2264248"/>
              </a:xfrm>
              <a:blipFill rotWithShape="1">
                <a:blip r:embed="rId2"/>
                <a:stretch>
                  <a:fillRect t="-4852" r="-766" b="-3774"/>
                </a:stretch>
              </a:blipFill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0582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828800"/>
          </a:xfrm>
        </p:spPr>
        <p:txBody>
          <a:bodyPr/>
          <a:lstStyle/>
          <a:p>
            <a:pPr algn="ctr"/>
            <a:r>
              <a:rPr lang="fi-FI" dirty="0" smtClean="0"/>
              <a:t>OJANIITUN TOIMIJAT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611560" y="3685032"/>
            <a:ext cx="7883216" cy="2552280"/>
          </a:xfrm>
        </p:spPr>
        <p:txBody>
          <a:bodyPr>
            <a:normAutofit lnSpcReduction="10000"/>
          </a:bodyPr>
          <a:lstStyle/>
          <a:p>
            <a:pPr marL="379476" indent="-342900" algn="just">
              <a:buFont typeface="Arial" charset="0"/>
              <a:buChar char="•"/>
            </a:pPr>
            <a:r>
              <a:rPr lang="fi-FI" dirty="0" smtClean="0"/>
              <a:t>Varhaiskasvatus</a:t>
            </a:r>
          </a:p>
          <a:p>
            <a:pPr marL="379476" indent="-342900" algn="just">
              <a:buFont typeface="Arial" charset="0"/>
              <a:buChar char="•"/>
            </a:pPr>
            <a:r>
              <a:rPr lang="fi-FI" dirty="0" smtClean="0"/>
              <a:t>Koulu</a:t>
            </a:r>
          </a:p>
          <a:p>
            <a:pPr marL="379476" indent="-342900" algn="just">
              <a:buFont typeface="Arial" charset="0"/>
              <a:buChar char="•"/>
            </a:pPr>
            <a:r>
              <a:rPr lang="fi-FI" dirty="0" smtClean="0"/>
              <a:t>Tukipalvelut</a:t>
            </a:r>
          </a:p>
          <a:p>
            <a:pPr marL="379476" indent="-342900" algn="just">
              <a:buFont typeface="Arial" charset="0"/>
              <a:buChar char="•"/>
            </a:pPr>
            <a:r>
              <a:rPr lang="fi-FI" dirty="0" smtClean="0"/>
              <a:t>Iltapäivätoiminta</a:t>
            </a:r>
            <a:endParaRPr lang="fi-FI" dirty="0" smtClean="0"/>
          </a:p>
          <a:p>
            <a:pPr marL="379476" indent="-342900" algn="just">
              <a:buFont typeface="Arial" charset="0"/>
              <a:buChar char="•"/>
            </a:pPr>
            <a:r>
              <a:rPr lang="fi-FI" dirty="0" smtClean="0"/>
              <a:t>Nuorisopalvelut</a:t>
            </a:r>
          </a:p>
          <a:p>
            <a:pPr marL="379476" indent="-342900" algn="just">
              <a:buFont typeface="Arial" charset="0"/>
              <a:buChar char="•"/>
            </a:pPr>
            <a:r>
              <a:rPr lang="fi-FI" dirty="0" smtClean="0"/>
              <a:t>Liikuntatoimi</a:t>
            </a:r>
          </a:p>
          <a:p>
            <a:pPr marL="379476" indent="-342900" algn="just">
              <a:buFont typeface="Arial" charset="0"/>
              <a:buChar char="•"/>
            </a:pPr>
            <a:r>
              <a:rPr lang="fi-FI" dirty="0" smtClean="0"/>
              <a:t>Kirjasto</a:t>
            </a:r>
          </a:p>
          <a:p>
            <a:pPr marL="379476" indent="-342900" algn="just">
              <a:buFont typeface="Arial" charset="0"/>
              <a:buChar char="•"/>
            </a:pPr>
            <a:r>
              <a:rPr lang="fi-FI" dirty="0" smtClean="0"/>
              <a:t>Kulttuuritoimi</a:t>
            </a:r>
          </a:p>
          <a:p>
            <a:pPr marL="379476" indent="-342900" algn="just">
              <a:buFont typeface="Arial" charset="0"/>
              <a:buChar char="•"/>
            </a:pPr>
            <a:r>
              <a:rPr lang="fi-FI" dirty="0" smtClean="0"/>
              <a:t>Kolmas sektori</a:t>
            </a:r>
          </a:p>
          <a:p>
            <a:pPr marL="379476" indent="-342900" algn="just">
              <a:buFont typeface="Arial" charset="0"/>
              <a:buChar char="•"/>
            </a:pPr>
            <a:endParaRPr lang="fi-FI" dirty="0" smtClean="0"/>
          </a:p>
          <a:p>
            <a:pPr marL="379476" indent="-342900" algn="just">
              <a:buFont typeface="Arial" charset="0"/>
              <a:buChar char="•"/>
            </a:pPr>
            <a:endParaRPr lang="fi-FI" dirty="0" smtClean="0"/>
          </a:p>
          <a:p>
            <a:pPr marL="379476" indent="-342900" algn="just">
              <a:buFont typeface="Arial" charset="0"/>
              <a:buChar char="•"/>
            </a:pPr>
            <a:endParaRPr lang="fi-FI" dirty="0" smtClean="0"/>
          </a:p>
          <a:p>
            <a:pPr algn="just"/>
            <a:endParaRPr lang="fi-FI" dirty="0" smtClean="0"/>
          </a:p>
          <a:p>
            <a:pPr algn="just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41580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772400" cy="1828800"/>
          </a:xfrm>
        </p:spPr>
        <p:txBody>
          <a:bodyPr/>
          <a:lstStyle/>
          <a:p>
            <a:pPr algn="ctr"/>
            <a:r>
              <a:rPr lang="fi-FI" dirty="0" smtClean="0"/>
              <a:t>VARHAISKASVATUS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683568" y="3685032"/>
            <a:ext cx="7811208" cy="2624288"/>
          </a:xfrm>
        </p:spPr>
        <p:txBody>
          <a:bodyPr>
            <a:normAutofit/>
          </a:bodyPr>
          <a:lstStyle/>
          <a:p>
            <a:pPr marL="379476" indent="-342900" algn="just">
              <a:buFont typeface="Arial" charset="0"/>
              <a:buChar char="•"/>
            </a:pPr>
            <a:r>
              <a:rPr lang="fi-FI" dirty="0" smtClean="0"/>
              <a:t>Nykyinen Mäntylän päiväkoti ja ryhmiä muista päiväkodeista  siirtyy </a:t>
            </a:r>
            <a:r>
              <a:rPr lang="fi-FI" dirty="0" err="1" smtClean="0"/>
              <a:t>Ojaniittutaloon</a:t>
            </a:r>
            <a:r>
              <a:rPr lang="fi-FI" dirty="0" smtClean="0"/>
              <a:t> vuoden 2016 aikana</a:t>
            </a:r>
          </a:p>
          <a:p>
            <a:pPr marL="379476" indent="-342900" algn="just">
              <a:buFont typeface="Arial" charset="0"/>
              <a:buChar char="•"/>
            </a:pPr>
            <a:r>
              <a:rPr lang="fi-FI" dirty="0" smtClean="0"/>
              <a:t>8-9 päiväkotiryhmää, sisältäen esiopetuksen, n. 200 lasta</a:t>
            </a:r>
          </a:p>
          <a:p>
            <a:pPr marL="379476" indent="-342900" algn="just">
              <a:buFont typeface="Arial" charset="0"/>
              <a:buChar char="•"/>
            </a:pPr>
            <a:r>
              <a:rPr lang="fi-FI" dirty="0" smtClean="0"/>
              <a:t>Avoin päiväkotiryhmä aloittaa toimintansa myöhemmin</a:t>
            </a:r>
          </a:p>
          <a:p>
            <a:pPr marL="379476" indent="-342900" algn="just">
              <a:buFont typeface="Arial" charset="0"/>
              <a:buChar char="•"/>
            </a:pPr>
            <a:r>
              <a:rPr lang="fi-FI" dirty="0" smtClean="0"/>
              <a:t>Henkilökuntaa n. 30-35</a:t>
            </a:r>
          </a:p>
          <a:p>
            <a:pPr algn="just"/>
            <a:r>
              <a:rPr lang="fi-FI" dirty="0" smtClean="0"/>
              <a:t> </a:t>
            </a:r>
          </a:p>
          <a:p>
            <a:pPr marL="379476" indent="-342900" algn="just">
              <a:buFont typeface="Arial" charset="0"/>
              <a:buChar char="•"/>
            </a:pPr>
            <a:endParaRPr lang="fi-FI" dirty="0" smtClean="0"/>
          </a:p>
          <a:p>
            <a:pPr marL="379476" indent="-342900" algn="just">
              <a:buFont typeface="Arial" charset="0"/>
              <a:buChar char="•"/>
            </a:pPr>
            <a:endParaRPr lang="fi-FI" dirty="0" smtClean="0"/>
          </a:p>
          <a:p>
            <a:pPr marL="379476" indent="-342900" algn="just">
              <a:buFont typeface="Arial" charset="0"/>
              <a:buChar char="•"/>
            </a:pPr>
            <a:endParaRPr lang="fi-FI" dirty="0" smtClean="0"/>
          </a:p>
          <a:p>
            <a:pPr marL="379476" indent="-342900" algn="just">
              <a:buFont typeface="Arial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6802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804182"/>
          </a:xfrm>
        </p:spPr>
        <p:txBody>
          <a:bodyPr/>
          <a:lstStyle/>
          <a:p>
            <a:pPr algn="ctr"/>
            <a:r>
              <a:rPr lang="fi-FI" dirty="0" smtClean="0"/>
              <a:t>KOULU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755576" y="3685032"/>
            <a:ext cx="7739200" cy="2264248"/>
          </a:xfrm>
        </p:spPr>
        <p:txBody>
          <a:bodyPr>
            <a:normAutofit fontScale="92500" lnSpcReduction="20000"/>
          </a:bodyPr>
          <a:lstStyle/>
          <a:p>
            <a:pPr marL="379476" indent="-342900" algn="just">
              <a:buFont typeface="Arial" charset="0"/>
              <a:buChar char="•"/>
            </a:pPr>
            <a:r>
              <a:rPr lang="fi-FI" dirty="0" smtClean="0"/>
              <a:t>Koulu aloittaa toimintansa </a:t>
            </a:r>
            <a:r>
              <a:rPr lang="fi-FI" dirty="0" err="1" smtClean="0"/>
              <a:t>Ojaniittutalossa</a:t>
            </a:r>
            <a:r>
              <a:rPr lang="fi-FI" dirty="0" smtClean="0"/>
              <a:t> </a:t>
            </a:r>
            <a:r>
              <a:rPr lang="fi-FI" dirty="0" err="1" smtClean="0"/>
              <a:t>maalis</a:t>
            </a:r>
            <a:r>
              <a:rPr lang="fi-FI" dirty="0" smtClean="0"/>
              <a:t>-elokuussa 2016</a:t>
            </a:r>
          </a:p>
          <a:p>
            <a:pPr marL="379476" indent="-342900" algn="just">
              <a:buFont typeface="Arial" charset="0"/>
              <a:buChar char="•"/>
            </a:pPr>
            <a:r>
              <a:rPr lang="fi-FI" dirty="0" smtClean="0"/>
              <a:t>12 perusopetusryhmää, vuosiluokat 1-6</a:t>
            </a:r>
          </a:p>
          <a:p>
            <a:pPr marL="379476" indent="-342900" algn="just">
              <a:buFont typeface="Arial" charset="0"/>
              <a:buChar char="•"/>
            </a:pPr>
            <a:r>
              <a:rPr lang="fi-FI" dirty="0" smtClean="0"/>
              <a:t>n. 240 oppilasta: nykyisen Nummentaustan oppilaat ja osa Metsolan koulun oppilaista siirtyvät </a:t>
            </a:r>
            <a:r>
              <a:rPr lang="fi-FI" dirty="0" err="1" smtClean="0"/>
              <a:t>Ojaniittutaloon</a:t>
            </a:r>
            <a:endParaRPr lang="fi-FI" dirty="0" smtClean="0"/>
          </a:p>
          <a:p>
            <a:pPr marL="379476" indent="-342900" algn="just">
              <a:buFont typeface="Arial" charset="0"/>
              <a:buChar char="•"/>
            </a:pPr>
            <a:r>
              <a:rPr lang="fi-FI" dirty="0"/>
              <a:t>12 luokanopettajaa, 2 erityisopettajaa, 1 kielten lehtori, </a:t>
            </a:r>
            <a:r>
              <a:rPr lang="fi-FI" dirty="0" smtClean="0"/>
              <a:t>mahdollisesti osa-aikainen </a:t>
            </a:r>
            <a:r>
              <a:rPr lang="fi-FI" dirty="0"/>
              <a:t>teknisentyön </a:t>
            </a:r>
            <a:r>
              <a:rPr lang="fi-FI" dirty="0" smtClean="0"/>
              <a:t>lehtori, henkilöstöä yhteensä 20</a:t>
            </a:r>
          </a:p>
          <a:p>
            <a:pPr marL="379476" indent="-342900" algn="just">
              <a:buFont typeface="Arial" charset="0"/>
              <a:buChar char="•"/>
            </a:pPr>
            <a:r>
              <a:rPr lang="fi-FI" dirty="0" smtClean="0"/>
              <a:t>Rehtori, vararehtori</a:t>
            </a:r>
          </a:p>
          <a:p>
            <a:pPr marL="379476" indent="-342900" algn="just">
              <a:buFont typeface="Arial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18153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828800"/>
          </a:xfrm>
        </p:spPr>
        <p:txBody>
          <a:bodyPr/>
          <a:lstStyle/>
          <a:p>
            <a:pPr algn="ctr"/>
            <a:r>
              <a:rPr lang="fi-FI" dirty="0" smtClean="0"/>
              <a:t>TUKIPALVELUT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810064" cy="1832200"/>
          </a:xfrm>
        </p:spPr>
        <p:txBody>
          <a:bodyPr>
            <a:normAutofit/>
          </a:bodyPr>
          <a:lstStyle/>
          <a:p>
            <a:pPr marL="379476" indent="-342900" algn="l">
              <a:buFont typeface="Arial" panose="020B0604020202020204" pitchFamily="34" charset="0"/>
              <a:buChar char="•"/>
            </a:pPr>
            <a:r>
              <a:rPr lang="fi-FI" dirty="0" smtClean="0"/>
              <a:t>Laaja-alaiset erityislastentarhanopettajat</a:t>
            </a:r>
          </a:p>
          <a:p>
            <a:pPr marL="379476" indent="-342900" algn="l">
              <a:buFont typeface="Arial" panose="020B0604020202020204" pitchFamily="34" charset="0"/>
              <a:buChar char="•"/>
            </a:pPr>
            <a:r>
              <a:rPr lang="fi-FI" dirty="0" smtClean="0"/>
              <a:t>Koulukuraattori, koulupsykologi</a:t>
            </a:r>
          </a:p>
          <a:p>
            <a:pPr marL="379476" indent="-342900" algn="l">
              <a:buFont typeface="Arial" panose="020B0604020202020204" pitchFamily="34" charset="0"/>
              <a:buChar char="•"/>
            </a:pPr>
            <a:r>
              <a:rPr lang="fi-FI" dirty="0" smtClean="0"/>
              <a:t>Iltapäivätoiminta</a:t>
            </a:r>
          </a:p>
          <a:p>
            <a:pPr marL="379476" indent="-342900" algn="l">
              <a:buFont typeface="Arial" panose="020B0604020202020204" pitchFamily="34" charset="0"/>
              <a:buChar char="•"/>
            </a:pPr>
            <a:r>
              <a:rPr lang="fi-FI" dirty="0" smtClean="0"/>
              <a:t>Kouluterveydenhoitaja</a:t>
            </a:r>
          </a:p>
          <a:p>
            <a:pPr marL="379476" indent="-342900" algn="l">
              <a:buFont typeface="Arial" panose="020B0604020202020204" pitchFamily="34" charset="0"/>
              <a:buChar char="•"/>
            </a:pPr>
            <a:r>
              <a:rPr lang="fi-FI" dirty="0" smtClean="0"/>
              <a:t>Avustajat</a:t>
            </a:r>
          </a:p>
          <a:p>
            <a:pPr marL="379476" indent="-342900" algn="l">
              <a:buFont typeface="Arial" panose="020B0604020202020204" pitchFamily="34" charset="0"/>
              <a:buChar char="•"/>
            </a:pPr>
            <a:endParaRPr lang="fi-FI" dirty="0" smtClean="0"/>
          </a:p>
          <a:p>
            <a:pPr algn="l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08468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772400" cy="1828800"/>
          </a:xfrm>
        </p:spPr>
        <p:txBody>
          <a:bodyPr/>
          <a:lstStyle/>
          <a:p>
            <a:pPr algn="ctr"/>
            <a:r>
              <a:rPr lang="fi-FI" dirty="0" smtClean="0"/>
              <a:t>NUORISOPALVELUT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683568" y="3717032"/>
            <a:ext cx="7772400" cy="2448272"/>
          </a:xfrm>
        </p:spPr>
        <p:txBody>
          <a:bodyPr/>
          <a:lstStyle/>
          <a:p>
            <a:pPr algn="l"/>
            <a:endParaRPr lang="fi-FI" dirty="0"/>
          </a:p>
          <a:p>
            <a:pPr marL="379476" indent="-342900" algn="l"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58778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1828800"/>
          </a:xfrm>
        </p:spPr>
        <p:txBody>
          <a:bodyPr/>
          <a:lstStyle/>
          <a:p>
            <a:pPr algn="ctr"/>
            <a:r>
              <a:rPr lang="fi-FI" dirty="0" smtClean="0"/>
              <a:t>LIIKUNTATOIMI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379476" indent="-342900" algn="l">
              <a:buFont typeface="Arial" panose="020B0604020202020204" pitchFamily="34" charset="0"/>
              <a:buChar char="•"/>
            </a:pPr>
            <a:r>
              <a:rPr lang="fi-FI" dirty="0" smtClean="0"/>
              <a:t>Koordinoi liikuntasalin varaukset </a:t>
            </a:r>
          </a:p>
          <a:p>
            <a:pPr marL="379476" indent="-342900" algn="l">
              <a:buFont typeface="Arial" panose="020B0604020202020204" pitchFamily="34" charset="0"/>
              <a:buChar char="•"/>
            </a:pPr>
            <a:r>
              <a:rPr lang="fi-FI" dirty="0" smtClean="0"/>
              <a:t>Vastaa liikuntapaikkojen kunnossapidosta</a:t>
            </a:r>
          </a:p>
          <a:p>
            <a:pPr algn="l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26446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ltarusko">
  <a:themeElements>
    <a:clrScheme name="Iltarusk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Iltarusk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Iltarusk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618</TotalTime>
  <Words>276</Words>
  <Application>Microsoft Office PowerPoint</Application>
  <PresentationFormat>Näytössä katseltava diaesitys (4:3)</PresentationFormat>
  <Paragraphs>106</Paragraphs>
  <Slides>18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18</vt:i4>
      </vt:variant>
    </vt:vector>
  </HeadingPairs>
  <TitlesOfParts>
    <vt:vector size="23" baseType="lpstr">
      <vt:lpstr>Arial</vt:lpstr>
      <vt:lpstr>Cambria Math</vt:lpstr>
      <vt:lpstr>Verdana</vt:lpstr>
      <vt:lpstr>Wingdings 2</vt:lpstr>
      <vt:lpstr>Iltarusko</vt:lpstr>
      <vt:lpstr>OJANIITTUTALON MONITOIMIJAHANKE</vt:lpstr>
      <vt:lpstr>TULEVAISUUDEN TALO</vt:lpstr>
      <vt:lpstr>OJANIITTU FYYSISENÄ YMPÄRISTÖNÄ</vt:lpstr>
      <vt:lpstr>OJANIITUN TOIMIJAT</vt:lpstr>
      <vt:lpstr>VARHAISKASVATUS</vt:lpstr>
      <vt:lpstr>KOULU</vt:lpstr>
      <vt:lpstr>TUKIPALVELUT</vt:lpstr>
      <vt:lpstr>NUORISOPALVELUT</vt:lpstr>
      <vt:lpstr>LIIKUNTATOIMI</vt:lpstr>
      <vt:lpstr>KIRJASTO</vt:lpstr>
      <vt:lpstr>KULTTUURITOIMI</vt:lpstr>
      <vt:lpstr>KOLMAS SEKTORI</vt:lpstr>
      <vt:lpstr>OJANIITTUTALON JOHTAMISRAKENNE</vt:lpstr>
      <vt:lpstr>ARVOT</vt:lpstr>
      <vt:lpstr>VISIO</vt:lpstr>
      <vt:lpstr>TAVOITTEET</vt:lpstr>
      <vt:lpstr>KEHITTÄMISKOHTEET</vt:lpstr>
      <vt:lpstr>AIKATAULU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OJANIITTUTALON MONITOIMIJAHANKE</dc:title>
  <dc:creator>Opettaja</dc:creator>
  <cp:lastModifiedBy>Opettaja</cp:lastModifiedBy>
  <cp:revision>71</cp:revision>
  <dcterms:created xsi:type="dcterms:W3CDTF">2015-05-13T16:32:54Z</dcterms:created>
  <dcterms:modified xsi:type="dcterms:W3CDTF">2015-09-18T16:16:20Z</dcterms:modified>
</cp:coreProperties>
</file>