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81" r:id="rId14"/>
    <p:sldId id="27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yöristetty suorakulmi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0" name="Alaotsikk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yöristetty suorakulmi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yöristetty suorakulmi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hdestä kulmasta pyöristetty suorakulmi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yöristetty suorakulmi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tsikon paikkamerkki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1114EE-D6AE-472B-8B7D-53E8DCA439C6}" type="datetimeFigureOut">
              <a:rPr lang="fi-FI" smtClean="0"/>
              <a:t>18.9.2015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EC001B-4035-46E6-BBDD-6DB8F5CB5594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11208" cy="1752810"/>
          </a:xfrm>
        </p:spPr>
        <p:txBody>
          <a:bodyPr/>
          <a:lstStyle/>
          <a:p>
            <a:pPr algn="ctr"/>
            <a:r>
              <a:rPr lang="fi-FI" dirty="0" smtClean="0"/>
              <a:t>OJANIITTUTALON MONITOIMIJAHANKE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fi-FI" b="1" dirty="0" smtClean="0"/>
              <a:t>- MONIPUOLINEN OSAAMISKESKUS 2016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29088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KIRJASTO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2385" y="3717032"/>
            <a:ext cx="7932063" cy="2736304"/>
          </a:xfrm>
        </p:spPr>
        <p:txBody>
          <a:bodyPr>
            <a:noAutofit/>
          </a:bodyPr>
          <a:lstStyle/>
          <a:p>
            <a:pPr marL="322326" indent="-285750" algn="l">
              <a:buFont typeface="Arial" panose="020B0604020202020204" pitchFamily="34" charset="0"/>
              <a:buChar char="•"/>
            </a:pPr>
            <a:r>
              <a:rPr lang="fi-FI" dirty="0" smtClean="0"/>
              <a:t>Mediateekissa on mahdollista toteuttaa avointa kirjastotoimintaa</a:t>
            </a:r>
          </a:p>
          <a:p>
            <a:pPr marL="322326" indent="-285750" algn="l">
              <a:buFont typeface="Arial" panose="020B0604020202020204" pitchFamily="34" charset="0"/>
              <a:buChar char="•"/>
            </a:pPr>
            <a:r>
              <a:rPr lang="fi-FI" dirty="0"/>
              <a:t>A</a:t>
            </a:r>
            <a:r>
              <a:rPr lang="fi-FI" dirty="0" smtClean="0"/>
              <a:t>ineisto suunnataan lapsille, nuorille ja lapsiperheille </a:t>
            </a:r>
          </a:p>
          <a:p>
            <a:pPr marL="322326" indent="-285750" algn="l">
              <a:buFont typeface="Arial" panose="020B0604020202020204" pitchFamily="34" charset="0"/>
              <a:buChar char="•"/>
            </a:pPr>
            <a:r>
              <a:rPr lang="fi-FI" dirty="0" smtClean="0"/>
              <a:t>Pedagogisen informaatikon hyödyntäminen kirjaston toiminnassa</a:t>
            </a:r>
          </a:p>
        </p:txBody>
      </p:sp>
    </p:spTree>
    <p:extLst>
      <p:ext uri="{BB962C8B-B14F-4D97-AF65-F5344CB8AC3E}">
        <p14:creationId xmlns:p14="http://schemas.microsoft.com/office/powerpoint/2010/main" val="428114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KULTTUURITOIMI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Musiikkiopisto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Orkesteri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Hiiden opisto</a:t>
            </a:r>
          </a:p>
          <a:p>
            <a:pPr marL="379476" indent="-342900" algn="l">
              <a:buFont typeface="Arial" charset="0"/>
              <a:buChar char="•"/>
            </a:pPr>
            <a:endParaRPr lang="fi-FI" dirty="0" smtClean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28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KOLMAS SEKTORI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628384" cy="3024336"/>
          </a:xfrm>
        </p:spPr>
        <p:txBody>
          <a:bodyPr>
            <a:normAutofit fontScale="92500" lnSpcReduction="10000"/>
          </a:bodyPr>
          <a:lstStyle/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Asukasyhdistys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Aluetoimikunta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Käsityö- ja taidekoulut sekä -seurat</a:t>
            </a:r>
            <a:endParaRPr lang="fi-FI" dirty="0"/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Kielikylpy-/kielikoulutoiminta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/>
              <a:t>M</a:t>
            </a:r>
            <a:r>
              <a:rPr lang="fi-FI" dirty="0" smtClean="0"/>
              <a:t>onikulttuuritoimijat</a:t>
            </a:r>
            <a:endParaRPr lang="fi-FI" dirty="0"/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Liikunta- ja urheilutoimijat</a:t>
            </a:r>
            <a:endParaRPr lang="fi-FI" dirty="0"/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Kansalaisjärjestöt ja vapaaehtoistyö</a:t>
            </a:r>
            <a:endParaRPr lang="fi-FI" dirty="0"/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Seurakunnat</a:t>
            </a:r>
            <a:endParaRPr lang="fi-FI" dirty="0"/>
          </a:p>
          <a:p>
            <a:pPr marL="379476" indent="-342900" algn="l">
              <a:buFont typeface="Arial" charset="0"/>
              <a:buChar char="•"/>
            </a:pPr>
            <a:r>
              <a:rPr lang="fi-FI" dirty="0"/>
              <a:t>Jyväskylän yliopisto, Jyväskylän yliopiston opetuksen johtamisen professori Aini-Kristiina Jäppinen – Led-hanke </a:t>
            </a:r>
          </a:p>
          <a:p>
            <a:pPr marL="379476" indent="-342900" algn="l">
              <a:buFont typeface="Arial" charset="0"/>
              <a:buChar char="•"/>
            </a:pPr>
            <a:endParaRPr lang="fi-FI" dirty="0" smtClean="0"/>
          </a:p>
          <a:p>
            <a:pPr marL="379476" indent="-342900" algn="l"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053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93" b="89912" l="9956" r="89989">
                        <a14:foregroundMark x1="16392" y1="20470" x2="16392" y2="20470"/>
                        <a14:foregroundMark x1="16007" y1="20862" x2="25798" y2="5093"/>
                        <a14:foregroundMark x1="25468" y1="5681" x2="53795" y2="5387"/>
                        <a14:foregroundMark x1="54125" y1="6758" x2="65292" y2="45446"/>
                        <a14:foregroundMark x1="65127" y1="46033" x2="43399" y2="64936"/>
                        <a14:foregroundMark x1="43179" y1="64936" x2="16172" y2="63859"/>
                        <a14:foregroundMark x1="15457" y1="63859" x2="12981" y2="279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73016"/>
            <a:ext cx="7449084" cy="4183452"/>
          </a:xfrm>
          <a:prstGeom prst="rect">
            <a:avLst/>
          </a:prstGeom>
          <a:noFill/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828800"/>
          </a:xfrm>
        </p:spPr>
        <p:txBody>
          <a:bodyPr/>
          <a:lstStyle/>
          <a:p>
            <a:pPr algn="l"/>
            <a:r>
              <a:rPr lang="fi-FI" dirty="0" smtClean="0"/>
              <a:t>OJANIITTUTALON JOHTAMISRAKENNE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22376" y="3469356"/>
            <a:ext cx="7772400" cy="3024336"/>
          </a:xfrm>
        </p:spPr>
        <p:txBody>
          <a:bodyPr/>
          <a:lstStyle/>
          <a:p>
            <a:pPr algn="l"/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98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ARVOT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728192"/>
          </a:xfrm>
        </p:spPr>
        <p:txBody>
          <a:bodyPr>
            <a:normAutofit/>
          </a:bodyPr>
          <a:lstStyle/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Yhteisöllisyys </a:t>
            </a:r>
            <a:endParaRPr lang="fi-FI" dirty="0"/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Yhdessä tekeminen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Osallisuus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Asiakaslähtöisyys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Toisen arvostaminen</a:t>
            </a:r>
          </a:p>
          <a:p>
            <a:pPr marL="379476" lvl="0" indent="-342900" algn="just">
              <a:buClr>
                <a:srgbClr val="F07F09"/>
              </a:buClr>
              <a:buFont typeface="Arial" charset="0"/>
              <a:buChar char="•"/>
            </a:pPr>
            <a:endParaRPr lang="fi-FI" sz="1900" dirty="0">
              <a:solidFill>
                <a:srgbClr val="E3DED1">
                  <a:shade val="25000"/>
                </a:srgbClr>
              </a:solidFill>
            </a:endParaRPr>
          </a:p>
          <a:p>
            <a:pPr marL="379476" indent="-342900" algn="l">
              <a:buFont typeface="Arial" charset="0"/>
              <a:buChar char="•"/>
            </a:pPr>
            <a:endParaRPr lang="fi-FI" dirty="0" smtClean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928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VISIO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1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TAVOITTEET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55576" y="3685032"/>
            <a:ext cx="7739200" cy="2264248"/>
          </a:xfrm>
        </p:spPr>
        <p:txBody>
          <a:bodyPr>
            <a:normAutofit/>
          </a:bodyPr>
          <a:lstStyle/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Yhteisöllisen toimintakulttuurin luominen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Lapselle eheän päivähoito-, esiopetus- ja koulupäivän luominen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Johtamisjärjestelmän kehittäminen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Tiimityöskentelyn kehittäminen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Mentorointi-järjestelmän kehittäminen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Luoda alueen asukkaille puitteet olla osallisia </a:t>
            </a:r>
            <a:r>
              <a:rPr lang="fi-FI" sz="1800" dirty="0" err="1" smtClean="0"/>
              <a:t>Ojaniittutalossa</a:t>
            </a:r>
            <a:r>
              <a:rPr lang="fi-FI" sz="1800" dirty="0" smtClean="0"/>
              <a:t>  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sz="1800" dirty="0" smtClean="0"/>
              <a:t>Tilojen monipuolinen käyttö</a:t>
            </a:r>
          </a:p>
          <a:p>
            <a:pPr marL="379476" indent="-342900" algn="l">
              <a:buFont typeface="Arial" charset="0"/>
              <a:buChar char="•"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929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KEHITTÄMISKOHTEET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03056" y="3717032"/>
            <a:ext cx="7901392" cy="2304256"/>
          </a:xfrm>
        </p:spPr>
        <p:txBody>
          <a:bodyPr>
            <a:normAutofit/>
          </a:bodyPr>
          <a:lstStyle/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Yhteisöllisyyden kehittäminen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Pedagogiikan kehittäminen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Johtamisjärjestelmän kehittäminen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Henkilöstön vahvuuksien </a:t>
            </a:r>
            <a:r>
              <a:rPr lang="fi-FI" dirty="0"/>
              <a:t>hyödyntäminen koko yhteisön </a:t>
            </a:r>
            <a:r>
              <a:rPr lang="fi-FI" dirty="0" smtClean="0"/>
              <a:t>hyväksi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Tehtäväkuvien monipuolistaminen</a:t>
            </a:r>
            <a:endParaRPr lang="fi-FI" dirty="0"/>
          </a:p>
          <a:p>
            <a:pPr algn="l"/>
            <a:endParaRPr lang="fi-FI" dirty="0" smtClean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76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3685032"/>
            <a:ext cx="7848872" cy="2840312"/>
          </a:xfrm>
        </p:spPr>
        <p:txBody>
          <a:bodyPr>
            <a:normAutofit fontScale="92500"/>
          </a:bodyPr>
          <a:lstStyle/>
          <a:p>
            <a:pPr marL="379476" indent="-342900" algn="l">
              <a:buFont typeface="Arial" charset="0"/>
              <a:buChar char="•"/>
            </a:pPr>
            <a:r>
              <a:rPr lang="fi-FI" dirty="0" err="1" smtClean="0"/>
              <a:t>Ojaniittutalon</a:t>
            </a:r>
            <a:r>
              <a:rPr lang="fi-FI" dirty="0" smtClean="0"/>
              <a:t> hankesuunnitelma keväällä 2012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Rakennushankkeen aloitus 1.8.2014, kesto 18 kuukautta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err="1" smtClean="0"/>
              <a:t>Monitoimijatalot-hankkeen</a:t>
            </a:r>
            <a:r>
              <a:rPr lang="fi-FI" dirty="0" smtClean="0"/>
              <a:t> suunnittelupalaveri 12.5.2015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Infopaketin luominen 9.6.2015</a:t>
            </a:r>
          </a:p>
          <a:p>
            <a:pPr marL="379476" indent="-342900" algn="l">
              <a:buFont typeface="Arial" charset="0"/>
              <a:buChar char="•"/>
            </a:pPr>
            <a:r>
              <a:rPr lang="fi-FI" dirty="0" smtClean="0"/>
              <a:t>Opettajien rekrytointi elokuussa 2015</a:t>
            </a:r>
          </a:p>
          <a:p>
            <a:pPr marL="379476" lvl="0" indent="-342900" algn="l">
              <a:buClr>
                <a:srgbClr val="F07F09"/>
              </a:buCl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E3DED1">
                    <a:shade val="25000"/>
                  </a:srgbClr>
                </a:solidFill>
              </a:rPr>
              <a:t>Opettajapäätökset viikolla 37</a:t>
            </a:r>
          </a:p>
          <a:p>
            <a:pPr marL="379476" lvl="0" indent="-342900" algn="l">
              <a:buClr>
                <a:srgbClr val="F07F09"/>
              </a:buCl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E3DED1">
                    <a:shade val="25000"/>
                  </a:srgbClr>
                </a:solidFill>
              </a:rPr>
              <a:t>Pedagogisen suunnittelutiimin perustaminen syyskuussa 2015</a:t>
            </a:r>
          </a:p>
          <a:p>
            <a:pPr marL="379476" lvl="0" indent="-342900" algn="l">
              <a:buClr>
                <a:srgbClr val="F07F09"/>
              </a:buCl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E3DED1">
                    <a:shade val="25000"/>
                  </a:srgbClr>
                </a:solidFill>
              </a:rPr>
              <a:t>Yhteisöllinen johtaminen </a:t>
            </a:r>
            <a:r>
              <a:rPr lang="fi-FI" dirty="0" smtClean="0">
                <a:solidFill>
                  <a:srgbClr val="E3DED1">
                    <a:shade val="25000"/>
                  </a:srgbClr>
                </a:solidFill>
              </a:rPr>
              <a:t>– koulutus 29.9.2015</a:t>
            </a:r>
            <a:endParaRPr lang="fi-FI" dirty="0">
              <a:solidFill>
                <a:srgbClr val="E3DED1">
                  <a:shade val="25000"/>
                </a:srgbClr>
              </a:solidFill>
            </a:endParaRPr>
          </a:p>
          <a:p>
            <a:pPr lvl="0">
              <a:buClr>
                <a:srgbClr val="F07F09"/>
              </a:buClr>
            </a:pPr>
            <a:endParaRPr lang="fi-FI" dirty="0">
              <a:solidFill>
                <a:srgbClr val="E3DED1">
                  <a:shade val="25000"/>
                </a:srgbClr>
              </a:solidFill>
            </a:endParaRPr>
          </a:p>
          <a:p>
            <a:pPr marL="379476" indent="-342900" algn="l">
              <a:buFont typeface="Arial" charset="0"/>
              <a:buChar char="•"/>
            </a:pPr>
            <a:endParaRPr lang="fi-FI" dirty="0" smtClean="0"/>
          </a:p>
          <a:p>
            <a:pPr algn="l"/>
            <a:endParaRPr lang="fi-FI" dirty="0" smtClean="0"/>
          </a:p>
          <a:p>
            <a:pPr algn="l"/>
            <a:endParaRPr lang="fi-FI" dirty="0" smtClean="0"/>
          </a:p>
          <a:p>
            <a:pPr algn="l"/>
            <a:endParaRPr lang="fi-FI" dirty="0" smtClean="0"/>
          </a:p>
          <a:p>
            <a:pPr marL="379476" indent="-342900" algn="l">
              <a:buFont typeface="Arial" charset="0"/>
              <a:buChar char="•"/>
            </a:pPr>
            <a:endParaRPr lang="fi-FI" dirty="0" smtClean="0"/>
          </a:p>
          <a:p>
            <a:pPr marL="379476" indent="-342900" algn="l"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675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183880" cy="1051560"/>
          </a:xfrm>
        </p:spPr>
        <p:txBody>
          <a:bodyPr/>
          <a:lstStyle/>
          <a:p>
            <a:pPr algn="ctr"/>
            <a:r>
              <a:rPr lang="fi-FI" dirty="0" smtClean="0"/>
              <a:t>TULEVAISUUDEN TALO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0728"/>
            <a:ext cx="5760640" cy="4070851"/>
          </a:xfrm>
        </p:spPr>
      </p:pic>
    </p:spTree>
    <p:extLst>
      <p:ext uri="{BB962C8B-B14F-4D97-AF65-F5344CB8AC3E}">
        <p14:creationId xmlns:p14="http://schemas.microsoft.com/office/powerpoint/2010/main" val="345935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OJANIITTU FYYSISENÄ YMPÄRISTÖNÄ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Alaotsikk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3685032"/>
                <a:ext cx="7955224" cy="2264248"/>
              </a:xfrm>
            </p:spPr>
            <p:txBody>
              <a:bodyPr>
                <a:normAutofit lnSpcReduction="10000"/>
              </a:bodyPr>
              <a:lstStyle/>
              <a:p>
                <a:pPr marL="379476" indent="-342900" algn="just">
                  <a:buFont typeface="Arial" charset="0"/>
                  <a:buChar char="•"/>
                </a:pPr>
                <a:r>
                  <a:rPr lang="fi-FI" dirty="0" smtClean="0"/>
                  <a:t>Tilat ja rakennukset monikäyttöisiä ja muunneltavia</a:t>
                </a:r>
              </a:p>
              <a:p>
                <a:pPr marL="379476" indent="-342900" algn="just">
                  <a:buFont typeface="Arial" charset="0"/>
                  <a:buChar char="•"/>
                </a:pPr>
                <a:r>
                  <a:rPr lang="fi-FI" dirty="0" smtClean="0"/>
                  <a:t>Hyötyala 4100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fi-FI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i-FI" dirty="0" smtClean="0"/>
                  <a:t>, josta päiväkodin ala 1300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fi-FI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i-FI" dirty="0" smtClean="0"/>
                  <a:t>ja koulun ala 2800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fi-FI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i-FI" dirty="0" smtClean="0"/>
              </a:p>
              <a:p>
                <a:pPr marL="379476" indent="-342900" algn="just">
                  <a:buFont typeface="Arial" charset="0"/>
                  <a:buChar char="•"/>
                </a:pPr>
                <a:r>
                  <a:rPr lang="fi-FI" dirty="0" smtClean="0"/>
                  <a:t>Fyysisesti ja psyykkisesti turvallinen ja viihtyisä ympäristö</a:t>
                </a:r>
              </a:p>
              <a:p>
                <a:pPr marL="379476" indent="-342900" algn="just">
                  <a:buFont typeface="Arial" charset="0"/>
                  <a:buChar char="•"/>
                </a:pPr>
                <a:r>
                  <a:rPr lang="fi-FI" dirty="0" smtClean="0"/>
                  <a:t>Tilat tukevat luovuutta ja mahdollisuutta monipuoliseen leikkiin, opiskelumenetelmiin ja työtapoihin</a:t>
                </a:r>
              </a:p>
              <a:p>
                <a:pPr marL="379476" indent="-342900" algn="just">
                  <a:buFont typeface="Arial" charset="0"/>
                  <a:buChar char="•"/>
                </a:pPr>
                <a:r>
                  <a:rPr lang="fi-FI" dirty="0" smtClean="0"/>
                  <a:t>Kestävän kehityksen periaatteet huomioitu  </a:t>
                </a:r>
              </a:p>
              <a:p>
                <a:pPr algn="just"/>
                <a:endParaRPr lang="fi-FI" dirty="0" smtClean="0"/>
              </a:p>
              <a:p>
                <a:pPr marL="379476" indent="-342900" algn="just">
                  <a:buFont typeface="Arial" charset="0"/>
                  <a:buChar char="•"/>
                </a:pPr>
                <a:endParaRPr lang="fi-FI" dirty="0" smtClean="0"/>
              </a:p>
              <a:p>
                <a:pPr marL="379476" indent="-342900" algn="just">
                  <a:buFont typeface="Arial" charset="0"/>
                  <a:buChar char="•"/>
                </a:pPr>
                <a:endParaRPr lang="fi-FI" dirty="0" smtClean="0"/>
              </a:p>
              <a:p>
                <a:pPr marL="379476" indent="-342900" algn="just">
                  <a:buFont typeface="Arial" charset="0"/>
                  <a:buChar char="•"/>
                </a:pPr>
                <a:endParaRPr lang="fi-FI" dirty="0" smtClean="0"/>
              </a:p>
              <a:p>
                <a:pPr algn="just"/>
                <a:endParaRPr lang="fi-FI" dirty="0"/>
              </a:p>
              <a:p>
                <a:pPr algn="just"/>
                <a:endParaRPr lang="fi-FI" dirty="0"/>
              </a:p>
            </p:txBody>
          </p:sp>
        </mc:Choice>
        <mc:Fallback xmlns="">
          <p:sp>
            <p:nvSpPr>
              <p:cNvPr id="3" name="Alaotsikk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3685032"/>
                <a:ext cx="7955224" cy="2264248"/>
              </a:xfrm>
              <a:blipFill rotWithShape="1">
                <a:blip r:embed="rId2"/>
                <a:stretch>
                  <a:fillRect t="-4852" r="-766" b="-3774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5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OJANIITUN TOIMIJAT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3685032"/>
            <a:ext cx="7883216" cy="2552280"/>
          </a:xfrm>
        </p:spPr>
        <p:txBody>
          <a:bodyPr>
            <a:normAutofit lnSpcReduction="10000"/>
          </a:bodyPr>
          <a:lstStyle/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Varhaiskasvatus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Koulu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Tukipalvelut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Iltapäivätoiminta</a:t>
            </a: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Nuorisopalvelut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Liikuntatoimi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Kirjasto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Kulttuuritoimi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Kolmas sektori</a:t>
            </a:r>
          </a:p>
          <a:p>
            <a:pPr marL="379476" indent="-342900" algn="just">
              <a:buFont typeface="Arial" charset="0"/>
              <a:buChar char="•"/>
            </a:pP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endParaRPr lang="fi-FI" dirty="0" smtClean="0"/>
          </a:p>
          <a:p>
            <a:pPr algn="just"/>
            <a:endParaRPr lang="fi-FI" dirty="0" smtClean="0"/>
          </a:p>
          <a:p>
            <a:pPr algn="just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15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VARHAISKASVATUS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3685032"/>
            <a:ext cx="7811208" cy="2624288"/>
          </a:xfrm>
        </p:spPr>
        <p:txBody>
          <a:bodyPr>
            <a:normAutofit/>
          </a:bodyPr>
          <a:lstStyle/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Nykyinen Mäntylän päiväkoti ja ryhmiä muista päiväkodeista  siirtyy </a:t>
            </a:r>
            <a:r>
              <a:rPr lang="fi-FI" dirty="0" err="1" smtClean="0"/>
              <a:t>Ojaniittutaloon</a:t>
            </a:r>
            <a:r>
              <a:rPr lang="fi-FI" dirty="0" smtClean="0"/>
              <a:t> vuoden 2016 aikana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8-9 päiväkotiryhmää, sisältäen esiopetuksen, n. 200 lasta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Avoin päiväkotiryhmä aloittaa toimintansa myöhemmin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Henkilökuntaa n. 30-35</a:t>
            </a:r>
          </a:p>
          <a:p>
            <a:pPr algn="just"/>
            <a:r>
              <a:rPr lang="fi-FI" dirty="0" smtClean="0"/>
              <a:t> </a:t>
            </a:r>
          </a:p>
          <a:p>
            <a:pPr marL="379476" indent="-342900" algn="just">
              <a:buFont typeface="Arial" charset="0"/>
              <a:buChar char="•"/>
            </a:pP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04182"/>
          </a:xfrm>
        </p:spPr>
        <p:txBody>
          <a:bodyPr/>
          <a:lstStyle/>
          <a:p>
            <a:pPr algn="ctr"/>
            <a:r>
              <a:rPr lang="fi-FI" dirty="0" smtClean="0"/>
              <a:t>KOULU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55576" y="3685032"/>
            <a:ext cx="7739200" cy="2264248"/>
          </a:xfrm>
        </p:spPr>
        <p:txBody>
          <a:bodyPr>
            <a:normAutofit fontScale="92500" lnSpcReduction="20000"/>
          </a:bodyPr>
          <a:lstStyle/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Koulu aloittaa toimintansa </a:t>
            </a:r>
            <a:r>
              <a:rPr lang="fi-FI" dirty="0" err="1" smtClean="0"/>
              <a:t>Ojaniittutalossa</a:t>
            </a:r>
            <a:r>
              <a:rPr lang="fi-FI" dirty="0" smtClean="0"/>
              <a:t> </a:t>
            </a:r>
            <a:r>
              <a:rPr lang="fi-FI" dirty="0" err="1" smtClean="0"/>
              <a:t>maalis</a:t>
            </a:r>
            <a:r>
              <a:rPr lang="fi-FI" dirty="0" smtClean="0"/>
              <a:t>-elokuussa 2016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12 perusopetusryhmää, vuosiluokat 1-6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n. 240 oppilasta: nykyisen Nummentaustan oppilaat ja osa Metsolan koulun oppilaista siirtyvät </a:t>
            </a:r>
            <a:r>
              <a:rPr lang="fi-FI" dirty="0" err="1" smtClean="0"/>
              <a:t>Ojaniittutaloon</a:t>
            </a:r>
            <a:endParaRPr lang="fi-FI" dirty="0" smtClean="0"/>
          </a:p>
          <a:p>
            <a:pPr marL="379476" indent="-342900" algn="just">
              <a:buFont typeface="Arial" charset="0"/>
              <a:buChar char="•"/>
            </a:pPr>
            <a:r>
              <a:rPr lang="fi-FI" dirty="0"/>
              <a:t>12 luokanopettajaa, 2 erityisopettajaa, 1 kielten lehtori, </a:t>
            </a:r>
            <a:r>
              <a:rPr lang="fi-FI" dirty="0" smtClean="0"/>
              <a:t>mahdollisesti osa-aikainen </a:t>
            </a:r>
            <a:r>
              <a:rPr lang="fi-FI" dirty="0"/>
              <a:t>teknisentyön </a:t>
            </a:r>
            <a:r>
              <a:rPr lang="fi-FI" dirty="0" smtClean="0"/>
              <a:t>lehtori, henkilöstöä yhteensä 20</a:t>
            </a:r>
          </a:p>
          <a:p>
            <a:pPr marL="379476" indent="-342900" algn="just">
              <a:buFont typeface="Arial" charset="0"/>
              <a:buChar char="•"/>
            </a:pPr>
            <a:r>
              <a:rPr lang="fi-FI" dirty="0" smtClean="0"/>
              <a:t>Rehtori, vararehtori</a:t>
            </a:r>
          </a:p>
          <a:p>
            <a:pPr marL="379476" indent="-342900" algn="just"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15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TUKIPALVELUT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810064" cy="1832200"/>
          </a:xfrm>
        </p:spPr>
        <p:txBody>
          <a:bodyPr>
            <a:norm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Laaja-alaiset erityislastentarhanopettajat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Koulukuraattori, koulupsykologi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Iltapäivätoiminta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Kouluterveydenhoitaja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Avustajat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fi-FI" dirty="0" smtClean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84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NUORISOPALVELUT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72400" cy="2448272"/>
          </a:xfrm>
        </p:spPr>
        <p:txBody>
          <a:bodyPr/>
          <a:lstStyle/>
          <a:p>
            <a:pPr algn="l"/>
            <a:endParaRPr lang="fi-FI" dirty="0"/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877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828800"/>
          </a:xfrm>
        </p:spPr>
        <p:txBody>
          <a:bodyPr/>
          <a:lstStyle/>
          <a:p>
            <a:pPr algn="ctr"/>
            <a:r>
              <a:rPr lang="fi-FI" dirty="0" smtClean="0"/>
              <a:t>LIIKUNTATOIMI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Koordinoi liikuntasalin varaukset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fi-FI" dirty="0" smtClean="0"/>
              <a:t>Vastaa liikuntapaikkojen kunnossapidosta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644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ltarusko">
  <a:themeElements>
    <a:clrScheme name="Iltarusk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ltarusk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Iltarus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276</Words>
  <Application>Microsoft Office PowerPoint</Application>
  <PresentationFormat>Näytössä katseltava diaesitys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Verdana</vt:lpstr>
      <vt:lpstr>Wingdings 2</vt:lpstr>
      <vt:lpstr>Iltarusko</vt:lpstr>
      <vt:lpstr>OJANIITTUTALON MONITOIMIJAHANKE</vt:lpstr>
      <vt:lpstr>TULEVAISUUDEN TALO</vt:lpstr>
      <vt:lpstr>OJANIITTU FYYSISENÄ YMPÄRISTÖNÄ</vt:lpstr>
      <vt:lpstr>OJANIITUN TOIMIJAT</vt:lpstr>
      <vt:lpstr>VARHAISKASVATUS</vt:lpstr>
      <vt:lpstr>KOULU</vt:lpstr>
      <vt:lpstr>TUKIPALVELUT</vt:lpstr>
      <vt:lpstr>NUORISOPALVELUT</vt:lpstr>
      <vt:lpstr>LIIKUNTATOIMI</vt:lpstr>
      <vt:lpstr>KIRJASTO</vt:lpstr>
      <vt:lpstr>KULTTUURITOIMI</vt:lpstr>
      <vt:lpstr>KOLMAS SEKTORI</vt:lpstr>
      <vt:lpstr>OJANIITTUTALON JOHTAMISRAKENNE</vt:lpstr>
      <vt:lpstr>ARVOT</vt:lpstr>
      <vt:lpstr>VISIO</vt:lpstr>
      <vt:lpstr>TAVOITTEET</vt:lpstr>
      <vt:lpstr>KEHITTÄMISKOHTEET</vt:lpstr>
      <vt:lpstr>AIKATAULU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OJANIITTUTALON MONITOIMIJAHANKE</dc:title>
  <dc:creator>Opettaja</dc:creator>
  <cp:lastModifiedBy>Opettaja</cp:lastModifiedBy>
  <cp:revision>71</cp:revision>
  <dcterms:created xsi:type="dcterms:W3CDTF">2015-05-13T16:32:54Z</dcterms:created>
  <dcterms:modified xsi:type="dcterms:W3CDTF">2015-09-18T16:16:20Z</dcterms:modified>
</cp:coreProperties>
</file>