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7"/>
  </p:notesMasterIdLst>
  <p:sldIdLst>
    <p:sldId id="256" r:id="rId2"/>
    <p:sldId id="257" r:id="rId3"/>
    <p:sldId id="258" r:id="rId4"/>
    <p:sldId id="264" r:id="rId5"/>
    <p:sldId id="268" r:id="rId6"/>
    <p:sldId id="269" r:id="rId7"/>
    <p:sldId id="270" r:id="rId8"/>
    <p:sldId id="271" r:id="rId9"/>
    <p:sldId id="277" r:id="rId10"/>
    <p:sldId id="272" r:id="rId11"/>
    <p:sldId id="273" r:id="rId12"/>
    <p:sldId id="281" r:id="rId13"/>
    <p:sldId id="278" r:id="rId14"/>
    <p:sldId id="279" r:id="rId15"/>
    <p:sldId id="280" r:id="rId16"/>
    <p:sldId id="274" r:id="rId17"/>
    <p:sldId id="275" r:id="rId18"/>
    <p:sldId id="259" r:id="rId19"/>
    <p:sldId id="260" r:id="rId20"/>
    <p:sldId id="261" r:id="rId21"/>
    <p:sldId id="263" r:id="rId22"/>
    <p:sldId id="266" r:id="rId23"/>
    <p:sldId id="265" r:id="rId24"/>
    <p:sldId id="267" r:id="rId25"/>
    <p:sldId id="276" r:id="rId26"/>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692FA-D57A-4D07-A446-6E10652879F1}" type="datetimeFigureOut">
              <a:rPr lang="fi-FI" smtClean="0"/>
              <a:t>23.9.2015</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CD525F-26BE-45F2-B1CE-3264D86DE2BD}" type="slidenum">
              <a:rPr lang="fi-FI" smtClean="0"/>
              <a:t>‹#›</a:t>
            </a:fld>
            <a:endParaRPr lang="fi-FI"/>
          </a:p>
        </p:txBody>
      </p:sp>
    </p:spTree>
    <p:extLst>
      <p:ext uri="{BB962C8B-B14F-4D97-AF65-F5344CB8AC3E}">
        <p14:creationId xmlns:p14="http://schemas.microsoft.com/office/powerpoint/2010/main" val="376709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7ACD525F-26BE-45F2-B1CE-3264D86DE2BD}" type="slidenum">
              <a:rPr lang="fi-FI" smtClean="0"/>
              <a:t>21</a:t>
            </a:fld>
            <a:endParaRPr lang="fi-FI"/>
          </a:p>
        </p:txBody>
      </p:sp>
    </p:spTree>
    <p:extLst>
      <p:ext uri="{BB962C8B-B14F-4D97-AF65-F5344CB8AC3E}">
        <p14:creationId xmlns:p14="http://schemas.microsoft.com/office/powerpoint/2010/main" val="3009843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i-FI" smtClean="0"/>
              <a:t>Muokkaa perustyyl. napsautt.</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276C458E-95A2-4333-9E18-808166900CBA}" type="datetimeFigureOut">
              <a:rPr lang="fi-FI" smtClean="0"/>
              <a:t>23.9.2015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276C458E-95A2-4333-9E18-808166900CBA}" type="datetimeFigureOut">
              <a:rPr lang="fi-FI" smtClean="0"/>
              <a:t>23.9.2015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76C458E-95A2-4333-9E18-808166900CBA}" type="datetimeFigureOut">
              <a:rPr lang="fi-FI" smtClean="0"/>
              <a:t>23.9.2015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87F7A13-2222-4BE5-AC70-91B539885C6F}" type="slidenum">
              <a:rPr lang="fi-FI" smtClean="0"/>
              <a:t>‹#›</a:t>
            </a:fld>
            <a:endParaRPr lang="fi-FI"/>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i-FI" smtClean="0"/>
              <a:t>Muokkaa perustyyl. napsautt.</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276C458E-95A2-4333-9E18-808166900CBA}" type="datetimeFigureOut">
              <a:rPr lang="fi-FI" smtClean="0"/>
              <a:t>23.9.2015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87F7A13-2222-4BE5-AC70-91B539885C6F}" type="slidenum">
              <a:rPr lang="fi-FI" smtClean="0"/>
              <a:t>‹#›</a:t>
            </a:fld>
            <a:endParaRPr lang="fi-FI"/>
          </a:p>
        </p:txBody>
      </p:sp>
      <p:sp>
        <p:nvSpPr>
          <p:cNvPr id="7" name="Title 6"/>
          <p:cNvSpPr>
            <a:spLocks noGrp="1"/>
          </p:cNvSpPr>
          <p:nvPr>
            <p:ph type="title"/>
          </p:nvPr>
        </p:nvSpPr>
        <p:spPr/>
        <p:txBody>
          <a:bodyPr/>
          <a:lstStyle/>
          <a:p>
            <a:r>
              <a:rPr lang="fi-FI" smtClean="0"/>
              <a:t>Muokkaa perustyyl. napsautt.</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276C458E-95A2-4333-9E18-808166900CBA}" type="datetimeFigureOut">
              <a:rPr lang="fi-FI" smtClean="0"/>
              <a:t>23.9.2015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5" name="Date Placeholder 4"/>
          <p:cNvSpPr>
            <a:spLocks noGrp="1"/>
          </p:cNvSpPr>
          <p:nvPr>
            <p:ph type="dt" sz="half" idx="10"/>
          </p:nvPr>
        </p:nvSpPr>
        <p:spPr/>
        <p:txBody>
          <a:bodyPr/>
          <a:lstStyle/>
          <a:p>
            <a:fld id="{276C458E-95A2-4333-9E18-808166900CBA}" type="datetimeFigureOut">
              <a:rPr lang="fi-FI" smtClean="0"/>
              <a:t>23.9.2015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87F7A13-2222-4BE5-AC70-91B539885C6F}" type="slidenum">
              <a:rPr lang="fi-FI" smtClean="0"/>
              <a:t>‹#›</a:t>
            </a:fld>
            <a:endParaRPr lang="fi-FI"/>
          </a:p>
        </p:txBody>
      </p:sp>
      <p:sp>
        <p:nvSpPr>
          <p:cNvPr id="9" name="Content Placeholder 8"/>
          <p:cNvSpPr>
            <a:spLocks noGrp="1"/>
          </p:cNvSpPr>
          <p:nvPr>
            <p:ph sz="quarter" idx="13"/>
          </p:nvPr>
        </p:nvSpPr>
        <p:spPr>
          <a:xfrm>
            <a:off x="676655" y="2679192"/>
            <a:ext cx="3822192" cy="34472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276C458E-95A2-4333-9E18-808166900CBA}" type="datetimeFigureOut">
              <a:rPr lang="fi-FI" smtClean="0"/>
              <a:t>23.9.2015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Date Placeholder 2"/>
          <p:cNvSpPr>
            <a:spLocks noGrp="1"/>
          </p:cNvSpPr>
          <p:nvPr>
            <p:ph type="dt" sz="half" idx="10"/>
          </p:nvPr>
        </p:nvSpPr>
        <p:spPr/>
        <p:txBody>
          <a:bodyPr/>
          <a:lstStyle/>
          <a:p>
            <a:fld id="{276C458E-95A2-4333-9E18-808166900CBA}" type="datetimeFigureOut">
              <a:rPr lang="fi-FI" smtClean="0"/>
              <a:t>23.9.2015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76C458E-95A2-4333-9E18-808166900CBA}" type="datetimeFigureOut">
              <a:rPr lang="fi-FI" smtClean="0"/>
              <a:t>23.9.2015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B87F7A13-2222-4BE5-AC70-91B539885C6F}"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76C458E-95A2-4333-9E18-808166900CBA}" type="datetimeFigureOut">
              <a:rPr lang="fi-FI" smtClean="0"/>
              <a:t>23.9.2015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87F7A13-2222-4BE5-AC70-91B539885C6F}" type="slidenum">
              <a:rPr lang="fi-FI" smtClean="0"/>
              <a:t>‹#›</a:t>
            </a:fld>
            <a:endParaRPr lang="fi-FI"/>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i-FI" smtClean="0"/>
              <a:t>Muokkaa perustyyl. napsautt.</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i-FI" smtClean="0"/>
              <a:t>Muokkaa perustyyl. napsautt.</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276C458E-95A2-4333-9E18-808166900CBA}" type="datetimeFigureOut">
              <a:rPr lang="fi-FI" smtClean="0"/>
              <a:t>23.9.2015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87F7A13-2222-4BE5-AC70-91B539885C6F}" type="slidenum">
              <a:rPr lang="fi-FI" smtClean="0"/>
              <a:t>‹#›</a:t>
            </a:fld>
            <a:endParaRPr lang="fi-FI"/>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6C458E-95A2-4333-9E18-808166900CBA}" type="datetimeFigureOut">
              <a:rPr lang="fi-FI" smtClean="0"/>
              <a:t>23.9.2015</a:t>
            </a:fld>
            <a:endParaRPr lang="fi-FI"/>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i-FI"/>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87F7A13-2222-4BE5-AC70-91B539885C6F}" type="slidenum">
              <a:rPr lang="fi-FI" smtClean="0"/>
              <a:t>‹#›</a:t>
            </a:fld>
            <a:endParaRPr lang="fi-FI"/>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4400" b="1" dirty="0" smtClean="0"/>
              <a:t>PIKKUPIETARIN PIHA</a:t>
            </a:r>
            <a:endParaRPr lang="fi-FI" sz="4400" b="1"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194837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fi-FI" dirty="0"/>
              <a:t>m</a:t>
            </a:r>
            <a:r>
              <a:rPr lang="fi-FI" dirty="0" smtClean="0"/>
              <a:t>aksullista palvelua iltapäivisin</a:t>
            </a:r>
          </a:p>
          <a:p>
            <a:r>
              <a:rPr lang="fi-FI" dirty="0"/>
              <a:t>a</a:t>
            </a:r>
            <a:r>
              <a:rPr lang="fi-FI" dirty="0" smtClean="0"/>
              <a:t>amutoiminnallekin olisi kysyntää</a:t>
            </a:r>
          </a:p>
          <a:p>
            <a:r>
              <a:rPr lang="fi-FI" dirty="0"/>
              <a:t>a</a:t>
            </a:r>
            <a:r>
              <a:rPr lang="fi-FI" dirty="0" smtClean="0"/>
              <a:t>voinna klo 17 asti</a:t>
            </a:r>
          </a:p>
          <a:p>
            <a:r>
              <a:rPr lang="fi-FI" dirty="0"/>
              <a:t>p</a:t>
            </a:r>
            <a:r>
              <a:rPr lang="fi-FI" dirty="0" smtClean="0"/>
              <a:t>alvelua käyttää n. 25 lasta</a:t>
            </a:r>
          </a:p>
          <a:p>
            <a:r>
              <a:rPr lang="fi-FI" dirty="0"/>
              <a:t>t</a:t>
            </a:r>
            <a:r>
              <a:rPr lang="fi-FI" dirty="0" smtClean="0"/>
              <a:t>oimii ”Tähtitalossa”</a:t>
            </a:r>
            <a:endParaRPr lang="fi-FI" dirty="0"/>
          </a:p>
        </p:txBody>
      </p:sp>
      <p:sp>
        <p:nvSpPr>
          <p:cNvPr id="3" name="Otsikko 2"/>
          <p:cNvSpPr>
            <a:spLocks noGrp="1"/>
          </p:cNvSpPr>
          <p:nvPr>
            <p:ph type="title"/>
          </p:nvPr>
        </p:nvSpPr>
        <p:spPr/>
        <p:txBody>
          <a:bodyPr>
            <a:normAutofit/>
          </a:bodyPr>
          <a:lstStyle/>
          <a:p>
            <a:r>
              <a:rPr lang="fi-FI" dirty="0" smtClean="0"/>
              <a:t>ILTAPÄIVÄTOIMINTA</a:t>
            </a:r>
            <a:endParaRPr lang="fi-FI" dirty="0"/>
          </a:p>
        </p:txBody>
      </p:sp>
    </p:spTree>
    <p:extLst>
      <p:ext uri="{BB962C8B-B14F-4D97-AF65-F5344CB8AC3E}">
        <p14:creationId xmlns:p14="http://schemas.microsoft.com/office/powerpoint/2010/main" val="264183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867833" y="2276872"/>
            <a:ext cx="7818967" cy="4581128"/>
          </a:xfrm>
        </p:spPr>
        <p:txBody>
          <a:bodyPr>
            <a:noAutofit/>
          </a:bodyPr>
          <a:lstStyle/>
          <a:p>
            <a:pPr marL="0" indent="0">
              <a:buNone/>
            </a:pPr>
            <a:r>
              <a:rPr lang="fi-FI" sz="1800" dirty="0" smtClean="0"/>
              <a:t>Pitkään </a:t>
            </a:r>
            <a:r>
              <a:rPr lang="fi-FI" sz="1800" dirty="0"/>
              <a:t>toiminnassa olleet nuortenpalvelut koululla</a:t>
            </a:r>
          </a:p>
          <a:p>
            <a:r>
              <a:rPr lang="fi-FI" sz="1800" dirty="0"/>
              <a:t>- Nuorisopalveluiden järjestämä aamukahvila </a:t>
            </a:r>
            <a:r>
              <a:rPr lang="fi-FI" sz="1800" dirty="0" smtClean="0"/>
              <a:t>maanantai- </a:t>
            </a:r>
            <a:r>
              <a:rPr lang="fi-FI" sz="1800" dirty="0"/>
              <a:t>ja </a:t>
            </a:r>
            <a:r>
              <a:rPr lang="fi-FI" sz="1800" dirty="0" smtClean="0"/>
              <a:t>perjantaiaamuisin</a:t>
            </a:r>
            <a:endParaRPr lang="fi-FI" sz="1800" dirty="0"/>
          </a:p>
          <a:p>
            <a:r>
              <a:rPr lang="fi-FI" sz="1800" dirty="0"/>
              <a:t>- Omin jaloin -työskentely ja erityisnuorisotyöntekijän sekä etsivän nuorisotyöntekijän </a:t>
            </a:r>
            <a:r>
              <a:rPr lang="fi-FI" sz="1800" dirty="0" smtClean="0"/>
              <a:t>tapaamiset oppilaiden parissa</a:t>
            </a:r>
            <a:endParaRPr lang="fi-FI" sz="1800" dirty="0"/>
          </a:p>
          <a:p>
            <a:r>
              <a:rPr lang="fi-FI" sz="1800" dirty="0"/>
              <a:t>-7.-luokkalaisten </a:t>
            </a:r>
            <a:r>
              <a:rPr lang="fi-FI" sz="1800" dirty="0" smtClean="0"/>
              <a:t>ryhmäytymispäivä</a:t>
            </a:r>
            <a:endParaRPr lang="fi-FI" sz="1800" dirty="0"/>
          </a:p>
          <a:p>
            <a:r>
              <a:rPr lang="fi-FI" sz="1800" dirty="0"/>
              <a:t>- Hyvinvointiviikolla </a:t>
            </a:r>
            <a:r>
              <a:rPr lang="fi-FI" sz="1800" dirty="0" smtClean="0"/>
              <a:t>järjestettävä toiminta</a:t>
            </a:r>
            <a:endParaRPr lang="fi-FI" sz="1800" dirty="0"/>
          </a:p>
          <a:p>
            <a:pPr marL="0" indent="0">
              <a:buNone/>
            </a:pPr>
            <a:r>
              <a:rPr lang="fi-FI" sz="1800" dirty="0"/>
              <a:t> </a:t>
            </a:r>
          </a:p>
          <a:p>
            <a:pPr marL="0" indent="0">
              <a:buNone/>
            </a:pPr>
            <a:r>
              <a:rPr lang="fi-FI" sz="1800" dirty="0"/>
              <a:t>Tasa-arvohankkeen aikana toiminnassa </a:t>
            </a:r>
            <a:r>
              <a:rPr lang="fi-FI" sz="1800" dirty="0" smtClean="0"/>
              <a:t>olevat toiminnot</a:t>
            </a:r>
            <a:endParaRPr lang="fi-FI" sz="1800" dirty="0"/>
          </a:p>
          <a:p>
            <a:r>
              <a:rPr lang="fi-FI" sz="1800" dirty="0"/>
              <a:t>- Voimaneidot -tyttöryhmätoimintaa</a:t>
            </a:r>
          </a:p>
          <a:p>
            <a:r>
              <a:rPr lang="fi-FI" sz="1800" dirty="0"/>
              <a:t>- Alakoululaisten ryhmätoiminta</a:t>
            </a:r>
          </a:p>
          <a:p>
            <a:r>
              <a:rPr lang="fi-FI" sz="1800" dirty="0"/>
              <a:t>- Kaverikioski-toiminta</a:t>
            </a:r>
          </a:p>
          <a:p>
            <a:r>
              <a:rPr lang="fi-FI" sz="1800" dirty="0"/>
              <a:t>- Erityisnuorisotyöntekijän yksilötapaamiset</a:t>
            </a:r>
          </a:p>
          <a:p>
            <a:r>
              <a:rPr lang="fi-FI" sz="1800" dirty="0"/>
              <a:t>- </a:t>
            </a:r>
            <a:r>
              <a:rPr lang="fi-FI" sz="1800" dirty="0" smtClean="0"/>
              <a:t>Tukityöskentely</a:t>
            </a:r>
            <a:endParaRPr lang="fi-FI" sz="1800" dirty="0"/>
          </a:p>
        </p:txBody>
      </p:sp>
      <p:sp>
        <p:nvSpPr>
          <p:cNvPr id="3" name="Otsikko 2"/>
          <p:cNvSpPr>
            <a:spLocks noGrp="1"/>
          </p:cNvSpPr>
          <p:nvPr>
            <p:ph type="title"/>
          </p:nvPr>
        </p:nvSpPr>
        <p:spPr/>
        <p:txBody>
          <a:bodyPr/>
          <a:lstStyle/>
          <a:p>
            <a:r>
              <a:rPr lang="fi-FI" dirty="0" smtClean="0"/>
              <a:t>NUORISOPALVELUT</a:t>
            </a:r>
            <a:endParaRPr lang="fi-FI" dirty="0"/>
          </a:p>
        </p:txBody>
      </p:sp>
    </p:spTree>
    <p:extLst>
      <p:ext uri="{BB962C8B-B14F-4D97-AF65-F5344CB8AC3E}">
        <p14:creationId xmlns:p14="http://schemas.microsoft.com/office/powerpoint/2010/main" val="2333480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pPr marL="0" indent="0">
              <a:buNone/>
            </a:pPr>
            <a:r>
              <a:rPr lang="fi-FI" dirty="0" smtClean="0"/>
              <a:t>Tulevat toiminnot nuorisotilojen </a:t>
            </a:r>
            <a:r>
              <a:rPr lang="fi-FI" dirty="0"/>
              <a:t>valmistuttua koulun yhteyteen</a:t>
            </a:r>
          </a:p>
          <a:p>
            <a:r>
              <a:rPr lang="fi-FI" dirty="0"/>
              <a:t>- </a:t>
            </a:r>
            <a:r>
              <a:rPr lang="fi-FI" dirty="0" smtClean="0"/>
              <a:t>Breikki-välitunti </a:t>
            </a:r>
            <a:r>
              <a:rPr lang="fi-FI" dirty="0" err="1" smtClean="0"/>
              <a:t>nuokkaritoiminta</a:t>
            </a:r>
            <a:endParaRPr lang="fi-FI" dirty="0"/>
          </a:p>
          <a:p>
            <a:r>
              <a:rPr lang="fi-FI" dirty="0"/>
              <a:t>- Erilaiset iltapäiväkerhot ja </a:t>
            </a:r>
            <a:r>
              <a:rPr lang="fi-FI" dirty="0" err="1"/>
              <a:t>nuokkaritoiminta</a:t>
            </a:r>
            <a:endParaRPr lang="fi-FI" dirty="0"/>
          </a:p>
          <a:p>
            <a:r>
              <a:rPr lang="fi-FI" dirty="0"/>
              <a:t>- Erityisnuorisotyöntekijä ja </a:t>
            </a:r>
            <a:r>
              <a:rPr lang="fi-FI" dirty="0" smtClean="0"/>
              <a:t>etsivä nuorisotyöntekijä tavattavissa säännöllisesti</a:t>
            </a:r>
            <a:endParaRPr lang="fi-FI" dirty="0"/>
          </a:p>
          <a:p>
            <a:r>
              <a:rPr lang="fi-FI" dirty="0"/>
              <a:t>- </a:t>
            </a:r>
            <a:r>
              <a:rPr lang="fi-FI" dirty="0" smtClean="0"/>
              <a:t>Tiiviimmän yhteistyön kehittäminen nuorisopalveluiden </a:t>
            </a:r>
            <a:r>
              <a:rPr lang="fi-FI" dirty="0"/>
              <a:t>ja koulun  välillä</a:t>
            </a:r>
          </a:p>
          <a:p>
            <a:endParaRPr lang="fi-FI" dirty="0"/>
          </a:p>
          <a:p>
            <a:endParaRPr lang="fi-FI" dirty="0"/>
          </a:p>
        </p:txBody>
      </p:sp>
      <p:sp>
        <p:nvSpPr>
          <p:cNvPr id="3" name="Otsikko 2"/>
          <p:cNvSpPr>
            <a:spLocks noGrp="1"/>
          </p:cNvSpPr>
          <p:nvPr>
            <p:ph type="title"/>
          </p:nvPr>
        </p:nvSpPr>
        <p:spPr/>
        <p:txBody>
          <a:bodyPr/>
          <a:lstStyle/>
          <a:p>
            <a:endParaRPr lang="fi-FI"/>
          </a:p>
        </p:txBody>
      </p:sp>
    </p:spTree>
    <p:extLst>
      <p:ext uri="{BB962C8B-B14F-4D97-AF65-F5344CB8AC3E}">
        <p14:creationId xmlns:p14="http://schemas.microsoft.com/office/powerpoint/2010/main" val="1101311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lnSpcReduction="10000"/>
          </a:bodyPr>
          <a:lstStyle/>
          <a:p>
            <a:r>
              <a:rPr lang="fi-FI" dirty="0" smtClean="0"/>
              <a:t>Lukuinto</a:t>
            </a:r>
          </a:p>
          <a:p>
            <a:r>
              <a:rPr lang="fi-FI" dirty="0" smtClean="0"/>
              <a:t>Kirjastoauto kerran viikossa</a:t>
            </a:r>
          </a:p>
          <a:p>
            <a:r>
              <a:rPr lang="fi-FI" dirty="0" smtClean="0"/>
              <a:t>Pedagogisen informaatikon/kirjastonhoitajan ohjaus oppilaille</a:t>
            </a:r>
          </a:p>
          <a:p>
            <a:r>
              <a:rPr lang="fi-FI" dirty="0" smtClean="0"/>
              <a:t>Satutunnit</a:t>
            </a:r>
          </a:p>
          <a:p>
            <a:r>
              <a:rPr lang="fi-FI" dirty="0" smtClean="0"/>
              <a:t>Kirjailijavierailut</a:t>
            </a:r>
          </a:p>
          <a:p>
            <a:r>
              <a:rPr lang="fi-FI" dirty="0" smtClean="0"/>
              <a:t>Kirjavinkkaus</a:t>
            </a:r>
          </a:p>
          <a:p>
            <a:r>
              <a:rPr lang="fi-FI" dirty="0" smtClean="0"/>
              <a:t>Oppilaiden kuvataiteen näyttelyt kirjastoon</a:t>
            </a:r>
          </a:p>
          <a:p>
            <a:pPr marL="0" indent="0">
              <a:buNone/>
            </a:pPr>
            <a:endParaRPr lang="fi-FI" dirty="0" smtClean="0"/>
          </a:p>
          <a:p>
            <a:endParaRPr lang="fi-FI" dirty="0"/>
          </a:p>
        </p:txBody>
      </p:sp>
      <p:sp>
        <p:nvSpPr>
          <p:cNvPr id="3" name="Otsikko 2"/>
          <p:cNvSpPr>
            <a:spLocks noGrp="1"/>
          </p:cNvSpPr>
          <p:nvPr>
            <p:ph type="title"/>
          </p:nvPr>
        </p:nvSpPr>
        <p:spPr/>
        <p:txBody>
          <a:bodyPr/>
          <a:lstStyle/>
          <a:p>
            <a:r>
              <a:rPr lang="fi-FI" dirty="0" smtClean="0"/>
              <a:t>KIRJASTOTOIMI</a:t>
            </a:r>
            <a:endParaRPr lang="fi-FI" dirty="0"/>
          </a:p>
        </p:txBody>
      </p:sp>
    </p:spTree>
    <p:extLst>
      <p:ext uri="{BB962C8B-B14F-4D97-AF65-F5344CB8AC3E}">
        <p14:creationId xmlns:p14="http://schemas.microsoft.com/office/powerpoint/2010/main" val="601717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a:bodyPr>
          <a:lstStyle/>
          <a:p>
            <a:pPr lvl="0">
              <a:buClr>
                <a:srgbClr val="31B6FD"/>
              </a:buClr>
            </a:pPr>
            <a:r>
              <a:rPr lang="fi-FI" sz="2200" dirty="0" err="1">
                <a:solidFill>
                  <a:srgbClr val="073E87"/>
                </a:solidFill>
              </a:rPr>
              <a:t>Oinolan</a:t>
            </a:r>
            <a:r>
              <a:rPr lang="fi-FI" sz="2200" dirty="0">
                <a:solidFill>
                  <a:srgbClr val="073E87"/>
                </a:solidFill>
              </a:rPr>
              <a:t> koulun liikuntasali, 407,5  m2, sisäliikuntaan soveltuva kahteen osaan jaettavissa oleva sali, puuparketti lattia, salissa lisäksi näyttämö, 61 m2 - koulu hallinnoi salia arkipäivisin klo 8 - 16 ja LLK Oy iltaisin klo 16 - 22 ja viikonloppuisin 10 - 20</a:t>
            </a:r>
          </a:p>
          <a:p>
            <a:pPr lvl="0">
              <a:buClr>
                <a:srgbClr val="31B6FD"/>
              </a:buClr>
            </a:pPr>
            <a:r>
              <a:rPr lang="fi-FI" sz="2200" dirty="0" err="1">
                <a:solidFill>
                  <a:srgbClr val="073E87"/>
                </a:solidFill>
              </a:rPr>
              <a:t>Oinolan</a:t>
            </a:r>
            <a:r>
              <a:rPr lang="fi-FI" sz="2200" dirty="0">
                <a:solidFill>
                  <a:srgbClr val="073E87"/>
                </a:solidFill>
              </a:rPr>
              <a:t> pallokenttä, 2000 m2, palloiluun soveltuva, talvisin jäädytettävä hiekkapintainen kenttä </a:t>
            </a:r>
          </a:p>
          <a:p>
            <a:pPr lvl="0">
              <a:buClr>
                <a:srgbClr val="31B6FD"/>
              </a:buClr>
            </a:pPr>
            <a:r>
              <a:rPr lang="fi-FI" sz="2200" dirty="0" err="1">
                <a:solidFill>
                  <a:srgbClr val="073E87"/>
                </a:solidFill>
              </a:rPr>
              <a:t>Oinolan</a:t>
            </a:r>
            <a:r>
              <a:rPr lang="fi-FI" sz="2200" dirty="0">
                <a:solidFill>
                  <a:srgbClr val="073E87"/>
                </a:solidFill>
              </a:rPr>
              <a:t> koulun lähiliikuntapaikka -  alakoulun palloiluareena ja yläkoulun koripallokenttä, LLK Oy:n kunnossapidossa</a:t>
            </a:r>
          </a:p>
          <a:p>
            <a:pPr lvl="0">
              <a:buClr>
                <a:srgbClr val="31B6FD"/>
              </a:buClr>
            </a:pPr>
            <a:r>
              <a:rPr lang="fi-FI" sz="2200" dirty="0" err="1">
                <a:solidFill>
                  <a:srgbClr val="073E87"/>
                </a:solidFill>
              </a:rPr>
              <a:t>Oinolan</a:t>
            </a:r>
            <a:r>
              <a:rPr lang="fi-FI" sz="2200">
                <a:solidFill>
                  <a:srgbClr val="073E87"/>
                </a:solidFill>
              </a:rPr>
              <a:t> koulun hiihtolatu, 1 km, lumitilanteen salliessa</a:t>
            </a:r>
          </a:p>
          <a:p>
            <a:endParaRPr lang="fi-FI" dirty="0"/>
          </a:p>
        </p:txBody>
      </p:sp>
      <p:sp>
        <p:nvSpPr>
          <p:cNvPr id="3" name="Otsikko 2"/>
          <p:cNvSpPr>
            <a:spLocks noGrp="1"/>
          </p:cNvSpPr>
          <p:nvPr>
            <p:ph type="title"/>
          </p:nvPr>
        </p:nvSpPr>
        <p:spPr/>
        <p:txBody>
          <a:bodyPr/>
          <a:lstStyle/>
          <a:p>
            <a:r>
              <a:rPr lang="fi-FI" dirty="0" smtClean="0"/>
              <a:t>LIIKUNTATOIMI</a:t>
            </a:r>
            <a:endParaRPr lang="fi-FI" dirty="0"/>
          </a:p>
        </p:txBody>
      </p:sp>
    </p:spTree>
    <p:extLst>
      <p:ext uri="{BB962C8B-B14F-4D97-AF65-F5344CB8AC3E}">
        <p14:creationId xmlns:p14="http://schemas.microsoft.com/office/powerpoint/2010/main" val="3677740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pPr lvl="0">
              <a:buClr>
                <a:srgbClr val="31B6FD"/>
              </a:buClr>
            </a:pPr>
            <a:r>
              <a:rPr lang="fi-FI" sz="2000" dirty="0">
                <a:solidFill>
                  <a:srgbClr val="073E87"/>
                </a:solidFill>
              </a:rPr>
              <a:t>Kaupungin omat kulttuuriyksiköt: Yleinen kulttuuri, Lohjan kaupunginorkesteri, Hiiden Opisto, kaupunginkirjasto, Länsi-Uudenmaan Musiikkiopisto, Lohjan Museo, Lohjan Teatteri</a:t>
            </a:r>
          </a:p>
          <a:p>
            <a:pPr lvl="0">
              <a:buClr>
                <a:srgbClr val="31B6FD"/>
              </a:buClr>
            </a:pPr>
            <a:r>
              <a:rPr lang="fi-FI" sz="2000" dirty="0">
                <a:solidFill>
                  <a:srgbClr val="073E87"/>
                </a:solidFill>
              </a:rPr>
              <a:t>Muut yhteistyötahot: Taiteen perusopetuslaitokset, kulttuuriyhdistykset, aluetoimikunnat</a:t>
            </a:r>
          </a:p>
          <a:p>
            <a:pPr lvl="0">
              <a:buClr>
                <a:srgbClr val="31B6FD"/>
              </a:buClr>
            </a:pPr>
            <a:r>
              <a:rPr lang="fi-FI" sz="2000" dirty="0">
                <a:solidFill>
                  <a:srgbClr val="073E87"/>
                </a:solidFill>
              </a:rPr>
              <a:t>Yleinen kulttuuritoimi koordinoi Lohjan kulttuuripolkua</a:t>
            </a:r>
          </a:p>
          <a:p>
            <a:pPr lvl="0">
              <a:buClr>
                <a:srgbClr val="31B6FD"/>
              </a:buClr>
            </a:pPr>
            <a:r>
              <a:rPr lang="fi-FI" sz="2000" dirty="0">
                <a:solidFill>
                  <a:srgbClr val="073E87"/>
                </a:solidFill>
              </a:rPr>
              <a:t>Voi toimia joko pää- tai osatuottajana tapahtumissa, konserteissa, näyttelyissä, työpajoissa ja ohjatussa toiminnassa</a:t>
            </a:r>
          </a:p>
          <a:p>
            <a:pPr lvl="0">
              <a:buClr>
                <a:srgbClr val="31B6FD"/>
              </a:buClr>
            </a:pPr>
            <a:r>
              <a:rPr lang="fi-FI" sz="2000" dirty="0">
                <a:solidFill>
                  <a:srgbClr val="073E87"/>
                </a:solidFill>
              </a:rPr>
              <a:t>Yhteistyö muiden kulttuuritoimijoiden kanssa on toiminnan keskeinen ja läpileikkaava tarkoitus</a:t>
            </a:r>
          </a:p>
          <a:p>
            <a:endParaRPr lang="fi-FI" dirty="0"/>
          </a:p>
        </p:txBody>
      </p:sp>
      <p:sp>
        <p:nvSpPr>
          <p:cNvPr id="3" name="Otsikko 2"/>
          <p:cNvSpPr>
            <a:spLocks noGrp="1"/>
          </p:cNvSpPr>
          <p:nvPr>
            <p:ph type="title"/>
          </p:nvPr>
        </p:nvSpPr>
        <p:spPr/>
        <p:txBody>
          <a:bodyPr/>
          <a:lstStyle/>
          <a:p>
            <a:r>
              <a:rPr lang="fi-FI" dirty="0" smtClean="0"/>
              <a:t>KULTTUURITOIMI</a:t>
            </a:r>
            <a:endParaRPr lang="fi-FI" dirty="0"/>
          </a:p>
        </p:txBody>
      </p:sp>
    </p:spTree>
    <p:extLst>
      <p:ext uri="{BB962C8B-B14F-4D97-AF65-F5344CB8AC3E}">
        <p14:creationId xmlns:p14="http://schemas.microsoft.com/office/powerpoint/2010/main" val="1132030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fi-FI" b="1" dirty="0" smtClean="0"/>
              <a:t>N</a:t>
            </a:r>
            <a:r>
              <a:rPr lang="fi-FI" dirty="0" smtClean="0"/>
              <a:t>UORTEN JA LASTEN HYVINVOINTI</a:t>
            </a:r>
          </a:p>
          <a:p>
            <a:r>
              <a:rPr lang="fi-FI" b="1" dirty="0" smtClean="0"/>
              <a:t>U</a:t>
            </a:r>
            <a:r>
              <a:rPr lang="fi-FI" dirty="0" smtClean="0"/>
              <a:t>UTTA LUOVA YHTEISÖ</a:t>
            </a:r>
          </a:p>
          <a:p>
            <a:r>
              <a:rPr lang="fi-FI" b="1" dirty="0" smtClean="0"/>
              <a:t>M</a:t>
            </a:r>
            <a:r>
              <a:rPr lang="fi-FI" dirty="0" smtClean="0"/>
              <a:t>AASEUTUMAISUUS</a:t>
            </a:r>
          </a:p>
          <a:p>
            <a:r>
              <a:rPr lang="fi-FI" b="1" dirty="0" smtClean="0"/>
              <a:t>M</a:t>
            </a:r>
            <a:r>
              <a:rPr lang="fi-FI" dirty="0" smtClean="0"/>
              <a:t>USIIKKI JA KULTTUURI</a:t>
            </a:r>
          </a:p>
          <a:p>
            <a:r>
              <a:rPr lang="fi-FI" b="1" dirty="0" smtClean="0"/>
              <a:t>I</a:t>
            </a:r>
            <a:r>
              <a:rPr lang="fi-FI" dirty="0" smtClean="0"/>
              <a:t>ISIÄ ELOA </a:t>
            </a:r>
            <a:endParaRPr lang="fi-FI" dirty="0"/>
          </a:p>
        </p:txBody>
      </p:sp>
      <p:sp>
        <p:nvSpPr>
          <p:cNvPr id="3" name="Otsikko 2"/>
          <p:cNvSpPr>
            <a:spLocks noGrp="1"/>
          </p:cNvSpPr>
          <p:nvPr>
            <p:ph type="title"/>
          </p:nvPr>
        </p:nvSpPr>
        <p:spPr/>
        <p:txBody>
          <a:bodyPr/>
          <a:lstStyle/>
          <a:p>
            <a:r>
              <a:rPr lang="fi-FI" dirty="0" smtClean="0"/>
              <a:t>ARVOT</a:t>
            </a:r>
            <a:endParaRPr lang="fi-FI" dirty="0"/>
          </a:p>
        </p:txBody>
      </p:sp>
    </p:spTree>
    <p:extLst>
      <p:ext uri="{BB962C8B-B14F-4D97-AF65-F5344CB8AC3E}">
        <p14:creationId xmlns:p14="http://schemas.microsoft.com/office/powerpoint/2010/main" val="1229579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fi-FI" dirty="0"/>
              <a:t>suunnitella ja toteuttaa monitoimijaympäristö, joka palvelee lapsia, nuoria ja alueen asukkaita alueellisena hyvinvointiympäristönä </a:t>
            </a:r>
          </a:p>
        </p:txBody>
      </p:sp>
      <p:sp>
        <p:nvSpPr>
          <p:cNvPr id="3" name="Otsikko 2"/>
          <p:cNvSpPr>
            <a:spLocks noGrp="1"/>
          </p:cNvSpPr>
          <p:nvPr>
            <p:ph type="title"/>
          </p:nvPr>
        </p:nvSpPr>
        <p:spPr/>
        <p:txBody>
          <a:bodyPr/>
          <a:lstStyle/>
          <a:p>
            <a:r>
              <a:rPr lang="fi-FI" dirty="0" smtClean="0"/>
              <a:t>VISIO</a:t>
            </a:r>
            <a:endParaRPr lang="fi-FI" dirty="0"/>
          </a:p>
        </p:txBody>
      </p:sp>
    </p:spTree>
    <p:extLst>
      <p:ext uri="{BB962C8B-B14F-4D97-AF65-F5344CB8AC3E}">
        <p14:creationId xmlns:p14="http://schemas.microsoft.com/office/powerpoint/2010/main" val="39428321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10000"/>
          </a:bodyPr>
          <a:lstStyle/>
          <a:p>
            <a:r>
              <a:rPr lang="fi-FI" dirty="0" smtClean="0"/>
              <a:t>kampusalueen lasten ja nuorten yhteisöllisyyden lisääminen </a:t>
            </a:r>
          </a:p>
          <a:p>
            <a:r>
              <a:rPr lang="fi-FI" dirty="0"/>
              <a:t>p</a:t>
            </a:r>
            <a:r>
              <a:rPr lang="fi-FI" dirty="0" smtClean="0"/>
              <a:t>alvelurakenteen kehittäminen alueen asukkaille vauvasta vaariin</a:t>
            </a:r>
          </a:p>
          <a:p>
            <a:r>
              <a:rPr lang="fi-FI" dirty="0" smtClean="0"/>
              <a:t>hallintokuntien rajojen ylittäminen</a:t>
            </a:r>
          </a:p>
          <a:p>
            <a:r>
              <a:rPr lang="fi-FI" dirty="0"/>
              <a:t>0ppimisympäristön turvallisuuden lisääminen</a:t>
            </a:r>
          </a:p>
          <a:p>
            <a:r>
              <a:rPr lang="fi-FI" dirty="0" smtClean="0"/>
              <a:t>yhteistyön kehittäminen </a:t>
            </a:r>
            <a:r>
              <a:rPr lang="fi-FI" dirty="0"/>
              <a:t>kolmannen sektorin kanssa</a:t>
            </a:r>
          </a:p>
          <a:p>
            <a:r>
              <a:rPr lang="fi-FI" dirty="0"/>
              <a:t>l</a:t>
            </a:r>
            <a:r>
              <a:rPr lang="fi-FI" dirty="0" smtClean="0"/>
              <a:t>asten ja nuorten hyvinvoinnin tukeminen</a:t>
            </a:r>
          </a:p>
          <a:p>
            <a:r>
              <a:rPr lang="fi-FI" dirty="0"/>
              <a:t>m</a:t>
            </a:r>
            <a:r>
              <a:rPr lang="fi-FI" dirty="0" smtClean="0"/>
              <a:t>aaseutuympäristöimagon vahvistaminen</a:t>
            </a:r>
          </a:p>
          <a:p>
            <a:endParaRPr lang="fi-FI" dirty="0" smtClean="0"/>
          </a:p>
        </p:txBody>
      </p:sp>
      <p:sp>
        <p:nvSpPr>
          <p:cNvPr id="3" name="Otsikko 2"/>
          <p:cNvSpPr>
            <a:spLocks noGrp="1"/>
          </p:cNvSpPr>
          <p:nvPr>
            <p:ph type="title"/>
          </p:nvPr>
        </p:nvSpPr>
        <p:spPr/>
        <p:txBody>
          <a:bodyPr/>
          <a:lstStyle/>
          <a:p>
            <a:r>
              <a:rPr lang="fi-FI" b="1" dirty="0" smtClean="0"/>
              <a:t>HANKKEEN TAVOITTEET</a:t>
            </a:r>
            <a:endParaRPr lang="fi-FI" b="1" dirty="0"/>
          </a:p>
        </p:txBody>
      </p:sp>
    </p:spTree>
    <p:extLst>
      <p:ext uri="{BB962C8B-B14F-4D97-AF65-F5344CB8AC3E}">
        <p14:creationId xmlns:p14="http://schemas.microsoft.com/office/powerpoint/2010/main" val="66532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85000" lnSpcReduction="20000"/>
          </a:bodyPr>
          <a:lstStyle/>
          <a:p>
            <a:r>
              <a:rPr lang="fi-FI" dirty="0"/>
              <a:t>a</a:t>
            </a:r>
            <a:r>
              <a:rPr lang="fi-FI" dirty="0" smtClean="0"/>
              <a:t>lueellinen sosiaali-/lastensuojelutyöntekijän vastaanotto </a:t>
            </a:r>
          </a:p>
          <a:p>
            <a:r>
              <a:rPr lang="fi-FI" dirty="0"/>
              <a:t>n</a:t>
            </a:r>
            <a:r>
              <a:rPr lang="fi-FI" dirty="0" smtClean="0"/>
              <a:t>euvolatoimen siirtyminen </a:t>
            </a:r>
            <a:r>
              <a:rPr lang="fi-FI" smtClean="0"/>
              <a:t>aluelle</a:t>
            </a:r>
            <a:endParaRPr lang="fi-FI" dirty="0" smtClean="0"/>
          </a:p>
          <a:p>
            <a:r>
              <a:rPr lang="fi-FI" dirty="0" smtClean="0"/>
              <a:t>logistiikan suunnittelu ja uudelleen järjestely – kampus autottomaksi alueeksi, autoparkki kampuksen ulkopuolelle</a:t>
            </a:r>
          </a:p>
          <a:p>
            <a:r>
              <a:rPr lang="fi-FI" dirty="0" smtClean="0"/>
              <a:t> ”</a:t>
            </a:r>
            <a:r>
              <a:rPr lang="fi-FI" dirty="0" err="1" smtClean="0"/>
              <a:t>sydänamfi</a:t>
            </a:r>
            <a:r>
              <a:rPr lang="fi-FI" dirty="0" smtClean="0"/>
              <a:t>” kampuksen yhteispiha, jonne kunkin kiinteistön kävelytiet ohjautuvat</a:t>
            </a:r>
          </a:p>
          <a:p>
            <a:r>
              <a:rPr lang="fi-FI" dirty="0"/>
              <a:t>k</a:t>
            </a:r>
            <a:r>
              <a:rPr lang="fi-FI" dirty="0" smtClean="0"/>
              <a:t>enttäalueen laajentaminen: toinen palloilukenttä, hyppypaikka, heittopaikka  - palvelee päiväkäyttäjien lisäksi vapaa-ajan käyttäjiä (mahd. turnaukset, koiraharrastajien </a:t>
            </a:r>
            <a:r>
              <a:rPr lang="fi-FI" dirty="0" err="1" smtClean="0"/>
              <a:t>match-show`t</a:t>
            </a:r>
            <a:r>
              <a:rPr lang="fi-FI" dirty="0" smtClean="0"/>
              <a:t>)</a:t>
            </a:r>
          </a:p>
          <a:p>
            <a:r>
              <a:rPr lang="fi-FI" dirty="0"/>
              <a:t>u</a:t>
            </a:r>
            <a:r>
              <a:rPr lang="fi-FI" dirty="0" smtClean="0"/>
              <a:t>lkoilu- ja virkistysreitin kehittäminen koulun ympäristöön</a:t>
            </a:r>
          </a:p>
          <a:p>
            <a:r>
              <a:rPr lang="fi-FI" dirty="0" smtClean="0"/>
              <a:t>nuorten pihan kehittäminen aktiiviseen toimintaan </a:t>
            </a:r>
          </a:p>
          <a:p>
            <a:r>
              <a:rPr lang="fi-FI" dirty="0"/>
              <a:t>p</a:t>
            </a:r>
            <a:r>
              <a:rPr lang="fi-FI" dirty="0" smtClean="0"/>
              <a:t>erinnepihan kehittäminen ”vanhaan” pihapiiriin </a:t>
            </a:r>
            <a:endParaRPr lang="fi-FI" dirty="0"/>
          </a:p>
        </p:txBody>
      </p:sp>
      <p:sp>
        <p:nvSpPr>
          <p:cNvPr id="3" name="Otsikko 2"/>
          <p:cNvSpPr>
            <a:spLocks noGrp="1"/>
          </p:cNvSpPr>
          <p:nvPr>
            <p:ph type="title"/>
          </p:nvPr>
        </p:nvSpPr>
        <p:spPr/>
        <p:txBody>
          <a:bodyPr>
            <a:normAutofit fontScale="90000"/>
          </a:bodyPr>
          <a:lstStyle/>
          <a:p>
            <a:r>
              <a:rPr lang="fi-FI" b="1" dirty="0" smtClean="0"/>
              <a:t>HALLINTORAJAT YLITTÄVIEN TOIMINTOJEN KEHITTÄMINEN</a:t>
            </a:r>
            <a:endParaRPr lang="fi-FI" b="1" dirty="0"/>
          </a:p>
        </p:txBody>
      </p:sp>
    </p:spTree>
    <p:extLst>
      <p:ext uri="{BB962C8B-B14F-4D97-AF65-F5344CB8AC3E}">
        <p14:creationId xmlns:p14="http://schemas.microsoft.com/office/powerpoint/2010/main" val="13040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lstStyle/>
          <a:p>
            <a:r>
              <a:rPr lang="fi-FI" dirty="0" err="1" smtClean="0"/>
              <a:t>Oinolan</a:t>
            </a:r>
            <a:r>
              <a:rPr lang="fi-FI" dirty="0" smtClean="0"/>
              <a:t> kampusalueeseen kuuluvat päiväkoti</a:t>
            </a:r>
            <a:r>
              <a:rPr lang="fi-FI" dirty="0"/>
              <a:t> </a:t>
            </a:r>
            <a:r>
              <a:rPr lang="fi-FI" dirty="0" smtClean="0"/>
              <a:t>(esiopetusyksikkö), iltapäivätoiminta,  alakoulu, yläkoulu ja lukio</a:t>
            </a:r>
          </a:p>
          <a:p>
            <a:r>
              <a:rPr lang="fi-FI" dirty="0"/>
              <a:t>k</a:t>
            </a:r>
            <a:r>
              <a:rPr lang="fi-FI" dirty="0" smtClean="0"/>
              <a:t>iinteistöjä on useita, yht. yhdeksän</a:t>
            </a:r>
          </a:p>
          <a:p>
            <a:r>
              <a:rPr lang="fi-FI" dirty="0" smtClean="0"/>
              <a:t>hankkeen tarkoituksena on suunnitella ja toteuttaa </a:t>
            </a:r>
            <a:r>
              <a:rPr lang="fi-FI" dirty="0" err="1" smtClean="0"/>
              <a:t>monitoimijaympäristö</a:t>
            </a:r>
            <a:r>
              <a:rPr lang="fi-FI" dirty="0" smtClean="0"/>
              <a:t>, joka palvelee lapsia, nuoria ja alueen asukkaita alueellisena hyvinvointiympäristönä  </a:t>
            </a:r>
          </a:p>
          <a:p>
            <a:endParaRPr lang="fi-FI" dirty="0"/>
          </a:p>
        </p:txBody>
      </p:sp>
      <p:sp>
        <p:nvSpPr>
          <p:cNvPr id="2" name="Otsikko 1"/>
          <p:cNvSpPr>
            <a:spLocks noGrp="1"/>
          </p:cNvSpPr>
          <p:nvPr>
            <p:ph type="title"/>
          </p:nvPr>
        </p:nvSpPr>
        <p:spPr/>
        <p:txBody>
          <a:bodyPr>
            <a:normAutofit fontScale="90000"/>
          </a:bodyPr>
          <a:lstStyle/>
          <a:p>
            <a:r>
              <a:rPr lang="fi-FI" dirty="0" smtClean="0"/>
              <a:t>OINOLAN KAMPUSALUEEN MONITOIMIJAHANKE</a:t>
            </a:r>
            <a:endParaRPr lang="fi-FI" dirty="0"/>
          </a:p>
        </p:txBody>
      </p:sp>
    </p:spTree>
    <p:extLst>
      <p:ext uri="{BB962C8B-B14F-4D97-AF65-F5344CB8AC3E}">
        <p14:creationId xmlns:p14="http://schemas.microsoft.com/office/powerpoint/2010/main" val="69803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a:t>y</a:t>
            </a:r>
            <a:r>
              <a:rPr lang="fi-FI" dirty="0" smtClean="0"/>
              <a:t>hteistyön kehittäminen kirjaston kanssa – </a:t>
            </a:r>
            <a:r>
              <a:rPr lang="fi-FI" dirty="0" err="1" smtClean="0"/>
              <a:t>kombi</a:t>
            </a:r>
            <a:r>
              <a:rPr lang="fi-FI" dirty="0" smtClean="0"/>
              <a:t>-/ itsepalvelukirjasto alueelle</a:t>
            </a:r>
          </a:p>
          <a:p>
            <a:r>
              <a:rPr lang="fi-FI" dirty="0"/>
              <a:t>m</a:t>
            </a:r>
            <a:r>
              <a:rPr lang="fi-FI" dirty="0" smtClean="0"/>
              <a:t>ediatilojen järjestäminen itsepalvelukirjastoon – etätyömahdollisuus, huoltajien odottaminen, kun lapset harrastuksissa kampusalueella</a:t>
            </a:r>
          </a:p>
          <a:p>
            <a:r>
              <a:rPr lang="fi-FI" dirty="0"/>
              <a:t>y</a:t>
            </a:r>
            <a:r>
              <a:rPr lang="fi-FI" dirty="0" smtClean="0"/>
              <a:t>hteistyön aloittaminen koulujen, päiväkodin ja Nummen taideseuran ja Lohjan seudun taiteilijoiden kanssa – ateljee yläkoulun kuvataiteen luokassa, galleria ja näyttelyt kampusalueelle</a:t>
            </a:r>
          </a:p>
          <a:p>
            <a:r>
              <a:rPr lang="fi-FI" dirty="0"/>
              <a:t>t</a:t>
            </a:r>
            <a:r>
              <a:rPr lang="fi-FI" dirty="0" smtClean="0"/>
              <a:t>aiteilijoiden asiantuntemus lapsille ja nuorille, oppitunnit, kerhot</a:t>
            </a:r>
          </a:p>
          <a:p>
            <a:endParaRPr lang="fi-FI" dirty="0"/>
          </a:p>
        </p:txBody>
      </p:sp>
      <p:sp>
        <p:nvSpPr>
          <p:cNvPr id="3" name="Otsikko 2"/>
          <p:cNvSpPr>
            <a:spLocks noGrp="1"/>
          </p:cNvSpPr>
          <p:nvPr>
            <p:ph type="title"/>
          </p:nvPr>
        </p:nvSpPr>
        <p:spPr/>
        <p:txBody>
          <a:bodyPr>
            <a:noAutofit/>
          </a:bodyPr>
          <a:lstStyle/>
          <a:p>
            <a:r>
              <a:rPr lang="fi-FI" sz="3200" b="1" dirty="0" smtClean="0"/>
              <a:t>YHTEISTYÖN KEHITTÄMINEN KULTTUURITOIMEN JA KOLMANNEN SEKTORIN KANSSA</a:t>
            </a:r>
            <a:endParaRPr lang="fi-FI" sz="3200" b="1" dirty="0"/>
          </a:p>
        </p:txBody>
      </p:sp>
    </p:spTree>
    <p:extLst>
      <p:ext uri="{BB962C8B-B14F-4D97-AF65-F5344CB8AC3E}">
        <p14:creationId xmlns:p14="http://schemas.microsoft.com/office/powerpoint/2010/main" val="57178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872067" y="2675466"/>
            <a:ext cx="7444349" cy="3561845"/>
          </a:xfrm>
        </p:spPr>
        <p:txBody>
          <a:bodyPr>
            <a:noAutofit/>
          </a:bodyPr>
          <a:lstStyle/>
          <a:p>
            <a:pPr lvl="0">
              <a:buClr>
                <a:srgbClr val="31B6FD"/>
              </a:buClr>
            </a:pPr>
            <a:r>
              <a:rPr lang="fi-FI" sz="2200" dirty="0">
                <a:solidFill>
                  <a:srgbClr val="073E87"/>
                </a:solidFill>
              </a:rPr>
              <a:t>yhteistyö Lohjan musiikkiopiston ja kuvataidekoulun kanssa – toimintojen jalkauttaminen </a:t>
            </a:r>
            <a:r>
              <a:rPr lang="fi-FI" sz="2200" dirty="0" err="1">
                <a:solidFill>
                  <a:srgbClr val="073E87"/>
                </a:solidFill>
              </a:rPr>
              <a:t>Oinolan</a:t>
            </a:r>
            <a:r>
              <a:rPr lang="fi-FI" sz="2200" dirty="0">
                <a:solidFill>
                  <a:srgbClr val="073E87"/>
                </a:solidFill>
              </a:rPr>
              <a:t> kampusalueelle</a:t>
            </a:r>
          </a:p>
          <a:p>
            <a:pPr lvl="0">
              <a:buClr>
                <a:srgbClr val="31B6FD"/>
              </a:buClr>
            </a:pPr>
            <a:r>
              <a:rPr lang="fi-FI" sz="2200" dirty="0">
                <a:solidFill>
                  <a:srgbClr val="073E87"/>
                </a:solidFill>
              </a:rPr>
              <a:t>alueen </a:t>
            </a:r>
            <a:r>
              <a:rPr lang="fi-FI" sz="2200" dirty="0" smtClean="0">
                <a:solidFill>
                  <a:srgbClr val="073E87"/>
                </a:solidFill>
              </a:rPr>
              <a:t>Musiikkigaalan </a:t>
            </a:r>
            <a:r>
              <a:rPr lang="fi-FI" sz="2200" dirty="0">
                <a:solidFill>
                  <a:srgbClr val="073E87"/>
                </a:solidFill>
              </a:rPr>
              <a:t>järjestäminen keväällä 2016 yhdessä kaupungin kulttuuritoimen kanssa: eri ikäiset </a:t>
            </a:r>
            <a:r>
              <a:rPr lang="fi-FI" sz="2200" dirty="0" smtClean="0">
                <a:solidFill>
                  <a:srgbClr val="073E87"/>
                </a:solidFill>
              </a:rPr>
              <a:t>muusikot </a:t>
            </a:r>
          </a:p>
          <a:p>
            <a:r>
              <a:rPr lang="fi-FI" sz="2200" dirty="0">
                <a:solidFill>
                  <a:srgbClr val="073E87"/>
                </a:solidFill>
              </a:rPr>
              <a:t>a</a:t>
            </a:r>
            <a:r>
              <a:rPr lang="fi-FI" sz="2200" dirty="0" smtClean="0">
                <a:solidFill>
                  <a:srgbClr val="073E87"/>
                </a:solidFill>
              </a:rPr>
              <a:t>lueen ikäihmisten aktivointi päiväkoti-/koulumummoiksi ja –vaareiksi </a:t>
            </a:r>
          </a:p>
          <a:p>
            <a:r>
              <a:rPr lang="fi-FI" sz="2200" dirty="0">
                <a:solidFill>
                  <a:srgbClr val="073E87"/>
                </a:solidFill>
              </a:rPr>
              <a:t>messujen järjestäminen paikallisten seurojen kanssa esim. luomumessut, jossa esillä luomutuotteita, käsitöitä, paikallisten taiteilijoiden töitä </a:t>
            </a:r>
            <a:r>
              <a:rPr lang="fi-FI" sz="2200" dirty="0" err="1">
                <a:solidFill>
                  <a:srgbClr val="073E87"/>
                </a:solidFill>
              </a:rPr>
              <a:t>jne</a:t>
            </a:r>
            <a:endParaRPr lang="fi-FI" sz="2200" dirty="0"/>
          </a:p>
        </p:txBody>
      </p:sp>
      <p:sp>
        <p:nvSpPr>
          <p:cNvPr id="3" name="Otsikko 2"/>
          <p:cNvSpPr>
            <a:spLocks noGrp="1"/>
          </p:cNvSpPr>
          <p:nvPr>
            <p:ph type="title"/>
          </p:nvPr>
        </p:nvSpPr>
        <p:spPr/>
        <p:txBody>
          <a:bodyPr/>
          <a:lstStyle/>
          <a:p>
            <a:endParaRPr lang="fi-FI"/>
          </a:p>
        </p:txBody>
      </p:sp>
    </p:spTree>
    <p:extLst>
      <p:ext uri="{BB962C8B-B14F-4D97-AF65-F5344CB8AC3E}">
        <p14:creationId xmlns:p14="http://schemas.microsoft.com/office/powerpoint/2010/main" val="417294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683568" y="1988840"/>
            <a:ext cx="7596833" cy="4137323"/>
          </a:xfrm>
        </p:spPr>
        <p:txBody>
          <a:bodyPr>
            <a:normAutofit fontScale="25000" lnSpcReduction="20000"/>
          </a:bodyPr>
          <a:lstStyle/>
          <a:p>
            <a:pPr marL="0" lvl="0" indent="0">
              <a:buClr>
                <a:srgbClr val="31B6FD"/>
              </a:buClr>
              <a:buNone/>
            </a:pPr>
            <a:endParaRPr lang="fi-FI" sz="1300" dirty="0">
              <a:solidFill>
                <a:srgbClr val="073E87"/>
              </a:solidFill>
            </a:endParaRPr>
          </a:p>
          <a:p>
            <a:pPr lvl="1">
              <a:buClr>
                <a:srgbClr val="31B6FD"/>
              </a:buClr>
            </a:pPr>
            <a:r>
              <a:rPr lang="fi-FI" sz="7200" dirty="0">
                <a:solidFill>
                  <a:srgbClr val="073E87"/>
                </a:solidFill>
              </a:rPr>
              <a:t>Martat: kokki- ja leivontakurssit, sadonkorjuukurssit, käsityökurssit, perinnekasvikurssit lapsille/nuorille/miehille/naisille</a:t>
            </a:r>
          </a:p>
          <a:p>
            <a:pPr lvl="1">
              <a:buClr>
                <a:srgbClr val="31B6FD"/>
              </a:buClr>
            </a:pPr>
            <a:r>
              <a:rPr lang="fi-FI" sz="7200" dirty="0">
                <a:solidFill>
                  <a:srgbClr val="073E87"/>
                </a:solidFill>
              </a:rPr>
              <a:t>Nummen </a:t>
            </a:r>
            <a:r>
              <a:rPr lang="fi-FI" sz="7200" dirty="0" smtClean="0">
                <a:solidFill>
                  <a:srgbClr val="073E87"/>
                </a:solidFill>
              </a:rPr>
              <a:t>kyläyhdistys</a:t>
            </a:r>
          </a:p>
          <a:p>
            <a:pPr lvl="1">
              <a:buClr>
                <a:srgbClr val="31B6FD"/>
              </a:buClr>
            </a:pPr>
            <a:r>
              <a:rPr lang="fi-FI" sz="7200" dirty="0">
                <a:solidFill>
                  <a:srgbClr val="073E87"/>
                </a:solidFill>
              </a:rPr>
              <a:t>Nummi-seura</a:t>
            </a:r>
          </a:p>
          <a:p>
            <a:pPr lvl="1">
              <a:buClr>
                <a:srgbClr val="31B6FD"/>
              </a:buClr>
            </a:pPr>
            <a:r>
              <a:rPr lang="fi-FI" sz="7200" dirty="0" smtClean="0">
                <a:solidFill>
                  <a:srgbClr val="073E87"/>
                </a:solidFill>
              </a:rPr>
              <a:t>Urheiluseurat</a:t>
            </a:r>
            <a:r>
              <a:rPr lang="fi-FI" sz="7200" dirty="0">
                <a:solidFill>
                  <a:srgbClr val="073E87"/>
                </a:solidFill>
              </a:rPr>
              <a:t>: PU58, Nummen Kipinä, Saukkolan Pallo, </a:t>
            </a:r>
            <a:r>
              <a:rPr lang="fi-FI" sz="7200" dirty="0" err="1" smtClean="0">
                <a:solidFill>
                  <a:srgbClr val="073E87"/>
                </a:solidFill>
              </a:rPr>
              <a:t>LouBasket</a:t>
            </a:r>
            <a:r>
              <a:rPr lang="fi-FI" sz="7200" dirty="0">
                <a:solidFill>
                  <a:srgbClr val="073E87"/>
                </a:solidFill>
              </a:rPr>
              <a:t>, Taekwondo EKSTKD</a:t>
            </a:r>
          </a:p>
          <a:p>
            <a:pPr lvl="1">
              <a:buClr>
                <a:srgbClr val="31B6FD"/>
              </a:buClr>
            </a:pPr>
            <a:r>
              <a:rPr lang="fi-FI" sz="7200" dirty="0">
                <a:solidFill>
                  <a:srgbClr val="073E87"/>
                </a:solidFill>
              </a:rPr>
              <a:t>Maatalousnaiset: Leppäkorpi, Nummi ja </a:t>
            </a:r>
            <a:r>
              <a:rPr lang="fi-FI" sz="7200" dirty="0" smtClean="0">
                <a:solidFill>
                  <a:srgbClr val="073E87"/>
                </a:solidFill>
              </a:rPr>
              <a:t>Pusula</a:t>
            </a:r>
          </a:p>
          <a:p>
            <a:pPr lvl="1">
              <a:buClr>
                <a:srgbClr val="31B6FD"/>
              </a:buClr>
            </a:pPr>
            <a:r>
              <a:rPr lang="fi-FI" sz="7200" dirty="0" smtClean="0">
                <a:solidFill>
                  <a:srgbClr val="073E87"/>
                </a:solidFill>
              </a:rPr>
              <a:t>Nummen Samoojat</a:t>
            </a:r>
            <a:endParaRPr lang="fi-FI" sz="7200" dirty="0">
              <a:solidFill>
                <a:srgbClr val="073E87"/>
              </a:solidFill>
            </a:endParaRPr>
          </a:p>
          <a:p>
            <a:pPr lvl="1">
              <a:buClr>
                <a:srgbClr val="31B6FD"/>
              </a:buClr>
            </a:pPr>
            <a:r>
              <a:rPr lang="fi-FI" sz="7200" dirty="0" err="1">
                <a:solidFill>
                  <a:srgbClr val="073E87"/>
                </a:solidFill>
              </a:rPr>
              <a:t>MLL-paikallisyhdistykset</a:t>
            </a:r>
            <a:r>
              <a:rPr lang="fi-FI" sz="7200" dirty="0">
                <a:solidFill>
                  <a:srgbClr val="073E87"/>
                </a:solidFill>
              </a:rPr>
              <a:t>: </a:t>
            </a:r>
            <a:r>
              <a:rPr lang="fi-FI" sz="7200" dirty="0" smtClean="0">
                <a:solidFill>
                  <a:srgbClr val="073E87"/>
                </a:solidFill>
              </a:rPr>
              <a:t>Nummi – yläkoulun </a:t>
            </a:r>
            <a:r>
              <a:rPr lang="fi-FI" sz="7200" smtClean="0">
                <a:solidFill>
                  <a:srgbClr val="073E87"/>
                </a:solidFill>
              </a:rPr>
              <a:t>tukioppilastoiminnan tukeminen, Pusula– </a:t>
            </a:r>
            <a:r>
              <a:rPr lang="fi-FI" sz="7200" dirty="0">
                <a:solidFill>
                  <a:srgbClr val="073E87"/>
                </a:solidFill>
              </a:rPr>
              <a:t>Terhokerho vauvasta vaariin (monitoimikerho)</a:t>
            </a:r>
          </a:p>
          <a:p>
            <a:pPr lvl="1">
              <a:buClr>
                <a:srgbClr val="31B6FD"/>
              </a:buClr>
            </a:pPr>
            <a:r>
              <a:rPr lang="fi-FI" sz="7200" dirty="0">
                <a:solidFill>
                  <a:srgbClr val="073E87"/>
                </a:solidFill>
              </a:rPr>
              <a:t>Lions-klubit (</a:t>
            </a:r>
            <a:r>
              <a:rPr lang="fi-FI" sz="7200" dirty="0" smtClean="0">
                <a:solidFill>
                  <a:srgbClr val="073E87"/>
                </a:solidFill>
              </a:rPr>
              <a:t>Nummi ja </a:t>
            </a:r>
            <a:r>
              <a:rPr lang="fi-FI" sz="7200" dirty="0">
                <a:solidFill>
                  <a:srgbClr val="073E87"/>
                </a:solidFill>
              </a:rPr>
              <a:t>Pusula)</a:t>
            </a:r>
          </a:p>
          <a:p>
            <a:pPr lvl="1">
              <a:buClr>
                <a:srgbClr val="31B6FD"/>
              </a:buClr>
            </a:pPr>
            <a:r>
              <a:rPr lang="fi-FI" sz="7200" dirty="0">
                <a:solidFill>
                  <a:srgbClr val="073E87"/>
                </a:solidFill>
              </a:rPr>
              <a:t>Lohjan </a:t>
            </a:r>
            <a:r>
              <a:rPr lang="fi-FI" sz="7200" dirty="0" err="1" smtClean="0">
                <a:solidFill>
                  <a:srgbClr val="073E87"/>
                </a:solidFill>
              </a:rPr>
              <a:t>mielentervysseurat</a:t>
            </a:r>
            <a:endParaRPr lang="fi-FI" sz="7200" dirty="0" smtClean="0">
              <a:solidFill>
                <a:srgbClr val="073E87"/>
              </a:solidFill>
            </a:endParaRPr>
          </a:p>
          <a:p>
            <a:pPr lvl="1">
              <a:buClr>
                <a:srgbClr val="31B6FD"/>
              </a:buClr>
            </a:pPr>
            <a:r>
              <a:rPr lang="fi-FI" sz="7200" dirty="0" smtClean="0">
                <a:solidFill>
                  <a:srgbClr val="073E87"/>
                </a:solidFill>
              </a:rPr>
              <a:t>Nummen </a:t>
            </a:r>
            <a:r>
              <a:rPr lang="fi-FI" sz="7200" dirty="0">
                <a:solidFill>
                  <a:srgbClr val="073E87"/>
                </a:solidFill>
              </a:rPr>
              <a:t>VPK</a:t>
            </a:r>
            <a:r>
              <a:rPr lang="fi-FI" sz="7200" dirty="0" smtClean="0">
                <a:solidFill>
                  <a:srgbClr val="073E87"/>
                </a:solidFill>
              </a:rPr>
              <a:t>,  Pusulan VPK</a:t>
            </a:r>
          </a:p>
          <a:p>
            <a:pPr lvl="1">
              <a:buClr>
                <a:srgbClr val="31B6FD"/>
              </a:buClr>
            </a:pPr>
            <a:r>
              <a:rPr lang="fi-FI" sz="7200" dirty="0" smtClean="0"/>
              <a:t>Metsästysseura</a:t>
            </a:r>
          </a:p>
          <a:p>
            <a:pPr lvl="1">
              <a:buClr>
                <a:srgbClr val="31B6FD"/>
              </a:buClr>
            </a:pPr>
            <a:r>
              <a:rPr lang="fi-FI" sz="7200" dirty="0" smtClean="0"/>
              <a:t>Metsäyhdistys</a:t>
            </a:r>
          </a:p>
          <a:p>
            <a:pPr lvl="1">
              <a:buClr>
                <a:srgbClr val="31B6FD"/>
              </a:buClr>
            </a:pPr>
            <a:r>
              <a:rPr lang="fi-FI" sz="7200" dirty="0" smtClean="0"/>
              <a:t>Kalastusseura</a:t>
            </a:r>
            <a:r>
              <a:rPr lang="fi-FI" dirty="0"/>
              <a:t/>
            </a:r>
            <a:br>
              <a:rPr lang="fi-FI" dirty="0"/>
            </a:br>
            <a:r>
              <a:rPr lang="fi-FI" dirty="0"/>
              <a:t/>
            </a:r>
            <a:br>
              <a:rPr lang="fi-FI" dirty="0"/>
            </a:br>
            <a:endParaRPr lang="fi-FI" dirty="0" smtClean="0">
              <a:solidFill>
                <a:srgbClr val="073E87"/>
              </a:solidFill>
            </a:endParaRPr>
          </a:p>
          <a:p>
            <a:pPr lvl="1">
              <a:buClr>
                <a:srgbClr val="31B6FD"/>
              </a:buClr>
            </a:pPr>
            <a:endParaRPr lang="fi-FI" dirty="0">
              <a:solidFill>
                <a:srgbClr val="073E87"/>
              </a:solidFill>
            </a:endParaRPr>
          </a:p>
          <a:p>
            <a:pPr lvl="1">
              <a:buClr>
                <a:srgbClr val="31B6FD"/>
              </a:buClr>
            </a:pPr>
            <a:endParaRPr lang="fi-FI" sz="1200" dirty="0">
              <a:solidFill>
                <a:srgbClr val="073E87"/>
              </a:solidFill>
            </a:endParaRPr>
          </a:p>
          <a:p>
            <a:endParaRPr lang="fi-FI" dirty="0"/>
          </a:p>
        </p:txBody>
      </p:sp>
      <p:sp>
        <p:nvSpPr>
          <p:cNvPr id="3" name="Otsikko 2"/>
          <p:cNvSpPr>
            <a:spLocks noGrp="1"/>
          </p:cNvSpPr>
          <p:nvPr>
            <p:ph type="title"/>
          </p:nvPr>
        </p:nvSpPr>
        <p:spPr/>
        <p:txBody>
          <a:bodyPr>
            <a:normAutofit fontScale="90000"/>
          </a:bodyPr>
          <a:lstStyle/>
          <a:p>
            <a:r>
              <a:rPr lang="fi-FI" dirty="0" smtClean="0"/>
              <a:t>YHTEISTYÖ PAIKALLISTEN YHDISTYSTEN KANSSA</a:t>
            </a:r>
            <a:endParaRPr lang="fi-FI" dirty="0"/>
          </a:p>
        </p:txBody>
      </p:sp>
    </p:spTree>
    <p:extLst>
      <p:ext uri="{BB962C8B-B14F-4D97-AF65-F5344CB8AC3E}">
        <p14:creationId xmlns:p14="http://schemas.microsoft.com/office/powerpoint/2010/main" val="283876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 calcmode="lin" valueType="num">
                                      <p:cBhvr additive="base">
                                        <p:cTn id="6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 calcmode="lin" valueType="num">
                                      <p:cBhvr additive="base">
                                        <p:cTn id="7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3" end="13"/>
                                            </p:txEl>
                                          </p:spTgt>
                                        </p:tgtEl>
                                        <p:attrNameLst>
                                          <p:attrName>style.visibility</p:attrName>
                                        </p:attrNameLst>
                                      </p:cBhvr>
                                      <p:to>
                                        <p:strVal val="visible"/>
                                      </p:to>
                                    </p:set>
                                    <p:anim calcmode="lin" valueType="num">
                                      <p:cBhvr additive="base">
                                        <p:cTn id="7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827585" y="1988840"/>
            <a:ext cx="7452816" cy="4137323"/>
          </a:xfrm>
        </p:spPr>
        <p:txBody>
          <a:bodyPr>
            <a:normAutofit fontScale="47500" lnSpcReduction="20000"/>
          </a:bodyPr>
          <a:lstStyle/>
          <a:p>
            <a:r>
              <a:rPr lang="fi-FI" sz="3800" dirty="0" smtClean="0"/>
              <a:t>Koulun  yhteiset teemapäivät: ympäristöpäivät,  liikuntapäivät</a:t>
            </a:r>
          </a:p>
          <a:p>
            <a:r>
              <a:rPr lang="fi-FI" sz="3800" dirty="0" smtClean="0"/>
              <a:t>VPK: </a:t>
            </a:r>
            <a:r>
              <a:rPr lang="fi-FI" sz="3800" dirty="0" err="1" smtClean="0"/>
              <a:t>Nou</a:t>
            </a:r>
            <a:r>
              <a:rPr lang="fi-FI" sz="3800" dirty="0" smtClean="0"/>
              <a:t> hätä-kilpailu</a:t>
            </a:r>
          </a:p>
          <a:p>
            <a:r>
              <a:rPr lang="fi-FI" sz="3800" dirty="0" smtClean="0"/>
              <a:t>MLL Pusula: tukioppilastoiminta</a:t>
            </a:r>
          </a:p>
          <a:p>
            <a:r>
              <a:rPr lang="fi-FI" sz="3800" dirty="0" smtClean="0"/>
              <a:t>Nummi-Pusulan Kalastusseura: Onkipäivä 7. luokkalaisille</a:t>
            </a:r>
          </a:p>
          <a:p>
            <a:r>
              <a:rPr lang="fi-FI" sz="3800" dirty="0" smtClean="0"/>
              <a:t>Kirjastovierailut koululle</a:t>
            </a:r>
          </a:p>
          <a:p>
            <a:r>
              <a:rPr lang="fi-FI" sz="3800" dirty="0" smtClean="0"/>
              <a:t>Kirjastoauto joka toinen viikko koulun pihalla</a:t>
            </a:r>
          </a:p>
          <a:p>
            <a:r>
              <a:rPr lang="fi-FI" sz="3800" dirty="0" smtClean="0"/>
              <a:t>Oppilastöiden kuvataiteen näyttely kirjastossa</a:t>
            </a:r>
          </a:p>
          <a:p>
            <a:r>
              <a:rPr lang="fi-FI" sz="3800" dirty="0" smtClean="0"/>
              <a:t>Nuorisotoimi: nukketeatteriesitys, aamukahvit</a:t>
            </a:r>
          </a:p>
          <a:p>
            <a:r>
              <a:rPr lang="fi-FI" sz="3800" dirty="0" smtClean="0"/>
              <a:t>Ylijäämäruoan myynti koululla </a:t>
            </a:r>
          </a:p>
          <a:p>
            <a:r>
              <a:rPr lang="fi-FI" sz="3800" dirty="0" smtClean="0"/>
              <a:t>Ykkössanomat + muut paikallislehdet</a:t>
            </a:r>
          </a:p>
          <a:p>
            <a:r>
              <a:rPr lang="fi-FI" sz="3800" dirty="0" smtClean="0"/>
              <a:t>Nummi-Pusulan </a:t>
            </a:r>
            <a:r>
              <a:rPr lang="fi-FI" sz="3800" dirty="0" err="1" smtClean="0"/>
              <a:t>Tanhujat</a:t>
            </a:r>
            <a:endParaRPr lang="fi-FI" sz="3800" dirty="0"/>
          </a:p>
          <a:p>
            <a:r>
              <a:rPr lang="fi-FI" sz="3800" dirty="0" smtClean="0"/>
              <a:t>Saukkolan kylätoimintayhdistys ry</a:t>
            </a:r>
          </a:p>
          <a:p>
            <a:r>
              <a:rPr lang="fi-FI" sz="3800" dirty="0" err="1" smtClean="0"/>
              <a:t>Tavola-seura</a:t>
            </a:r>
            <a:endParaRPr lang="fi-FI" sz="3800" dirty="0" smtClean="0"/>
          </a:p>
          <a:p>
            <a:r>
              <a:rPr lang="fi-FI" sz="3800" dirty="0" err="1" smtClean="0"/>
              <a:t>Jättölän</a:t>
            </a:r>
            <a:r>
              <a:rPr lang="fi-FI" sz="3800" dirty="0" smtClean="0"/>
              <a:t> kyläyhdistys</a:t>
            </a:r>
          </a:p>
          <a:p>
            <a:pPr marL="0" indent="0">
              <a:buNone/>
            </a:pPr>
            <a:endParaRPr lang="fi-FI" dirty="0"/>
          </a:p>
        </p:txBody>
      </p:sp>
      <p:sp>
        <p:nvSpPr>
          <p:cNvPr id="3" name="Otsikko 2"/>
          <p:cNvSpPr>
            <a:spLocks noGrp="1"/>
          </p:cNvSpPr>
          <p:nvPr>
            <p:ph type="title"/>
          </p:nvPr>
        </p:nvSpPr>
        <p:spPr/>
        <p:txBody>
          <a:bodyPr>
            <a:normAutofit fontScale="90000"/>
          </a:bodyPr>
          <a:lstStyle/>
          <a:p>
            <a:r>
              <a:rPr lang="fi-FI" dirty="0" smtClean="0"/>
              <a:t>POIKKIHALLINNOLLISET TOIMINNOT NUMMI-PUSULAN KOULULLA</a:t>
            </a:r>
            <a:endParaRPr lang="fi-FI" dirty="0"/>
          </a:p>
        </p:txBody>
      </p:sp>
    </p:spTree>
    <p:extLst>
      <p:ext uri="{BB962C8B-B14F-4D97-AF65-F5344CB8AC3E}">
        <p14:creationId xmlns:p14="http://schemas.microsoft.com/office/powerpoint/2010/main" val="235983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2" end="12"/>
                                            </p:txEl>
                                          </p:spTgt>
                                        </p:tgtEl>
                                        <p:attrNameLst>
                                          <p:attrName>style.visibility</p:attrName>
                                        </p:attrNameLst>
                                      </p:cBhvr>
                                      <p:to>
                                        <p:strVal val="visible"/>
                                      </p:to>
                                    </p:set>
                                    <p:anim calcmode="lin" valueType="num">
                                      <p:cBhvr additive="base">
                                        <p:cTn id="7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
                                            <p:txEl>
                                              <p:pRg st="13" end="13"/>
                                            </p:txEl>
                                          </p:spTgt>
                                        </p:tgtEl>
                                        <p:attrNameLst>
                                          <p:attrName>style.visibility</p:attrName>
                                        </p:attrNameLst>
                                      </p:cBhvr>
                                      <p:to>
                                        <p:strVal val="visible"/>
                                      </p:to>
                                    </p:set>
                                    <p:anim calcmode="lin" valueType="num">
                                      <p:cBhvr additive="base">
                                        <p:cTn id="8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a:bodyPr>
          <a:lstStyle/>
          <a:p>
            <a:pPr lvl="0">
              <a:buClr>
                <a:srgbClr val="31B6FD"/>
              </a:buClr>
            </a:pPr>
            <a:r>
              <a:rPr lang="fi-FI" dirty="0">
                <a:solidFill>
                  <a:srgbClr val="073E87"/>
                </a:solidFill>
              </a:rPr>
              <a:t>Urheiluseurojen valmennus iltaisin</a:t>
            </a:r>
          </a:p>
          <a:p>
            <a:pPr lvl="0">
              <a:buClr>
                <a:srgbClr val="31B6FD"/>
              </a:buClr>
            </a:pPr>
            <a:r>
              <a:rPr lang="fi-FI" dirty="0">
                <a:solidFill>
                  <a:srgbClr val="073E87"/>
                </a:solidFill>
              </a:rPr>
              <a:t>Poliisi: turvallisuuskasvatustunnit</a:t>
            </a:r>
          </a:p>
          <a:p>
            <a:pPr lvl="0">
              <a:buClr>
                <a:srgbClr val="31B6FD"/>
              </a:buClr>
            </a:pPr>
            <a:r>
              <a:rPr lang="fi-FI" dirty="0">
                <a:solidFill>
                  <a:srgbClr val="073E87"/>
                </a:solidFill>
              </a:rPr>
              <a:t>Seurakunta: aamunavaukset, joulukirkko, </a:t>
            </a:r>
            <a:r>
              <a:rPr lang="fi-FI" dirty="0" err="1">
                <a:solidFill>
                  <a:srgbClr val="073E87"/>
                </a:solidFill>
              </a:rPr>
              <a:t>ryhmäytymispäivät</a:t>
            </a:r>
            <a:endParaRPr lang="fi-FI" dirty="0">
              <a:solidFill>
                <a:srgbClr val="073E87"/>
              </a:solidFill>
            </a:endParaRPr>
          </a:p>
          <a:p>
            <a:pPr lvl="0">
              <a:buClr>
                <a:srgbClr val="31B6FD"/>
              </a:buClr>
            </a:pPr>
            <a:r>
              <a:rPr lang="fi-FI" dirty="0">
                <a:solidFill>
                  <a:srgbClr val="073E87"/>
                </a:solidFill>
              </a:rPr>
              <a:t>Hyvinvointiviikko</a:t>
            </a:r>
          </a:p>
          <a:p>
            <a:pPr lvl="0">
              <a:buClr>
                <a:srgbClr val="31B6FD"/>
              </a:buClr>
            </a:pPr>
            <a:r>
              <a:rPr lang="fi-FI" dirty="0">
                <a:solidFill>
                  <a:srgbClr val="073E87"/>
                </a:solidFill>
              </a:rPr>
              <a:t>Yläkoulun ja lukion </a:t>
            </a:r>
            <a:r>
              <a:rPr lang="fi-FI" dirty="0" smtClean="0">
                <a:solidFill>
                  <a:srgbClr val="073E87"/>
                </a:solidFill>
              </a:rPr>
              <a:t>järjestämät </a:t>
            </a:r>
            <a:r>
              <a:rPr lang="fi-FI" dirty="0">
                <a:solidFill>
                  <a:srgbClr val="073E87"/>
                </a:solidFill>
              </a:rPr>
              <a:t>iltamat avoin kaikille</a:t>
            </a:r>
          </a:p>
          <a:p>
            <a:pPr lvl="0">
              <a:buClr>
                <a:srgbClr val="31B6FD"/>
              </a:buClr>
            </a:pPr>
            <a:r>
              <a:rPr lang="fi-FI" dirty="0">
                <a:solidFill>
                  <a:srgbClr val="073E87"/>
                </a:solidFill>
              </a:rPr>
              <a:t>Kanneljärven opisto: </a:t>
            </a:r>
            <a:r>
              <a:rPr lang="fi-FI" dirty="0" err="1">
                <a:solidFill>
                  <a:srgbClr val="073E87"/>
                </a:solidFill>
              </a:rPr>
              <a:t>ryhmäytymispäivät</a:t>
            </a:r>
            <a:endParaRPr lang="fi-FI" dirty="0">
              <a:solidFill>
                <a:srgbClr val="073E87"/>
              </a:solidFill>
            </a:endParaRPr>
          </a:p>
          <a:p>
            <a:pPr marL="0" lvl="0" indent="0">
              <a:buClr>
                <a:srgbClr val="31B6FD"/>
              </a:buClr>
              <a:buNone/>
            </a:pPr>
            <a:endParaRPr lang="fi-FI" dirty="0">
              <a:solidFill>
                <a:srgbClr val="073E87"/>
              </a:solidFill>
            </a:endParaRPr>
          </a:p>
        </p:txBody>
      </p:sp>
      <p:sp>
        <p:nvSpPr>
          <p:cNvPr id="3" name="Otsikko 2"/>
          <p:cNvSpPr>
            <a:spLocks noGrp="1"/>
          </p:cNvSpPr>
          <p:nvPr>
            <p:ph type="title"/>
          </p:nvPr>
        </p:nvSpPr>
        <p:spPr/>
        <p:txBody>
          <a:bodyPr/>
          <a:lstStyle/>
          <a:p>
            <a:endParaRPr lang="fi-FI"/>
          </a:p>
        </p:txBody>
      </p:sp>
    </p:spTree>
    <p:extLst>
      <p:ext uri="{BB962C8B-B14F-4D97-AF65-F5344CB8AC3E}">
        <p14:creationId xmlns:p14="http://schemas.microsoft.com/office/powerpoint/2010/main" val="219014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smtClean="0"/>
              <a:t>19.9.2015 klo 10-14 Sadonkorjuutori </a:t>
            </a:r>
            <a:r>
              <a:rPr lang="fi-FI" dirty="0" err="1" smtClean="0"/>
              <a:t>Oinolan</a:t>
            </a:r>
            <a:r>
              <a:rPr lang="fi-FI" dirty="0" smtClean="0"/>
              <a:t> monitoimija-alueella – Vanhempainyhdistys, oppilaskunnat, luokkatoimikunnat, lähialueen tuottajat, Nummi-seura, Nummen kyläyhdistys, aluetoimikunta, Yrittäjät, Lions, MLL, Martat, kirjasto, seurakunta, nuorisopalvelut, urheiluseurat, metsästysseura, kalastusseura, VPK, SPR, Nummi-Pusulan </a:t>
            </a:r>
            <a:r>
              <a:rPr lang="fi-FI" dirty="0" err="1" smtClean="0"/>
              <a:t>tanhuujat</a:t>
            </a:r>
            <a:r>
              <a:rPr lang="fi-FI" dirty="0" smtClean="0"/>
              <a:t>, Landen, Saarelman puutarha, Lohjan puutarhaseura, yläkoululaisten bändi, Kasvihuoneilmiö, Miia Heinonen, taekwondo, samoojat - LOTTA JA LIISA tekevät esitteen ja kyselyn tahoille</a:t>
            </a:r>
          </a:p>
          <a:p>
            <a:r>
              <a:rPr lang="fi-FI" dirty="0" smtClean="0"/>
              <a:t>14.8. perjantai klo 13 suunnittelupalaveri Nummi-Pusulan koulun neuvottelutilassa</a:t>
            </a:r>
            <a:endParaRPr lang="fi-FI" dirty="0"/>
          </a:p>
        </p:txBody>
      </p:sp>
      <p:sp>
        <p:nvSpPr>
          <p:cNvPr id="3" name="Otsikko 2"/>
          <p:cNvSpPr>
            <a:spLocks noGrp="1"/>
          </p:cNvSpPr>
          <p:nvPr>
            <p:ph type="title"/>
          </p:nvPr>
        </p:nvSpPr>
        <p:spPr/>
        <p:txBody>
          <a:bodyPr/>
          <a:lstStyle/>
          <a:p>
            <a:r>
              <a:rPr lang="fi-FI" smtClean="0"/>
              <a:t>AIKATAULU</a:t>
            </a:r>
            <a:endParaRPr lang="fi-FI"/>
          </a:p>
        </p:txBody>
      </p:sp>
    </p:spTree>
    <p:extLst>
      <p:ext uri="{BB962C8B-B14F-4D97-AF65-F5344CB8AC3E}">
        <p14:creationId xmlns:p14="http://schemas.microsoft.com/office/powerpoint/2010/main" val="4034735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p:txBody>
          <a:bodyPr/>
          <a:lstStyle/>
          <a:p>
            <a:r>
              <a:rPr lang="fi-FI" dirty="0" smtClean="0"/>
              <a:t>FYYSINEN TOIMINTAYMPÄRISTÖ</a:t>
            </a:r>
            <a:endParaRPr lang="fi-FI" dirty="0"/>
          </a:p>
        </p:txBody>
      </p:sp>
      <p:pic>
        <p:nvPicPr>
          <p:cNvPr id="7" name="Sisällön paikkamerkki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5516" y="1598362"/>
            <a:ext cx="8712968" cy="4536504"/>
          </a:xfrm>
          <a:prstGeom prst="rect">
            <a:avLst/>
          </a:prstGeom>
          <a:ln>
            <a:noFill/>
          </a:ln>
          <a:effectLst>
            <a:outerShdw blurRad="190500" algn="tl" rotWithShape="0">
              <a:srgbClr val="000000">
                <a:alpha val="70000"/>
              </a:srgbClr>
            </a:outerShdw>
          </a:effectLst>
        </p:spPr>
      </p:pic>
      <p:sp>
        <p:nvSpPr>
          <p:cNvPr id="2" name="Tekstiruutu 1"/>
          <p:cNvSpPr txBox="1"/>
          <p:nvPr/>
        </p:nvSpPr>
        <p:spPr>
          <a:xfrm>
            <a:off x="5148064" y="4293096"/>
            <a:ext cx="3672408" cy="1200329"/>
          </a:xfrm>
          <a:prstGeom prst="rect">
            <a:avLst/>
          </a:prstGeom>
          <a:noFill/>
        </p:spPr>
        <p:txBody>
          <a:bodyPr wrap="square" rtlCol="0">
            <a:spAutoFit/>
          </a:bodyPr>
          <a:lstStyle/>
          <a:p>
            <a:r>
              <a:rPr lang="fi-FI" dirty="0" smtClean="0"/>
              <a:t>Alueella liikkuu päivittäin n.450 oppilasta/opiskelijaa,  </a:t>
            </a:r>
          </a:p>
          <a:p>
            <a:r>
              <a:rPr lang="fi-FI" smtClean="0"/>
              <a:t>40 </a:t>
            </a:r>
            <a:r>
              <a:rPr lang="fi-FI" dirty="0" smtClean="0"/>
              <a:t>esiopetuksessa olevaa </a:t>
            </a:r>
            <a:r>
              <a:rPr lang="fi-FI" smtClean="0"/>
              <a:t>lasta ja</a:t>
            </a:r>
          </a:p>
          <a:p>
            <a:r>
              <a:rPr lang="fi-FI" smtClean="0"/>
              <a:t>65 työntekijää.</a:t>
            </a:r>
            <a:endParaRPr lang="fi-FI" dirty="0" smtClean="0"/>
          </a:p>
        </p:txBody>
      </p:sp>
    </p:spTree>
    <p:extLst>
      <p:ext uri="{BB962C8B-B14F-4D97-AF65-F5344CB8AC3E}">
        <p14:creationId xmlns:p14="http://schemas.microsoft.com/office/powerpoint/2010/main" val="205441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80">
                                          <p:stCondLst>
                                            <p:cond delay="0"/>
                                          </p:stCondLst>
                                        </p:cTn>
                                        <p:tgtEl>
                                          <p:spTgt spid="7"/>
                                        </p:tgtEl>
                                      </p:cBhvr>
                                    </p:animEffect>
                                    <p:anim calcmode="lin" valueType="num">
                                      <p:cBhvr>
                                        <p:cTn id="1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9" dur="26">
                                          <p:stCondLst>
                                            <p:cond delay="650"/>
                                          </p:stCondLst>
                                        </p:cTn>
                                        <p:tgtEl>
                                          <p:spTgt spid="7"/>
                                        </p:tgtEl>
                                      </p:cBhvr>
                                      <p:to x="100000" y="60000"/>
                                    </p:animScale>
                                    <p:animScale>
                                      <p:cBhvr>
                                        <p:cTn id="20" dur="166" decel="50000">
                                          <p:stCondLst>
                                            <p:cond delay="676"/>
                                          </p:stCondLst>
                                        </p:cTn>
                                        <p:tgtEl>
                                          <p:spTgt spid="7"/>
                                        </p:tgtEl>
                                      </p:cBhvr>
                                      <p:to x="100000" y="100000"/>
                                    </p:animScale>
                                    <p:animScale>
                                      <p:cBhvr>
                                        <p:cTn id="21" dur="26">
                                          <p:stCondLst>
                                            <p:cond delay="1312"/>
                                          </p:stCondLst>
                                        </p:cTn>
                                        <p:tgtEl>
                                          <p:spTgt spid="7"/>
                                        </p:tgtEl>
                                      </p:cBhvr>
                                      <p:to x="100000" y="80000"/>
                                    </p:animScale>
                                    <p:animScale>
                                      <p:cBhvr>
                                        <p:cTn id="22" dur="166" decel="50000">
                                          <p:stCondLst>
                                            <p:cond delay="1338"/>
                                          </p:stCondLst>
                                        </p:cTn>
                                        <p:tgtEl>
                                          <p:spTgt spid="7"/>
                                        </p:tgtEl>
                                      </p:cBhvr>
                                      <p:to x="100000" y="100000"/>
                                    </p:animScale>
                                    <p:animScale>
                                      <p:cBhvr>
                                        <p:cTn id="23" dur="26">
                                          <p:stCondLst>
                                            <p:cond delay="1642"/>
                                          </p:stCondLst>
                                        </p:cTn>
                                        <p:tgtEl>
                                          <p:spTgt spid="7"/>
                                        </p:tgtEl>
                                      </p:cBhvr>
                                      <p:to x="100000" y="90000"/>
                                    </p:animScale>
                                    <p:animScale>
                                      <p:cBhvr>
                                        <p:cTn id="24" dur="166" decel="50000">
                                          <p:stCondLst>
                                            <p:cond delay="1668"/>
                                          </p:stCondLst>
                                        </p:cTn>
                                        <p:tgtEl>
                                          <p:spTgt spid="7"/>
                                        </p:tgtEl>
                                      </p:cBhvr>
                                      <p:to x="100000" y="100000"/>
                                    </p:animScale>
                                    <p:animScale>
                                      <p:cBhvr>
                                        <p:cTn id="25" dur="26">
                                          <p:stCondLst>
                                            <p:cond delay="1808"/>
                                          </p:stCondLst>
                                        </p:cTn>
                                        <p:tgtEl>
                                          <p:spTgt spid="7"/>
                                        </p:tgtEl>
                                      </p:cBhvr>
                                      <p:to x="100000" y="95000"/>
                                    </p:animScale>
                                    <p:animScale>
                                      <p:cBhvr>
                                        <p:cTn id="26"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smtClean="0"/>
              <a:t>esiopetuksen henkilöstö</a:t>
            </a:r>
          </a:p>
          <a:p>
            <a:r>
              <a:rPr lang="fi-FI" dirty="0"/>
              <a:t>a</a:t>
            </a:r>
            <a:r>
              <a:rPr lang="fi-FI" dirty="0" smtClean="0"/>
              <a:t>lakoulun opetushenkilöstö</a:t>
            </a:r>
          </a:p>
          <a:p>
            <a:r>
              <a:rPr lang="fi-FI" dirty="0"/>
              <a:t>y</a:t>
            </a:r>
            <a:r>
              <a:rPr lang="fi-FI" dirty="0" smtClean="0"/>
              <a:t>läkoulun opetushenkilöstö</a:t>
            </a:r>
          </a:p>
          <a:p>
            <a:r>
              <a:rPr lang="fi-FI" dirty="0" smtClean="0"/>
              <a:t>lukion opetushenkilöstö</a:t>
            </a:r>
          </a:p>
          <a:p>
            <a:r>
              <a:rPr lang="fi-FI" dirty="0"/>
              <a:t>t</a:t>
            </a:r>
            <a:r>
              <a:rPr lang="fi-FI" dirty="0" smtClean="0"/>
              <a:t>erveydenhoitaja</a:t>
            </a:r>
          </a:p>
          <a:p>
            <a:r>
              <a:rPr lang="fi-FI" dirty="0" smtClean="0"/>
              <a:t>kuraattori</a:t>
            </a:r>
          </a:p>
          <a:p>
            <a:r>
              <a:rPr lang="fi-FI" dirty="0"/>
              <a:t>k</a:t>
            </a:r>
            <a:r>
              <a:rPr lang="fi-FI" dirty="0" smtClean="0"/>
              <a:t>oulupsykologi</a:t>
            </a:r>
          </a:p>
          <a:p>
            <a:r>
              <a:rPr lang="fi-FI" dirty="0" smtClean="0"/>
              <a:t>erityisnuorisotyöntekijä (tasa-arvohanke)/nuorisopalvelut</a:t>
            </a:r>
          </a:p>
          <a:p>
            <a:r>
              <a:rPr lang="fi-FI" dirty="0"/>
              <a:t>k</a:t>
            </a:r>
            <a:r>
              <a:rPr lang="fi-FI" dirty="0" smtClean="0"/>
              <a:t>ouluisäntä, laitoshuoltajat, keittiöhenkilöstö</a:t>
            </a:r>
          </a:p>
          <a:p>
            <a:r>
              <a:rPr lang="fi-FI" dirty="0" smtClean="0"/>
              <a:t>Iltapäivätoiminnan henkilöstö</a:t>
            </a:r>
          </a:p>
          <a:p>
            <a:endParaRPr lang="fi-FI" dirty="0" smtClean="0"/>
          </a:p>
          <a:p>
            <a:endParaRPr lang="fi-FI" dirty="0" smtClean="0"/>
          </a:p>
          <a:p>
            <a:endParaRPr lang="fi-FI" dirty="0" smtClean="0"/>
          </a:p>
          <a:p>
            <a:endParaRPr lang="fi-FI" dirty="0" smtClean="0"/>
          </a:p>
        </p:txBody>
      </p:sp>
      <p:sp>
        <p:nvSpPr>
          <p:cNvPr id="3" name="Otsikko 2"/>
          <p:cNvSpPr>
            <a:spLocks noGrp="1"/>
          </p:cNvSpPr>
          <p:nvPr>
            <p:ph type="title"/>
          </p:nvPr>
        </p:nvSpPr>
        <p:spPr/>
        <p:txBody>
          <a:bodyPr>
            <a:normAutofit fontScale="90000"/>
          </a:bodyPr>
          <a:lstStyle/>
          <a:p>
            <a:r>
              <a:rPr lang="fi-FI" dirty="0" smtClean="0"/>
              <a:t>KAMPUSALUEEN NYKYISET TOIMIJAT</a:t>
            </a:r>
            <a:endParaRPr lang="fi-FI" dirty="0"/>
          </a:p>
        </p:txBody>
      </p:sp>
    </p:spTree>
    <p:extLst>
      <p:ext uri="{BB962C8B-B14F-4D97-AF65-F5344CB8AC3E}">
        <p14:creationId xmlns:p14="http://schemas.microsoft.com/office/powerpoint/2010/main" val="98807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85000" lnSpcReduction="10000"/>
          </a:bodyPr>
          <a:lstStyle/>
          <a:p>
            <a:r>
              <a:rPr lang="fi-FI" dirty="0" err="1"/>
              <a:t>Oinolan</a:t>
            </a:r>
            <a:r>
              <a:rPr lang="fi-FI" dirty="0"/>
              <a:t> päiväkodissa toimii kaksi esiopetusryhmää - Kiurut ja Pääskyt. Esiopetuslapsia on yhteensä 42, tarvittaessa lapsille tarjotaan myös päivähoitoa. Molemmissa ryhmissä työskentelee lastentarhanopettaja, kaksi lastenhoitajaa sekä avustaja</a:t>
            </a:r>
            <a:r>
              <a:rPr lang="fi-FI" dirty="0" smtClean="0"/>
              <a:t>.</a:t>
            </a:r>
          </a:p>
          <a:p>
            <a:r>
              <a:rPr lang="fi-FI" dirty="0"/>
              <a:t>Koulun yhteydessä toimimisen myötä lapset tutustuvat kouluun, opettajiin ja oppilaisiin – yhteistoiminta helpottaa lapsen koulun aloitukseen siirtymistä. Esiopetuslapsia tuetaan oman yksilöllisen kehitystasonsa mukaisesti koulunkäynnin joustavaan aloitukseen. Tavoitteena on yhteistyöllä ja yhteisöllisyydellä yhdistää ja vahvistaa varhaiskasvatuksen  ja alkuopetuksen niitä ominaisuuksia, jotka ylläpitävät ja kasvattavat lasten oppimisen ja koulunkäynnin motivaatiota.</a:t>
            </a:r>
          </a:p>
          <a:p>
            <a:endParaRPr lang="fi-FI" dirty="0"/>
          </a:p>
        </p:txBody>
      </p:sp>
      <p:sp>
        <p:nvSpPr>
          <p:cNvPr id="3" name="Otsikko 2"/>
          <p:cNvSpPr>
            <a:spLocks noGrp="1"/>
          </p:cNvSpPr>
          <p:nvPr>
            <p:ph type="title"/>
          </p:nvPr>
        </p:nvSpPr>
        <p:spPr/>
        <p:txBody>
          <a:bodyPr/>
          <a:lstStyle/>
          <a:p>
            <a:r>
              <a:rPr lang="fi-FI" dirty="0" smtClean="0"/>
              <a:t>ESIOPETUS</a:t>
            </a:r>
            <a:endParaRPr lang="fi-FI" dirty="0"/>
          </a:p>
        </p:txBody>
      </p:sp>
    </p:spTree>
    <p:extLst>
      <p:ext uri="{BB962C8B-B14F-4D97-AF65-F5344CB8AC3E}">
        <p14:creationId xmlns:p14="http://schemas.microsoft.com/office/powerpoint/2010/main" val="1087059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lnSpcReduction="10000"/>
          </a:bodyPr>
          <a:lstStyle/>
          <a:p>
            <a:pPr lvl="0">
              <a:buClr>
                <a:srgbClr val="31B6FD"/>
              </a:buClr>
            </a:pPr>
            <a:r>
              <a:rPr lang="fi-FI" sz="1300" dirty="0">
                <a:solidFill>
                  <a:srgbClr val="073E87"/>
                </a:solidFill>
              </a:rPr>
              <a:t>Koulualueen tilat: kivikoulu (kotiluokat 1-6, pienryhmä, laaja-alainen erityisopetus, tekstiili käsityö, musiikkiluokka, ruokala, liikuntasali, hallinto), Taitotalo (tekninen käsityö luokat 1-4), Vanha paja (oppilashuolto), Tähtitalo (iltapäiväkerho), Metallipaja (tekninen käsityö luokat 5-6).</a:t>
            </a:r>
          </a:p>
          <a:p>
            <a:pPr lvl="0">
              <a:buClr>
                <a:srgbClr val="31B6FD"/>
              </a:buClr>
            </a:pPr>
            <a:r>
              <a:rPr lang="fi-FI" sz="1300" dirty="0">
                <a:solidFill>
                  <a:srgbClr val="073E87"/>
                </a:solidFill>
              </a:rPr>
              <a:t>Oppilaita n. 200</a:t>
            </a:r>
          </a:p>
          <a:p>
            <a:pPr lvl="0">
              <a:buClr>
                <a:srgbClr val="31B6FD"/>
              </a:buClr>
            </a:pPr>
            <a:r>
              <a:rPr lang="fi-FI" sz="1300" dirty="0">
                <a:solidFill>
                  <a:srgbClr val="073E87"/>
                </a:solidFill>
              </a:rPr>
              <a:t>Henkilökunta: </a:t>
            </a:r>
          </a:p>
          <a:p>
            <a:pPr marL="0" lvl="0" indent="0">
              <a:buClr>
                <a:srgbClr val="31B6FD"/>
              </a:buClr>
              <a:buNone/>
            </a:pPr>
            <a:r>
              <a:rPr lang="fi-FI" sz="1300" dirty="0">
                <a:solidFill>
                  <a:srgbClr val="073E87"/>
                </a:solidFill>
              </a:rPr>
              <a:t>	</a:t>
            </a:r>
            <a:r>
              <a:rPr lang="fi-FI" sz="1300" dirty="0" smtClean="0">
                <a:solidFill>
                  <a:srgbClr val="073E87"/>
                </a:solidFill>
              </a:rPr>
              <a:t>* Luokanopettajia </a:t>
            </a:r>
            <a:r>
              <a:rPr lang="fi-FI" sz="1300" dirty="0">
                <a:solidFill>
                  <a:srgbClr val="073E87"/>
                </a:solidFill>
              </a:rPr>
              <a:t>9, erityisopettajia 2, englannin opettaja, resurssiopettaja, </a:t>
            </a:r>
            <a:r>
              <a:rPr lang="fi-FI" sz="1300" dirty="0" smtClean="0">
                <a:solidFill>
                  <a:srgbClr val="073E87"/>
                </a:solidFill>
              </a:rPr>
              <a:t>	koulukäyntiavustajia </a:t>
            </a:r>
            <a:r>
              <a:rPr lang="fi-FI" sz="1300" dirty="0">
                <a:solidFill>
                  <a:srgbClr val="073E87"/>
                </a:solidFill>
              </a:rPr>
              <a:t>3, kiertäviä opettajia 5, koulunjohtaja, erityisnuorisotyöntekijä</a:t>
            </a:r>
          </a:p>
          <a:p>
            <a:pPr lvl="0">
              <a:buClr>
                <a:srgbClr val="31B6FD"/>
              </a:buClr>
            </a:pPr>
            <a:r>
              <a:rPr lang="fi-FI" sz="1300" dirty="0">
                <a:solidFill>
                  <a:srgbClr val="073E87"/>
                </a:solidFill>
              </a:rPr>
              <a:t>Oppilashuolto: koulukuraattori, koulupsykologi, kouluterveydenhoitaja. </a:t>
            </a:r>
          </a:p>
          <a:p>
            <a:pPr lvl="0">
              <a:buClr>
                <a:srgbClr val="31B6FD"/>
              </a:buClr>
            </a:pPr>
            <a:r>
              <a:rPr lang="fi-FI" sz="1400" dirty="0">
                <a:solidFill>
                  <a:srgbClr val="073E87"/>
                </a:solidFill>
              </a:rPr>
              <a:t>Tärkeimmät yhteistyötahot:</a:t>
            </a:r>
          </a:p>
          <a:p>
            <a:pPr lvl="1">
              <a:buClr>
                <a:srgbClr val="31B6FD"/>
              </a:buClr>
            </a:pPr>
            <a:r>
              <a:rPr lang="fi-FI" sz="1400" dirty="0">
                <a:solidFill>
                  <a:srgbClr val="073E87"/>
                </a:solidFill>
              </a:rPr>
              <a:t>Esiopetus, iltapäiväkerho, yläkoulu</a:t>
            </a:r>
          </a:p>
          <a:p>
            <a:pPr lvl="0">
              <a:buClr>
                <a:srgbClr val="31B6FD"/>
              </a:buClr>
            </a:pPr>
            <a:r>
              <a:rPr lang="fi-FI" sz="1400" dirty="0">
                <a:solidFill>
                  <a:srgbClr val="073E87"/>
                </a:solidFill>
              </a:rPr>
              <a:t>Koulun tilat ovat käytössä yhteistyötahojen kesken. </a:t>
            </a:r>
          </a:p>
          <a:p>
            <a:pPr lvl="0">
              <a:buClr>
                <a:srgbClr val="31B6FD"/>
              </a:buClr>
            </a:pPr>
            <a:r>
              <a:rPr lang="fi-FI" sz="1400" dirty="0">
                <a:solidFill>
                  <a:srgbClr val="073E87"/>
                </a:solidFill>
              </a:rPr>
              <a:t>Koulu käyttää aamutoiminnassaan iltapäiväkerhon tiloja. </a:t>
            </a:r>
          </a:p>
          <a:p>
            <a:pPr lvl="0">
              <a:buClr>
                <a:srgbClr val="31B6FD"/>
              </a:buClr>
            </a:pPr>
            <a:r>
              <a:rPr lang="fi-FI" sz="1400" dirty="0">
                <a:solidFill>
                  <a:srgbClr val="073E87"/>
                </a:solidFill>
              </a:rPr>
              <a:t>Koulussa toimii aktiivinen vanhempaintoimikunta.</a:t>
            </a:r>
          </a:p>
          <a:p>
            <a:pPr lvl="0">
              <a:buClr>
                <a:srgbClr val="31B6FD"/>
              </a:buClr>
            </a:pPr>
            <a:r>
              <a:rPr lang="fi-FI" sz="1400" dirty="0" err="1">
                <a:solidFill>
                  <a:srgbClr val="073E87"/>
                </a:solidFill>
              </a:rPr>
              <a:t>KiVa</a:t>
            </a:r>
            <a:r>
              <a:rPr lang="fi-FI" sz="1400" dirty="0">
                <a:solidFill>
                  <a:srgbClr val="073E87"/>
                </a:solidFill>
              </a:rPr>
              <a:t>-resurssikoulu.</a:t>
            </a:r>
          </a:p>
          <a:p>
            <a:pPr lvl="0">
              <a:buClr>
                <a:srgbClr val="31B6FD"/>
              </a:buClr>
            </a:pPr>
            <a:r>
              <a:rPr lang="fi-FI" sz="1400" dirty="0">
                <a:solidFill>
                  <a:srgbClr val="073E87"/>
                </a:solidFill>
              </a:rPr>
              <a:t>Kerhotoimintaa. </a:t>
            </a:r>
          </a:p>
          <a:p>
            <a:pPr marL="0" lvl="0" indent="0">
              <a:buClr>
                <a:srgbClr val="31B6FD"/>
              </a:buClr>
              <a:buNone/>
            </a:pPr>
            <a:endParaRPr lang="fi-FI" sz="1300" dirty="0">
              <a:solidFill>
                <a:srgbClr val="073E87"/>
              </a:solidFill>
            </a:endParaRPr>
          </a:p>
          <a:p>
            <a:endParaRPr lang="fi-FI" dirty="0"/>
          </a:p>
        </p:txBody>
      </p:sp>
      <p:sp>
        <p:nvSpPr>
          <p:cNvPr id="3" name="Otsikko 2"/>
          <p:cNvSpPr>
            <a:spLocks noGrp="1"/>
          </p:cNvSpPr>
          <p:nvPr>
            <p:ph type="title"/>
          </p:nvPr>
        </p:nvSpPr>
        <p:spPr/>
        <p:txBody>
          <a:bodyPr/>
          <a:lstStyle/>
          <a:p>
            <a:r>
              <a:rPr lang="fi-FI" dirty="0" smtClean="0"/>
              <a:t>OINOLAN KOULU</a:t>
            </a:r>
            <a:endParaRPr lang="fi-FI" dirty="0"/>
          </a:p>
        </p:txBody>
      </p:sp>
    </p:spTree>
    <p:extLst>
      <p:ext uri="{BB962C8B-B14F-4D97-AF65-F5344CB8AC3E}">
        <p14:creationId xmlns:p14="http://schemas.microsoft.com/office/powerpoint/2010/main" val="439102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70000" lnSpcReduction="20000"/>
          </a:bodyPr>
          <a:lstStyle/>
          <a:p>
            <a:r>
              <a:rPr lang="fi-FI" dirty="0"/>
              <a:t>Nummi-Pusulan koulussa toimii luokka-asteet </a:t>
            </a:r>
            <a:r>
              <a:rPr lang="fi-FI" dirty="0" smtClean="0"/>
              <a:t>7-9</a:t>
            </a:r>
          </a:p>
          <a:p>
            <a:r>
              <a:rPr lang="fi-FI" dirty="0" smtClean="0"/>
              <a:t>Oppilaat </a:t>
            </a:r>
            <a:r>
              <a:rPr lang="fi-FI" dirty="0"/>
              <a:t>tulevat Nummen ja Pusulan </a:t>
            </a:r>
            <a:r>
              <a:rPr lang="fi-FI" dirty="0" smtClean="0"/>
              <a:t>alueilta</a:t>
            </a:r>
          </a:p>
          <a:p>
            <a:r>
              <a:rPr lang="fi-FI" dirty="0" smtClean="0"/>
              <a:t>Oppilaita </a:t>
            </a:r>
            <a:r>
              <a:rPr lang="fi-FI" dirty="0"/>
              <a:t>on koulussa n. </a:t>
            </a:r>
            <a:r>
              <a:rPr lang="fi-FI" dirty="0" smtClean="0"/>
              <a:t>200</a:t>
            </a:r>
          </a:p>
          <a:p>
            <a:r>
              <a:rPr lang="fi-FI" dirty="0" smtClean="0"/>
              <a:t>Yläkoulussa </a:t>
            </a:r>
            <a:r>
              <a:rPr lang="fi-FI" dirty="0"/>
              <a:t>tarjotaan yleisopetuksen lisäksi pienryhmäopetusta sekä tehostetun tuen opiskelua laaja-alaisen erityisopettajan toimesta.</a:t>
            </a:r>
          </a:p>
          <a:p>
            <a:r>
              <a:rPr lang="fi-FI" dirty="0"/>
              <a:t>Yläkoulun toiminnassa on keskeistä opiskelun lisäksi valmentautuminen toiselle asteelle. Tähän valmentaudutaan TET-jaksoilla ja oppilaanohjauksen tunneilla. </a:t>
            </a:r>
            <a:endParaRPr lang="fi-FI" dirty="0" smtClean="0"/>
          </a:p>
          <a:p>
            <a:r>
              <a:rPr lang="fi-FI" dirty="0" smtClean="0"/>
              <a:t>Iltapäivisin </a:t>
            </a:r>
            <a:r>
              <a:rPr lang="fi-FI" dirty="0"/>
              <a:t>voi osallistua myös kerhotoimintaan, joita on esim. bändikerho, englannin kielinen pelikerho, luovan toiminnan kerho sekä kotitalouskerho. Koulussa harrastetaan myös jalkapalloa, sählyä, pesäpalloa, </a:t>
            </a:r>
            <a:r>
              <a:rPr lang="fi-FI" dirty="0" err="1"/>
              <a:t>geokätkeilyä</a:t>
            </a:r>
            <a:r>
              <a:rPr lang="fi-FI" dirty="0"/>
              <a:t> ja frisbee-golfia. Talvikaudella lajeina ovat jääkiekko ja </a:t>
            </a:r>
            <a:r>
              <a:rPr lang="fi-FI" dirty="0" err="1"/>
              <a:t>lumikenkäily</a:t>
            </a:r>
            <a:r>
              <a:rPr lang="fi-FI" dirty="0"/>
              <a:t>.</a:t>
            </a:r>
          </a:p>
          <a:p>
            <a:endParaRPr lang="fi-FI" dirty="0"/>
          </a:p>
        </p:txBody>
      </p:sp>
      <p:sp>
        <p:nvSpPr>
          <p:cNvPr id="3" name="Otsikko 2"/>
          <p:cNvSpPr>
            <a:spLocks noGrp="1"/>
          </p:cNvSpPr>
          <p:nvPr>
            <p:ph type="title"/>
          </p:nvPr>
        </p:nvSpPr>
        <p:spPr/>
        <p:txBody>
          <a:bodyPr/>
          <a:lstStyle/>
          <a:p>
            <a:r>
              <a:rPr lang="fi-FI" dirty="0" smtClean="0"/>
              <a:t>NUMMI-PUSULAN KOULU</a:t>
            </a:r>
            <a:endParaRPr lang="fi-FI" dirty="0"/>
          </a:p>
        </p:txBody>
      </p:sp>
    </p:spTree>
    <p:extLst>
      <p:ext uri="{BB962C8B-B14F-4D97-AF65-F5344CB8AC3E}">
        <p14:creationId xmlns:p14="http://schemas.microsoft.com/office/powerpoint/2010/main" val="740066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a:bodyPr>
          <a:lstStyle/>
          <a:p>
            <a:r>
              <a:rPr lang="fi-FI" dirty="0"/>
              <a:t>Nummi-Pusulan lukio sijaitsee Nummi-Pusulan koulun kanssa samoissa tiloissa. </a:t>
            </a:r>
            <a:endParaRPr lang="fi-FI" dirty="0" smtClean="0"/>
          </a:p>
          <a:p>
            <a:r>
              <a:rPr lang="fi-FI" dirty="0" smtClean="0"/>
              <a:t>Nummi-Pusulan </a:t>
            </a:r>
            <a:r>
              <a:rPr lang="fi-FI" dirty="0"/>
              <a:t>lukio tarjoaa lukio-opetuksen lisäksi laajasti verkko-opiskelumahdollisuuksia. Pieni ja tehokas lukio tukee opiskelijoita monin tavoin. Opettajien ja opiskelijoiden yhteistyö on helppoa, kun kaikki tuntee toisensa ja opettajat ovat lähellä nopeasti tavoitettavissa myös oppituntien ulkopuolella. Lukiosta ponnistetaan mm. yliopistoihin ja ammattikorkeakouluihin</a:t>
            </a:r>
          </a:p>
        </p:txBody>
      </p:sp>
      <p:sp>
        <p:nvSpPr>
          <p:cNvPr id="3" name="Otsikko 2"/>
          <p:cNvSpPr>
            <a:spLocks noGrp="1"/>
          </p:cNvSpPr>
          <p:nvPr>
            <p:ph type="title"/>
          </p:nvPr>
        </p:nvSpPr>
        <p:spPr/>
        <p:txBody>
          <a:bodyPr/>
          <a:lstStyle/>
          <a:p>
            <a:r>
              <a:rPr lang="fi-FI" dirty="0" smtClean="0"/>
              <a:t>NUMMI-PUSULAN LUKIO</a:t>
            </a:r>
            <a:endParaRPr lang="fi-FI" dirty="0"/>
          </a:p>
        </p:txBody>
      </p:sp>
    </p:spTree>
    <p:extLst>
      <p:ext uri="{BB962C8B-B14F-4D97-AF65-F5344CB8AC3E}">
        <p14:creationId xmlns:p14="http://schemas.microsoft.com/office/powerpoint/2010/main" val="2009440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endParaRPr lang="fi-FI"/>
          </a:p>
        </p:txBody>
      </p:sp>
      <p:sp>
        <p:nvSpPr>
          <p:cNvPr id="3" name="Otsikko 2"/>
          <p:cNvSpPr>
            <a:spLocks noGrp="1"/>
          </p:cNvSpPr>
          <p:nvPr>
            <p:ph type="title"/>
          </p:nvPr>
        </p:nvSpPr>
        <p:spPr/>
        <p:txBody>
          <a:bodyPr>
            <a:normAutofit fontScale="90000"/>
          </a:bodyPr>
          <a:lstStyle/>
          <a:p>
            <a:r>
              <a:rPr lang="fi-FI" dirty="0" smtClean="0"/>
              <a:t>OINOLAN KAMPUSALUEEN OPPILASHUOLTO</a:t>
            </a:r>
            <a:endParaRPr lang="fi-FI" dirty="0"/>
          </a:p>
        </p:txBody>
      </p:sp>
    </p:spTree>
    <p:extLst>
      <p:ext uri="{BB962C8B-B14F-4D97-AF65-F5344CB8AC3E}">
        <p14:creationId xmlns:p14="http://schemas.microsoft.com/office/powerpoint/2010/main" val="20961812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ltomuoto">
  <a:themeElements>
    <a:clrScheme name="Aaltomuoto">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altomuoto">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altomuoto">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1007</TotalTime>
  <Words>1141</Words>
  <Application>Microsoft Office PowerPoint</Application>
  <PresentationFormat>Näytössä katseltava diaesitys (4:3)</PresentationFormat>
  <Paragraphs>167</Paragraphs>
  <Slides>25</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25</vt:i4>
      </vt:variant>
    </vt:vector>
  </HeadingPairs>
  <TitlesOfParts>
    <vt:vector size="29" baseType="lpstr">
      <vt:lpstr>Calibri</vt:lpstr>
      <vt:lpstr>Candara</vt:lpstr>
      <vt:lpstr>Symbol</vt:lpstr>
      <vt:lpstr>Aaltomuoto</vt:lpstr>
      <vt:lpstr>PIKKUPIETARIN PIHA</vt:lpstr>
      <vt:lpstr>OINOLAN KAMPUSALUEEN MONITOIMIJAHANKE</vt:lpstr>
      <vt:lpstr>FYYSINEN TOIMINTAYMPÄRISTÖ</vt:lpstr>
      <vt:lpstr>KAMPUSALUEEN NYKYISET TOIMIJAT</vt:lpstr>
      <vt:lpstr>ESIOPETUS</vt:lpstr>
      <vt:lpstr>OINOLAN KOULU</vt:lpstr>
      <vt:lpstr>NUMMI-PUSULAN KOULU</vt:lpstr>
      <vt:lpstr>NUMMI-PUSULAN LUKIO</vt:lpstr>
      <vt:lpstr>OINOLAN KAMPUSALUEEN OPPILASHUOLTO</vt:lpstr>
      <vt:lpstr>ILTAPÄIVÄTOIMINTA</vt:lpstr>
      <vt:lpstr>NUORISOPALVELUT</vt:lpstr>
      <vt:lpstr>PowerPoint-esitys</vt:lpstr>
      <vt:lpstr>KIRJASTOTOIMI</vt:lpstr>
      <vt:lpstr>LIIKUNTATOIMI</vt:lpstr>
      <vt:lpstr>KULTTUURITOIMI</vt:lpstr>
      <vt:lpstr>ARVOT</vt:lpstr>
      <vt:lpstr>VISIO</vt:lpstr>
      <vt:lpstr>HANKKEEN TAVOITTEET</vt:lpstr>
      <vt:lpstr>HALLINTORAJAT YLITTÄVIEN TOIMINTOJEN KEHITTÄMINEN</vt:lpstr>
      <vt:lpstr>YHTEISTYÖN KEHITTÄMINEN KULTTUURITOIMEN JA KOLMANNEN SEKTORIN KANSSA</vt:lpstr>
      <vt:lpstr>PowerPoint-esitys</vt:lpstr>
      <vt:lpstr>YHTEISTYÖ PAIKALLISTEN YHDISTYSTEN KANSSA</vt:lpstr>
      <vt:lpstr>POIKKIHALLINNOLLISET TOIMINNOT NUMMI-PUSULAN KOULULLA</vt:lpstr>
      <vt:lpstr>PowerPoint-esitys</vt:lpstr>
      <vt:lpstr>AIKATAULU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PIKKUPIETARIN PIHA</dc:title>
  <dc:creator>Opettaja</dc:creator>
  <cp:lastModifiedBy>Opettaja</cp:lastModifiedBy>
  <cp:revision>90</cp:revision>
  <dcterms:created xsi:type="dcterms:W3CDTF">2015-04-08T12:14:39Z</dcterms:created>
  <dcterms:modified xsi:type="dcterms:W3CDTF">2015-09-23T10:40:57Z</dcterms:modified>
</cp:coreProperties>
</file>