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2" r:id="rId8"/>
    <p:sldId id="272" r:id="rId9"/>
    <p:sldId id="273" r:id="rId10"/>
    <p:sldId id="263" r:id="rId11"/>
    <p:sldId id="261" r:id="rId12"/>
    <p:sldId id="264" r:id="rId13"/>
    <p:sldId id="265" r:id="rId14"/>
    <p:sldId id="269" r:id="rId15"/>
    <p:sldId id="267" r:id="rId16"/>
    <p:sldId id="270" r:id="rId17"/>
    <p:sldId id="271" r:id="rId18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9E99-EDA4-4036-9092-3480438C9885}" type="datetimeFigureOut">
              <a:rPr lang="fi-FI" smtClean="0"/>
              <a:t>6.10.2015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8336F24-A790-4289-B623-056B73D8CA85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9E99-EDA4-4036-9092-3480438C9885}" type="datetimeFigureOut">
              <a:rPr lang="fi-FI" smtClean="0"/>
              <a:t>6.10.2015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6F24-A790-4289-B623-056B73D8CA85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9E99-EDA4-4036-9092-3480438C9885}" type="datetimeFigureOut">
              <a:rPr lang="fi-FI" smtClean="0"/>
              <a:t>6.10.2015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6F24-A790-4289-B623-056B73D8CA85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9E99-EDA4-4036-9092-3480438C9885}" type="datetimeFigureOut">
              <a:rPr lang="fi-FI" smtClean="0"/>
              <a:t>6.10.2015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6F24-A790-4289-B623-056B73D8CA85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9E99-EDA4-4036-9092-3480438C9885}" type="datetimeFigureOut">
              <a:rPr lang="fi-FI" smtClean="0"/>
              <a:t>6.10.2015</a:t>
            </a:fld>
            <a:endParaRPr lang="fi-FI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6F24-A790-4289-B623-056B73D8CA85}" type="slidenum">
              <a:rPr lang="fi-FI" smtClean="0"/>
              <a:t>‹#›</a:t>
            </a:fld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9E99-EDA4-4036-9092-3480438C9885}" type="datetimeFigureOut">
              <a:rPr lang="fi-FI" smtClean="0"/>
              <a:t>6.10.2015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6F24-A790-4289-B623-056B73D8CA85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9E99-EDA4-4036-9092-3480438C9885}" type="datetimeFigureOut">
              <a:rPr lang="fi-FI" smtClean="0"/>
              <a:t>6.10.2015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6F24-A790-4289-B623-056B73D8CA85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9E99-EDA4-4036-9092-3480438C9885}" type="datetimeFigureOut">
              <a:rPr lang="fi-FI" smtClean="0"/>
              <a:t>6.10.2015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6F24-A790-4289-B623-056B73D8CA85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9E99-EDA4-4036-9092-3480438C9885}" type="datetimeFigureOut">
              <a:rPr lang="fi-FI" smtClean="0"/>
              <a:t>6.10.2015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6F24-A790-4289-B623-056B73D8CA85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9E99-EDA4-4036-9092-3480438C9885}" type="datetimeFigureOut">
              <a:rPr lang="fi-FI" smtClean="0"/>
              <a:t>6.10.2015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6F24-A790-4289-B623-056B73D8CA85}" type="slidenum">
              <a:rPr lang="fi-FI" smtClean="0"/>
              <a:t>‹#›</a:t>
            </a:fld>
            <a:endParaRPr lang="fi-FI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9E99-EDA4-4036-9092-3480438C9885}" type="datetimeFigureOut">
              <a:rPr lang="fi-FI" smtClean="0"/>
              <a:t>6.10.2015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36F24-A790-4289-B623-056B73D8CA85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4D59E99-EDA4-4036-9092-3480438C9885}" type="datetimeFigureOut">
              <a:rPr lang="fi-FI" smtClean="0"/>
              <a:t>6.10.2015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8336F24-A790-4289-B623-056B73D8CA85}" type="slidenum">
              <a:rPr lang="fi-FI" smtClean="0"/>
              <a:t>‹#›</a:t>
            </a:fld>
            <a:endParaRPr lang="fi-FI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 smtClean="0"/>
              <a:t>ROUTIONMÄEN EKOARKI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110552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LIIKUNTATOIMI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fi-FI" dirty="0" smtClean="0"/>
              <a:t>Liikuntasali</a:t>
            </a:r>
          </a:p>
          <a:p>
            <a:r>
              <a:rPr lang="fi-FI" dirty="0" smtClean="0"/>
              <a:t>Urheilualue, joka toimii myös lähialueen urheilukenttänä</a:t>
            </a:r>
          </a:p>
          <a:p>
            <a:pPr lvl="2"/>
            <a:r>
              <a:rPr lang="fi-FI" dirty="0" smtClean="0"/>
              <a:t>Pallopeli- ja luisteluareena</a:t>
            </a:r>
            <a:endParaRPr lang="fi-FI" dirty="0"/>
          </a:p>
          <a:p>
            <a:pPr lvl="2"/>
            <a:r>
              <a:rPr lang="fi-FI" dirty="0" smtClean="0"/>
              <a:t>Frisbeegolf-rata</a:t>
            </a:r>
            <a:endParaRPr lang="fi-FI" dirty="0"/>
          </a:p>
          <a:p>
            <a:r>
              <a:rPr lang="fi-FI" dirty="0" smtClean="0"/>
              <a:t>Puistoalue</a:t>
            </a:r>
            <a:endParaRPr lang="fi-FI" dirty="0"/>
          </a:p>
          <a:p>
            <a:pPr lvl="2"/>
            <a:endParaRPr lang="fi-FI" dirty="0" smtClean="0"/>
          </a:p>
          <a:p>
            <a:pPr lvl="2"/>
            <a:endParaRPr lang="fi-FI" dirty="0"/>
          </a:p>
          <a:p>
            <a:pPr lvl="2"/>
            <a:endParaRPr lang="fi-FI" dirty="0" smtClean="0"/>
          </a:p>
          <a:p>
            <a:pPr lvl="2"/>
            <a:endParaRPr lang="fi-FI" dirty="0"/>
          </a:p>
          <a:p>
            <a:pPr lvl="2"/>
            <a:endParaRPr lang="fi-FI" dirty="0" smtClean="0"/>
          </a:p>
          <a:p>
            <a:pPr lvl="2"/>
            <a:endParaRPr lang="fi-FI" dirty="0"/>
          </a:p>
          <a:p>
            <a:pPr lvl="2"/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31896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 smtClean="0"/>
              <a:t>ROUTIONMÄEN YHTEISTYÖTAHOT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Neuvola</a:t>
            </a:r>
          </a:p>
          <a:p>
            <a:r>
              <a:rPr lang="fi-FI" dirty="0" smtClean="0"/>
              <a:t>Tietohallinto</a:t>
            </a:r>
          </a:p>
          <a:p>
            <a:r>
              <a:rPr lang="fi-FI" dirty="0" smtClean="0"/>
              <a:t>Vanhempainyhdistykset</a:t>
            </a:r>
          </a:p>
          <a:p>
            <a:r>
              <a:rPr lang="fi-FI" dirty="0"/>
              <a:t>Routio-seura</a:t>
            </a:r>
          </a:p>
          <a:p>
            <a:r>
              <a:rPr lang="fi-FI" dirty="0"/>
              <a:t>Seurakunta</a:t>
            </a:r>
          </a:p>
          <a:p>
            <a:r>
              <a:rPr lang="fi-FI" dirty="0"/>
              <a:t>Aluetoimikunta</a:t>
            </a:r>
          </a:p>
          <a:p>
            <a:r>
              <a:rPr lang="fi-FI" dirty="0"/>
              <a:t>Yksityiset perhepäivähoitajat</a:t>
            </a:r>
          </a:p>
          <a:p>
            <a:r>
              <a:rPr lang="fi-FI" dirty="0"/>
              <a:t>Kunnalliset perhepäivähoitajat</a:t>
            </a:r>
          </a:p>
          <a:p>
            <a:r>
              <a:rPr lang="fi-FI" dirty="0"/>
              <a:t>Terapeutit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37929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Pelastakaa lapset ry</a:t>
            </a:r>
          </a:p>
          <a:p>
            <a:r>
              <a:rPr lang="fi-FI" dirty="0"/>
              <a:t>Leijonat</a:t>
            </a:r>
          </a:p>
          <a:p>
            <a:r>
              <a:rPr lang="fi-FI" dirty="0"/>
              <a:t>Vammaispalvelut</a:t>
            </a:r>
          </a:p>
          <a:p>
            <a:r>
              <a:rPr lang="fi-FI" dirty="0"/>
              <a:t>Perusturva</a:t>
            </a:r>
          </a:p>
          <a:p>
            <a:r>
              <a:rPr lang="fi-FI" dirty="0"/>
              <a:t>Toisen asteen oppilaitokset (Kanneljärvi, Kisakallio, Luksia, </a:t>
            </a:r>
            <a:r>
              <a:rPr lang="fi-FI" dirty="0" err="1"/>
              <a:t>Omnia</a:t>
            </a:r>
            <a:r>
              <a:rPr lang="fi-FI" dirty="0"/>
              <a:t>): opiskelijat</a:t>
            </a:r>
          </a:p>
          <a:p>
            <a:r>
              <a:rPr lang="fi-FI" dirty="0"/>
              <a:t>Kirjasto: kirjastoauto</a:t>
            </a:r>
          </a:p>
          <a:p>
            <a:r>
              <a:rPr lang="fi-FI" dirty="0"/>
              <a:t>Tekninen toimi: Siistijät, ruokahuolto, kiinteistöhuolto</a:t>
            </a:r>
          </a:p>
          <a:p>
            <a:r>
              <a:rPr lang="fi-FI" dirty="0"/>
              <a:t>Kuljetuspalvelut</a:t>
            </a:r>
          </a:p>
          <a:p>
            <a:r>
              <a:rPr lang="fi-FI" dirty="0"/>
              <a:t>Yhdistykset</a:t>
            </a:r>
          </a:p>
          <a:p>
            <a:r>
              <a:rPr lang="fi-FI" dirty="0"/>
              <a:t>Poliisi</a:t>
            </a:r>
          </a:p>
          <a:p>
            <a:r>
              <a:rPr lang="fi-FI" dirty="0"/>
              <a:t>Pelastuslaitos; </a:t>
            </a:r>
            <a:r>
              <a:rPr lang="fi-FI" dirty="0" smtClean="0"/>
              <a:t>väestönsuoja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44040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arvot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Yhteisöllinen ekoarki</a:t>
            </a:r>
          </a:p>
          <a:p>
            <a:r>
              <a:rPr lang="fi-FI" dirty="0" smtClean="0"/>
              <a:t>Asiakas-/käyttäjälähtöisyys</a:t>
            </a:r>
          </a:p>
          <a:p>
            <a:r>
              <a:rPr lang="fi-FI" dirty="0" smtClean="0"/>
              <a:t>Yhteisöllisyys</a:t>
            </a:r>
          </a:p>
          <a:p>
            <a:r>
              <a:rPr lang="fi-FI" dirty="0" smtClean="0"/>
              <a:t>Osallisuus</a:t>
            </a:r>
          </a:p>
          <a:p>
            <a:pPr marL="11430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120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visio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Routionmäessä</a:t>
            </a:r>
            <a:r>
              <a:rPr lang="fi-FI" dirty="0" smtClean="0"/>
              <a:t> eletään yhteisöllistä arkea, missä tarjotaan laadukkaita palveluita kasvavan kaupunginosan lapsille, nuorille ja asukkaille. </a:t>
            </a:r>
          </a:p>
          <a:p>
            <a:r>
              <a:rPr lang="fi-FI" dirty="0" err="1" smtClean="0"/>
              <a:t>Routionmäen</a:t>
            </a:r>
            <a:r>
              <a:rPr lang="fi-FI" dirty="0" smtClean="0"/>
              <a:t> perusajatuksena on toimia Roution alueen asukkaille monipuolisena kohtaamispaikkana, joka mahdollistaa erilaisia toiminnallisia puitteita.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99801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Hankkeen tavoitteet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 err="1" smtClean="0"/>
              <a:t>Routionmäen</a:t>
            </a:r>
            <a:r>
              <a:rPr lang="fi-FI" dirty="0" smtClean="0"/>
              <a:t> muokkaaminen asukkaille monipuoliseksi kohtaamispaikaksi</a:t>
            </a:r>
          </a:p>
          <a:p>
            <a:r>
              <a:rPr lang="fi-FI" dirty="0" smtClean="0"/>
              <a:t>Kestävä kehitys</a:t>
            </a:r>
          </a:p>
          <a:p>
            <a:r>
              <a:rPr lang="fi-FI" dirty="0"/>
              <a:t>Ekologisuus, </a:t>
            </a:r>
            <a:r>
              <a:rPr lang="fi-FI" dirty="0" smtClean="0"/>
              <a:t>luontoympäristön </a:t>
            </a:r>
            <a:r>
              <a:rPr lang="fi-FI" dirty="0"/>
              <a:t>huomioiminen toiminnassa</a:t>
            </a:r>
          </a:p>
          <a:p>
            <a:r>
              <a:rPr lang="fi-FI" dirty="0" err="1" smtClean="0"/>
              <a:t>Tvt-ympäristön</a:t>
            </a:r>
            <a:r>
              <a:rPr lang="fi-FI" dirty="0" smtClean="0"/>
              <a:t> toteuttaminen kaikenikäisten toimintaan</a:t>
            </a:r>
          </a:p>
          <a:p>
            <a:r>
              <a:rPr lang="fi-FI" dirty="0" smtClean="0"/>
              <a:t>Yhteisten rakenteiden luominen eri toimijoiden toiminnalle: pelisääntöjen luominen</a:t>
            </a:r>
          </a:p>
          <a:p>
            <a:pPr lvl="2"/>
            <a:r>
              <a:rPr lang="fi-FI" dirty="0" smtClean="0"/>
              <a:t>Nivelvaiheiden jäntevöityminen</a:t>
            </a:r>
          </a:p>
          <a:p>
            <a:r>
              <a:rPr lang="fi-FI" dirty="0" smtClean="0"/>
              <a:t>Yhteisöllisen johtamiskulttuurin kehittäminen</a:t>
            </a:r>
          </a:p>
          <a:p>
            <a:r>
              <a:rPr lang="fi-FI" dirty="0" smtClean="0"/>
              <a:t>Resurssien yhteiskäyttö, taloudellisuus</a:t>
            </a:r>
          </a:p>
          <a:p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8893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kehittämiskohteet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Kokopäivätoimisten tehtävien kehittäminen eri sektoreiden kesken -&gt; laadukkaampi ja joustavampi toiminnan kehittäminen</a:t>
            </a:r>
          </a:p>
          <a:p>
            <a:r>
              <a:rPr lang="fi-FI" dirty="0" smtClean="0"/>
              <a:t>Yhteisöllisen johtajuuden kehittäminen</a:t>
            </a:r>
          </a:p>
          <a:p>
            <a:r>
              <a:rPr lang="fi-FI" dirty="0" smtClean="0"/>
              <a:t>Yhtenäinen toimintakulttuuri kaikkien toimijoiden kesken -&gt; YHTEISÖLLINEN ROUTIONMÄKI</a:t>
            </a:r>
          </a:p>
          <a:p>
            <a:r>
              <a:rPr lang="fi-FI" dirty="0" smtClean="0"/>
              <a:t>EKO – kierrätys, lajittelu jne.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5829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toimintasuunnitelma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Suunnittelupalalverit</a:t>
            </a:r>
            <a:r>
              <a:rPr lang="fi-FI" dirty="0" smtClean="0"/>
              <a:t> 29.4., 20.5., 8.9. ja 5.10.2015</a:t>
            </a:r>
          </a:p>
          <a:p>
            <a:r>
              <a:rPr lang="fi-FI" dirty="0" smtClean="0"/>
              <a:t>29.9. kehittämisryhmän koulutus teemana yhteisöllinen johtaminen ja Lohjan hanke-esittelyt</a:t>
            </a:r>
          </a:p>
          <a:p>
            <a:r>
              <a:rPr lang="fi-FI" dirty="0" smtClean="0"/>
              <a:t>Info-tilaisuus </a:t>
            </a:r>
            <a:r>
              <a:rPr lang="fi-FI" dirty="0" err="1" smtClean="0"/>
              <a:t>Routionmäen</a:t>
            </a:r>
            <a:r>
              <a:rPr lang="fi-FI" dirty="0" smtClean="0"/>
              <a:t> henkilöstölle 21.10.2015  klo 13.30 ja 15.00</a:t>
            </a:r>
          </a:p>
          <a:p>
            <a:r>
              <a:rPr lang="fi-FI" dirty="0" smtClean="0"/>
              <a:t>Kehittämisryhmien </a:t>
            </a:r>
            <a:r>
              <a:rPr lang="fi-FI" dirty="0" err="1" smtClean="0"/>
              <a:t>benchmarking</a:t>
            </a:r>
            <a:r>
              <a:rPr lang="fi-FI" dirty="0" smtClean="0"/>
              <a:t>-vierailu Oulun </a:t>
            </a:r>
            <a:r>
              <a:rPr lang="fi-FI" dirty="0" err="1" smtClean="0"/>
              <a:t>Ritaharjutaloon</a:t>
            </a:r>
            <a:r>
              <a:rPr lang="fi-FI" dirty="0" smtClean="0"/>
              <a:t> ja Oulun normaalikoulu </a:t>
            </a:r>
            <a:r>
              <a:rPr lang="fi-FI" dirty="0" err="1" smtClean="0"/>
              <a:t>UBIKO:on</a:t>
            </a:r>
            <a:r>
              <a:rPr lang="fi-FI" dirty="0" smtClean="0"/>
              <a:t> sekä esittely monitoimijoiden hallintomallista ja  marraskuussa 2015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30224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ROUTIONMÄEN TOIMIJAT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Roution koulu</a:t>
            </a:r>
          </a:p>
          <a:p>
            <a:r>
              <a:rPr lang="fi-FI" dirty="0" smtClean="0"/>
              <a:t>Jalavan koulu</a:t>
            </a:r>
          </a:p>
          <a:p>
            <a:r>
              <a:rPr lang="fi-FI" dirty="0" smtClean="0"/>
              <a:t>Havumetsän päiväkoti</a:t>
            </a:r>
          </a:p>
          <a:p>
            <a:r>
              <a:rPr lang="fi-FI" dirty="0" smtClean="0"/>
              <a:t>Roution nuorisotalo Mesta</a:t>
            </a:r>
          </a:p>
          <a:p>
            <a:r>
              <a:rPr lang="fi-FI" dirty="0" smtClean="0"/>
              <a:t>Tukipalvelut/Iltapäivätoiminta</a:t>
            </a:r>
          </a:p>
          <a:p>
            <a:r>
              <a:rPr lang="fi-FI" dirty="0" smtClean="0"/>
              <a:t>Liikuntatoimi</a:t>
            </a:r>
          </a:p>
          <a:p>
            <a:r>
              <a:rPr lang="fi-FI" dirty="0" smtClean="0"/>
              <a:t>Kirjastotoimi</a:t>
            </a:r>
          </a:p>
          <a:p>
            <a:r>
              <a:rPr lang="fi-FI" dirty="0" smtClean="0"/>
              <a:t>Kulttuuritoimi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92937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Roution koulu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Oppilaita tällä hetkellä 210, tulevaisuudessa 235, kapasiteetti 260 oppilaalle</a:t>
            </a:r>
          </a:p>
          <a:p>
            <a:r>
              <a:rPr lang="fi-FI" dirty="0" smtClean="0"/>
              <a:t>Luokka-asteet 1-6</a:t>
            </a:r>
          </a:p>
          <a:p>
            <a:r>
              <a:rPr lang="fi-FI" dirty="0" smtClean="0"/>
              <a:t>Rehtori, min. 15 opettajaa, 3 koulunkäyntiavustajaa</a:t>
            </a:r>
          </a:p>
          <a:p>
            <a:r>
              <a:rPr lang="fi-FI" dirty="0" smtClean="0"/>
              <a:t>Iltapäivätoiminta </a:t>
            </a:r>
          </a:p>
          <a:p>
            <a:r>
              <a:rPr lang="fi-FI" dirty="0" smtClean="0"/>
              <a:t>Hallinnoi myös </a:t>
            </a:r>
            <a:r>
              <a:rPr lang="fi-FI" dirty="0" err="1" smtClean="0"/>
              <a:t>Karstun</a:t>
            </a:r>
            <a:r>
              <a:rPr lang="fi-FI" dirty="0" smtClean="0"/>
              <a:t> koulua </a:t>
            </a:r>
          </a:p>
          <a:p>
            <a:pPr lvl="1"/>
            <a:r>
              <a:rPr lang="fi-FI" dirty="0" smtClean="0"/>
              <a:t>opettajankokoukset </a:t>
            </a:r>
            <a:r>
              <a:rPr lang="fi-FI" dirty="0"/>
              <a:t>kerran viikossa, oppilaskunnan kokous kerran kuussa</a:t>
            </a:r>
          </a:p>
          <a:p>
            <a:r>
              <a:rPr lang="fi-FI" dirty="0" smtClean="0"/>
              <a:t>Profiloitunut ympäristökasvatusta ja erilaisuuden hyväksymistä korostavaksi kouluksi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13404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JALAVAN KOULU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Erityiskoulu</a:t>
            </a:r>
          </a:p>
          <a:p>
            <a:r>
              <a:rPr lang="fi-FI" dirty="0" smtClean="0"/>
              <a:t>Oppilaat 5-17-vuotiaita</a:t>
            </a:r>
          </a:p>
          <a:p>
            <a:r>
              <a:rPr lang="fi-FI" dirty="0" smtClean="0"/>
              <a:t>65-70 opiskelijaa</a:t>
            </a:r>
          </a:p>
          <a:p>
            <a:r>
              <a:rPr lang="fi-FI" dirty="0" smtClean="0"/>
              <a:t>9 opetusryhmää</a:t>
            </a:r>
          </a:p>
          <a:p>
            <a:r>
              <a:rPr lang="fi-FI" dirty="0" smtClean="0"/>
              <a:t>Oma erillinen esiopetus ja päivähoito (aamu- ja iltapäivätoiminta)</a:t>
            </a:r>
          </a:p>
          <a:p>
            <a:r>
              <a:rPr lang="fi-FI" dirty="0" smtClean="0"/>
              <a:t>Henkilöstö: rehtori, 9 erityisluokanopettajaa, 5 hoitajaa, 19 koulukäyntiavustaja</a:t>
            </a:r>
          </a:p>
          <a:p>
            <a:r>
              <a:rPr lang="fi-FI" dirty="0"/>
              <a:t>K</a:t>
            </a:r>
            <a:r>
              <a:rPr lang="fi-FI" dirty="0" smtClean="0"/>
              <a:t>okemuksellinen oppiminen</a:t>
            </a:r>
          </a:p>
          <a:p>
            <a:r>
              <a:rPr lang="fi-FI" dirty="0" smtClean="0"/>
              <a:t>Kuntouttava työote</a:t>
            </a:r>
          </a:p>
          <a:p>
            <a:r>
              <a:rPr lang="fi-FI" dirty="0" smtClean="0"/>
              <a:t>Tiivis yhteistyöverkosto oppilaiden koteihin sekä kuntouttaviin tahoihin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6933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Havumetsän päiväkoti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84 hoitopaikkaa</a:t>
            </a:r>
          </a:p>
          <a:p>
            <a:r>
              <a:rPr lang="fi-FI" dirty="0" smtClean="0"/>
              <a:t>2 esiopetusryhmää ja 4 päivähoitoryhmää</a:t>
            </a:r>
          </a:p>
          <a:p>
            <a:r>
              <a:rPr lang="fi-FI" dirty="0" smtClean="0"/>
              <a:t>Avoin päivähoitoryhmä</a:t>
            </a:r>
          </a:p>
          <a:p>
            <a:r>
              <a:rPr lang="fi-FI" dirty="0" smtClean="0"/>
              <a:t>Henkilökuntaa 24; päiväkodin johtaja, lastentarhanopettajia 7, lastenhoitajia 14, ryhmäavustajia 2, erityisavustajia tarpeen mukaan</a:t>
            </a:r>
          </a:p>
          <a:p>
            <a:r>
              <a:rPr lang="fi-FI" dirty="0" smtClean="0"/>
              <a:t>Oppilashuoltohenkilöstönä: erityislastentarhanopettaja, lastentarhanopettaja, koulupsykologi, kuraattori ja terveydenhoitaja</a:t>
            </a:r>
          </a:p>
          <a:p>
            <a:r>
              <a:rPr lang="fi-FI" dirty="0" smtClean="0"/>
              <a:t>Keskeiset periaatteet: kasvatuskumppanuus, pienryhmätoiminta    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91097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 smtClean="0"/>
              <a:t>Tukipalvelut/iltapäivätoiminta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20-30 lasta</a:t>
            </a:r>
          </a:p>
          <a:p>
            <a:r>
              <a:rPr lang="fi-FI" dirty="0" smtClean="0"/>
              <a:t>2-3 ohjaajaa</a:t>
            </a:r>
          </a:p>
          <a:p>
            <a:r>
              <a:rPr lang="fi-FI" dirty="0" smtClean="0"/>
              <a:t>Toimii nuorisopalvelujen kanssa samoissa tiloissa</a:t>
            </a:r>
          </a:p>
          <a:p>
            <a:r>
              <a:rPr lang="fi-FI" dirty="0" smtClean="0"/>
              <a:t>Avoinna klo 17 asti</a:t>
            </a:r>
          </a:p>
          <a:p>
            <a:r>
              <a:rPr lang="fi-FI" dirty="0" smtClean="0"/>
              <a:t>Maksullista palvelua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60081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NUORISOPALVELUT mesta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Kävijöitä n. 1300 käyntikertaa vuodessa</a:t>
            </a:r>
          </a:p>
          <a:p>
            <a:r>
              <a:rPr lang="fi-FI" dirty="0" smtClean="0"/>
              <a:t>Yksi kokopäiväinen työntekijä ja kaksi osa-aikaista kerho-ohjaajaa</a:t>
            </a:r>
          </a:p>
          <a:p>
            <a:r>
              <a:rPr lang="fi-FI" dirty="0"/>
              <a:t>Iltapäiväkerho toimii samoissa tiloissa koulupäivinä</a:t>
            </a:r>
          </a:p>
          <a:p>
            <a:r>
              <a:rPr lang="fi-FI" dirty="0" smtClean="0"/>
              <a:t>Avoinna:</a:t>
            </a:r>
          </a:p>
          <a:p>
            <a:pPr lvl="1"/>
            <a:r>
              <a:rPr lang="fi-FI" dirty="0" smtClean="0"/>
              <a:t>Vähintään kolmena iltana viikossa, ideaalitilanne olisi järjestää toimintaa neljänä iltana viikossa</a:t>
            </a:r>
          </a:p>
          <a:p>
            <a:r>
              <a:rPr lang="fi-FI" dirty="0" smtClean="0"/>
              <a:t>Tila toimii kokoontumispaikkana myös muille alueen toimija tahoille mm. </a:t>
            </a:r>
          </a:p>
          <a:p>
            <a:pPr lvl="1"/>
            <a:r>
              <a:rPr lang="fi-FI" dirty="0" smtClean="0"/>
              <a:t>Norsukerho – yksityiset perhepäivähoitajat</a:t>
            </a:r>
          </a:p>
          <a:p>
            <a:pPr lvl="1"/>
            <a:r>
              <a:rPr lang="fi-FI" dirty="0" smtClean="0"/>
              <a:t>Musiikkiopiston </a:t>
            </a:r>
            <a:r>
              <a:rPr lang="fi-FI" dirty="0" err="1" smtClean="0"/>
              <a:t>muskari</a:t>
            </a:r>
            <a:r>
              <a:rPr lang="fi-FI" dirty="0" smtClean="0"/>
              <a:t>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9476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Kulttuuritoimi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0" indent="-274320">
              <a:lnSpc>
                <a:spcPct val="120000"/>
              </a:lnSpc>
              <a:buClr>
                <a:srgbClr val="31B6FD"/>
              </a:buClr>
              <a:buSzPct val="100000"/>
              <a:buFont typeface="Symbol" pitchFamily="18" charset="2"/>
              <a:buChar char=""/>
            </a:pPr>
            <a:r>
              <a:rPr lang="fi-FI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Kaupungin omat kulttuuriyksiköt: Yleinen kulttuuri, Lohjan kaupunginorkesteri, Hiiden Opisto, kaupunginkirjasto, Länsi-Uudenmaan Musiikkiopisto, Lohjan Museo, Lohjan Teatteri</a:t>
            </a:r>
          </a:p>
          <a:p>
            <a:pPr marL="274320" lvl="0" indent="-274320">
              <a:lnSpc>
                <a:spcPct val="120000"/>
              </a:lnSpc>
              <a:buClr>
                <a:srgbClr val="31B6FD"/>
              </a:buClr>
              <a:buSzPct val="100000"/>
              <a:buFont typeface="Symbol" pitchFamily="18" charset="2"/>
              <a:buChar char=""/>
            </a:pPr>
            <a:r>
              <a:rPr lang="fi-FI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Muut yhteistyötahot: Taiteen perusopetuslaitokset, kulttuuriyhdistykset, aluetoimikunnat</a:t>
            </a:r>
          </a:p>
          <a:p>
            <a:pPr marL="274320" lvl="0" indent="-274320">
              <a:lnSpc>
                <a:spcPct val="120000"/>
              </a:lnSpc>
              <a:buClr>
                <a:srgbClr val="31B6FD"/>
              </a:buClr>
              <a:buSzPct val="100000"/>
              <a:buFont typeface="Symbol" pitchFamily="18" charset="2"/>
              <a:buChar char=""/>
            </a:pPr>
            <a:r>
              <a:rPr lang="fi-FI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Yleinen kulttuuritoimi koordinoi Lohjan kulttuuripolkua</a:t>
            </a:r>
          </a:p>
          <a:p>
            <a:pPr marL="274320" lvl="0" indent="-274320">
              <a:lnSpc>
                <a:spcPct val="120000"/>
              </a:lnSpc>
              <a:buClr>
                <a:srgbClr val="31B6FD"/>
              </a:buClr>
              <a:buSzPct val="100000"/>
              <a:buFont typeface="Symbol" pitchFamily="18" charset="2"/>
              <a:buChar char=""/>
            </a:pPr>
            <a:r>
              <a:rPr lang="fi-FI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Voi toimia joko pää- tai osatuottajana tapahtumissa, konserteissa, näyttelyissä, työpajoissa ja ohjatussa toiminnassa</a:t>
            </a:r>
          </a:p>
          <a:p>
            <a:pPr marL="274320" lvl="0" indent="-274320">
              <a:lnSpc>
                <a:spcPct val="120000"/>
              </a:lnSpc>
              <a:buClr>
                <a:srgbClr val="31B6FD"/>
              </a:buClr>
              <a:buSzPct val="100000"/>
              <a:buFont typeface="Symbol" pitchFamily="18" charset="2"/>
              <a:buChar char=""/>
            </a:pPr>
            <a:r>
              <a:rPr lang="fi-FI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Yhteistyö muiden kulttuuritoimijoiden kanssa on toiminnan keskeinen ja läpileikkaava tarkoitus</a:t>
            </a:r>
          </a:p>
          <a:p>
            <a:endParaRPr lang="fi-FI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470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kirjastotoimi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err="1"/>
              <a:t>Kombikirjasto</a:t>
            </a:r>
            <a:r>
              <a:rPr lang="fi-FI" dirty="0"/>
              <a:t> (sekä koulu- että yleinen kirjasto)</a:t>
            </a:r>
          </a:p>
          <a:p>
            <a:r>
              <a:rPr lang="fi-FI" dirty="0"/>
              <a:t>Toimii Avoimena kirjastona, kirjastokortilla pääsee sisään ulko-ovesta,  huomioitava suunnitteluvaiheessa</a:t>
            </a:r>
          </a:p>
          <a:p>
            <a:r>
              <a:rPr lang="fi-FI" dirty="0"/>
              <a:t>Lainaus- ja palautusautomaatti</a:t>
            </a:r>
          </a:p>
          <a:p>
            <a:r>
              <a:rPr lang="fi-FI" dirty="0"/>
              <a:t>Rajoitettu aineistokokoelma, </a:t>
            </a:r>
            <a:r>
              <a:rPr lang="fi-FI" dirty="0" smtClean="0"/>
              <a:t>alkuvaiheessa noin </a:t>
            </a:r>
            <a:r>
              <a:rPr lang="fi-FI" dirty="0"/>
              <a:t>5000 kirjaa, muutamia lehtiä</a:t>
            </a:r>
          </a:p>
          <a:p>
            <a:r>
              <a:rPr lang="fi-FI" dirty="0"/>
              <a:t>Aineisto suunnattu lapsille, nuorille, perheille, alueen muille asukkaille</a:t>
            </a:r>
          </a:p>
          <a:p>
            <a:r>
              <a:rPr lang="fi-FI" dirty="0"/>
              <a:t>Internet-yhteydet, työasemia (laskujen maksaminen yms.)</a:t>
            </a:r>
          </a:p>
          <a:p>
            <a:r>
              <a:rPr lang="fi-FI" dirty="0"/>
              <a:t>Tila ja laitteet kirjastonkäytön opetustuntien ja pienimuotoisten tilaisuuksien järjestämiseen</a:t>
            </a:r>
          </a:p>
          <a:p>
            <a:r>
              <a:rPr lang="fi-FI" dirty="0"/>
              <a:t>Kirjaston palautusten käsittely päivittäin, aineiston järjestäminen, kuljetuksessa tulevan ja lähtevän aineiston käsittely, aineiston valinta ja lainauskuntoon saattaminen, kokoelman hoito ja  asiakaspalvelu ratkaistava poikkihallinnollisesti</a:t>
            </a:r>
          </a:p>
        </p:txBody>
      </p:sp>
    </p:spTree>
    <p:extLst>
      <p:ext uri="{BB962C8B-B14F-4D97-AF65-F5344CB8AC3E}">
        <p14:creationId xmlns:p14="http://schemas.microsoft.com/office/powerpoint/2010/main" val="214513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ekki">
  <a:themeElements>
    <a:clrScheme name="Apteekki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ekki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ek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524</TotalTime>
  <Words>582</Words>
  <Application>Microsoft Office PowerPoint</Application>
  <PresentationFormat>Näytössä katseltava diaesitys (4:3)</PresentationFormat>
  <Paragraphs>125</Paragraphs>
  <Slides>17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17</vt:i4>
      </vt:variant>
    </vt:vector>
  </HeadingPairs>
  <TitlesOfParts>
    <vt:vector size="22" baseType="lpstr">
      <vt:lpstr>Arial</vt:lpstr>
      <vt:lpstr>Book Antiqua</vt:lpstr>
      <vt:lpstr>Century Gothic</vt:lpstr>
      <vt:lpstr>Symbol</vt:lpstr>
      <vt:lpstr>Apteekki</vt:lpstr>
      <vt:lpstr>ROUTIONMÄEN EKOARKI</vt:lpstr>
      <vt:lpstr>ROUTIONMÄEN TOIMIJAT</vt:lpstr>
      <vt:lpstr>Roution koulu</vt:lpstr>
      <vt:lpstr>JALAVAN KOULU</vt:lpstr>
      <vt:lpstr>Havumetsän päiväkoti</vt:lpstr>
      <vt:lpstr>Tukipalvelut/iltapäivätoiminta</vt:lpstr>
      <vt:lpstr>NUORISOPALVELUT mesta</vt:lpstr>
      <vt:lpstr>Kulttuuritoimi</vt:lpstr>
      <vt:lpstr>kirjastotoimi</vt:lpstr>
      <vt:lpstr>LIIKUNTATOIMI</vt:lpstr>
      <vt:lpstr>ROUTIONMÄEN YHTEISTYÖTAHOT</vt:lpstr>
      <vt:lpstr>PowerPoint-esitys</vt:lpstr>
      <vt:lpstr>arvot</vt:lpstr>
      <vt:lpstr>visio</vt:lpstr>
      <vt:lpstr>Hankkeen tavoitteet</vt:lpstr>
      <vt:lpstr>kehittämiskohteet</vt:lpstr>
      <vt:lpstr>toimintasuunnitelma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ROUTIONMÄEN EKOARKI</dc:title>
  <dc:creator>Opettaja</dc:creator>
  <cp:lastModifiedBy>Opettaja</cp:lastModifiedBy>
  <cp:revision>54</cp:revision>
  <dcterms:created xsi:type="dcterms:W3CDTF">2015-05-03T19:17:47Z</dcterms:created>
  <dcterms:modified xsi:type="dcterms:W3CDTF">2015-10-06T17:40:37Z</dcterms:modified>
</cp:coreProperties>
</file>