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4" r:id="rId2"/>
    <p:sldId id="555" r:id="rId3"/>
    <p:sldId id="521" r:id="rId4"/>
    <p:sldId id="501" r:id="rId5"/>
    <p:sldId id="519" r:id="rId6"/>
    <p:sldId id="512" r:id="rId7"/>
    <p:sldId id="513" r:id="rId8"/>
    <p:sldId id="525" r:id="rId9"/>
    <p:sldId id="514" r:id="rId10"/>
    <p:sldId id="515" r:id="rId11"/>
    <p:sldId id="516" r:id="rId12"/>
    <p:sldId id="518" r:id="rId13"/>
    <p:sldId id="511" r:id="rId14"/>
    <p:sldId id="497" r:id="rId15"/>
    <p:sldId id="507" r:id="rId16"/>
    <p:sldId id="465" r:id="rId17"/>
    <p:sldId id="508" r:id="rId18"/>
    <p:sldId id="526" r:id="rId19"/>
    <p:sldId id="495" r:id="rId20"/>
    <p:sldId id="491" r:id="rId21"/>
    <p:sldId id="498" r:id="rId22"/>
    <p:sldId id="529" r:id="rId23"/>
    <p:sldId id="552" r:id="rId24"/>
    <p:sldId id="502" r:id="rId25"/>
    <p:sldId id="503" r:id="rId26"/>
    <p:sldId id="499" r:id="rId27"/>
    <p:sldId id="500" r:id="rId28"/>
    <p:sldId id="504" r:id="rId29"/>
    <p:sldId id="527" r:id="rId30"/>
    <p:sldId id="530" r:id="rId31"/>
    <p:sldId id="531" r:id="rId32"/>
    <p:sldId id="560" r:id="rId33"/>
    <p:sldId id="532" r:id="rId34"/>
    <p:sldId id="533" r:id="rId35"/>
    <p:sldId id="557" r:id="rId36"/>
    <p:sldId id="536" r:id="rId37"/>
    <p:sldId id="537" r:id="rId38"/>
    <p:sldId id="539" r:id="rId39"/>
    <p:sldId id="541" r:id="rId40"/>
    <p:sldId id="542" r:id="rId41"/>
    <p:sldId id="543" r:id="rId42"/>
    <p:sldId id="544" r:id="rId43"/>
    <p:sldId id="545" r:id="rId44"/>
    <p:sldId id="556" r:id="rId4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66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579" autoAdjust="0"/>
    <p:restoredTop sz="82060" autoAdjust="0"/>
  </p:normalViewPr>
  <p:slideViewPr>
    <p:cSldViewPr>
      <p:cViewPr varScale="1">
        <p:scale>
          <a:sx n="96" d="100"/>
          <a:sy n="96" d="100"/>
        </p:scale>
        <p:origin x="-19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5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E9000C-9FC4-4C98-B766-966E67926061}" type="doc">
      <dgm:prSet loTypeId="urn:microsoft.com/office/officeart/2005/8/layout/hProcess7#9" loCatId="list" qsTypeId="urn:microsoft.com/office/officeart/2005/8/quickstyle/3d1" qsCatId="3D" csTypeId="urn:microsoft.com/office/officeart/2005/8/colors/accent1_2" csCatId="accent1" phldr="1"/>
      <dgm:spPr/>
    </dgm:pt>
    <dgm:pt modelId="{920BE771-F0F5-4E5E-B2AE-4CAF0ACAFC71}">
      <dgm:prSet phldrT="[Текст]" custT="1"/>
      <dgm:spPr>
        <a:solidFill>
          <a:srgbClr val="FF5050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</a:rPr>
            <a:t>Julkinen</a:t>
          </a:r>
          <a:r>
            <a:rPr lang="en-US" sz="1800" b="1" dirty="0" smtClean="0">
              <a:solidFill>
                <a:schemeClr val="tx1"/>
              </a:solidFill>
            </a:rPr>
            <a:t> </a:t>
          </a:r>
          <a:r>
            <a:rPr lang="en-US" sz="1800" b="1" dirty="0" err="1" smtClean="0">
              <a:solidFill>
                <a:schemeClr val="tx1"/>
              </a:solidFill>
            </a:rPr>
            <a:t>vyöhyke</a:t>
          </a:r>
          <a:endParaRPr lang="ru-RU" sz="1800" b="1" dirty="0">
            <a:solidFill>
              <a:schemeClr val="tx1"/>
            </a:solidFill>
          </a:endParaRPr>
        </a:p>
      </dgm:t>
    </dgm:pt>
    <dgm:pt modelId="{77E1D065-EB0C-4004-AC86-A4FB704DAE31}" type="parTrans" cxnId="{4D29AF1A-4ADA-4070-B8F4-1071C86D1DBC}">
      <dgm:prSet/>
      <dgm:spPr/>
      <dgm:t>
        <a:bodyPr/>
        <a:lstStyle/>
        <a:p>
          <a:endParaRPr lang="ru-RU" sz="4000" b="1"/>
        </a:p>
      </dgm:t>
    </dgm:pt>
    <dgm:pt modelId="{8B63750A-2841-4107-8EE6-0717E91104F1}" type="sibTrans" cxnId="{4D29AF1A-4ADA-4070-B8F4-1071C86D1DBC}">
      <dgm:prSet/>
      <dgm:spPr/>
      <dgm:t>
        <a:bodyPr/>
        <a:lstStyle/>
        <a:p>
          <a:endParaRPr lang="ru-RU" sz="4000" b="1"/>
        </a:p>
      </dgm:t>
    </dgm:pt>
    <dgm:pt modelId="{2365DA4B-BE0F-4615-A10C-98A9C7C8F751}">
      <dgm:prSet phldrT="[Текст]" custT="1"/>
      <dgm:spPr>
        <a:solidFill>
          <a:srgbClr val="BFE084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</a:rPr>
            <a:t>Puoli-julkinen</a:t>
          </a:r>
          <a:endParaRPr lang="ru-RU" sz="1800" b="1" dirty="0">
            <a:solidFill>
              <a:schemeClr val="tx1"/>
            </a:solidFill>
          </a:endParaRPr>
        </a:p>
      </dgm:t>
    </dgm:pt>
    <dgm:pt modelId="{B3707638-4D0E-4A2C-BA39-E25239BA1418}" type="parTrans" cxnId="{7F157611-301E-4A23-8A4A-D9546884CE85}">
      <dgm:prSet/>
      <dgm:spPr/>
      <dgm:t>
        <a:bodyPr/>
        <a:lstStyle/>
        <a:p>
          <a:endParaRPr lang="ru-RU" sz="4000" b="1"/>
        </a:p>
      </dgm:t>
    </dgm:pt>
    <dgm:pt modelId="{EAE55D39-06D4-4DC9-AF00-A81016BBEEC8}" type="sibTrans" cxnId="{7F157611-301E-4A23-8A4A-D9546884CE85}">
      <dgm:prSet/>
      <dgm:spPr/>
      <dgm:t>
        <a:bodyPr/>
        <a:lstStyle/>
        <a:p>
          <a:endParaRPr lang="ru-RU" sz="4000" b="1"/>
        </a:p>
      </dgm:t>
    </dgm:pt>
    <dgm:pt modelId="{65450AEC-F6A4-42FF-9884-9FACCA302E38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</a:rPr>
            <a:t>Yksi-tyinen</a:t>
          </a:r>
          <a:r>
            <a:rPr lang="en-US" sz="1800" b="1" dirty="0" smtClean="0">
              <a:solidFill>
                <a:schemeClr val="tx1"/>
              </a:solidFill>
            </a:rPr>
            <a:t> </a:t>
          </a:r>
          <a:r>
            <a:rPr lang="en-US" sz="1800" b="1" dirty="0" err="1" smtClean="0">
              <a:solidFill>
                <a:schemeClr val="tx1"/>
              </a:solidFill>
            </a:rPr>
            <a:t>vyöhyke</a:t>
          </a:r>
          <a:endParaRPr lang="ru-RU" sz="1800" b="1" dirty="0">
            <a:solidFill>
              <a:schemeClr val="tx1"/>
            </a:solidFill>
          </a:endParaRPr>
        </a:p>
      </dgm:t>
    </dgm:pt>
    <dgm:pt modelId="{CF3237C0-3746-48AD-B580-8EF7742284D4}" type="parTrans" cxnId="{9C43436B-4136-4B00-92D0-D8D4C9BC12DC}">
      <dgm:prSet/>
      <dgm:spPr/>
      <dgm:t>
        <a:bodyPr/>
        <a:lstStyle/>
        <a:p>
          <a:endParaRPr lang="fi-FI" sz="4000" b="1"/>
        </a:p>
      </dgm:t>
    </dgm:pt>
    <dgm:pt modelId="{FDEA1CB2-1916-40DF-A826-B19B422FDDD7}" type="sibTrans" cxnId="{9C43436B-4136-4B00-92D0-D8D4C9BC12DC}">
      <dgm:prSet/>
      <dgm:spPr/>
      <dgm:t>
        <a:bodyPr/>
        <a:lstStyle/>
        <a:p>
          <a:endParaRPr lang="fi-FI" sz="4000" b="1"/>
        </a:p>
      </dgm:t>
    </dgm:pt>
    <dgm:pt modelId="{9EAC9E43-7169-46A6-AFCA-E525B4CA6CC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i-FI" sz="1800" b="1" dirty="0" err="1" smtClean="0">
              <a:solidFill>
                <a:schemeClr val="tx1"/>
              </a:solidFill>
            </a:rPr>
            <a:t>Puoli-yksi-tyinen</a:t>
          </a:r>
          <a:endParaRPr lang="ru-RU" sz="1800" b="1" dirty="0">
            <a:solidFill>
              <a:schemeClr val="tx1"/>
            </a:solidFill>
          </a:endParaRPr>
        </a:p>
      </dgm:t>
    </dgm:pt>
    <dgm:pt modelId="{B1AA27B6-83B9-47F6-B016-F773EA326813}" type="parTrans" cxnId="{954629D1-B1F2-4BBD-8645-CE4FD9578AFA}">
      <dgm:prSet/>
      <dgm:spPr/>
      <dgm:t>
        <a:bodyPr/>
        <a:lstStyle/>
        <a:p>
          <a:endParaRPr lang="fi-FI" sz="4000" b="1"/>
        </a:p>
      </dgm:t>
    </dgm:pt>
    <dgm:pt modelId="{BB73D14F-F944-4A60-9B0B-69C03021AD43}" type="sibTrans" cxnId="{954629D1-B1F2-4BBD-8645-CE4FD9578AFA}">
      <dgm:prSet/>
      <dgm:spPr/>
      <dgm:t>
        <a:bodyPr/>
        <a:lstStyle/>
        <a:p>
          <a:endParaRPr lang="fi-FI" sz="4000" b="1"/>
        </a:p>
      </dgm:t>
    </dgm:pt>
    <dgm:pt modelId="{FE054260-60F8-48CF-829C-A9E64CFE0C3D}" type="pres">
      <dgm:prSet presAssocID="{AFE9000C-9FC4-4C98-B766-966E67926061}" presName="Name0" presStyleCnt="0">
        <dgm:presLayoutVars>
          <dgm:dir/>
          <dgm:animLvl val="lvl"/>
          <dgm:resizeHandles val="exact"/>
        </dgm:presLayoutVars>
      </dgm:prSet>
      <dgm:spPr/>
    </dgm:pt>
    <dgm:pt modelId="{BD43A466-F137-4210-B47D-FD2057D8FD83}" type="pres">
      <dgm:prSet presAssocID="{920BE771-F0F5-4E5E-B2AE-4CAF0ACAFC71}" presName="compositeNode" presStyleCnt="0">
        <dgm:presLayoutVars>
          <dgm:bulletEnabled val="1"/>
        </dgm:presLayoutVars>
      </dgm:prSet>
      <dgm:spPr/>
    </dgm:pt>
    <dgm:pt modelId="{D5A48F99-A893-4A10-9089-4BC53D92B258}" type="pres">
      <dgm:prSet presAssocID="{920BE771-F0F5-4E5E-B2AE-4CAF0ACAFC71}" presName="bgRect" presStyleLbl="node1" presStyleIdx="0" presStyleCnt="4" custAng="5400000"/>
      <dgm:spPr/>
      <dgm:t>
        <a:bodyPr/>
        <a:lstStyle/>
        <a:p>
          <a:endParaRPr lang="ru-RU"/>
        </a:p>
      </dgm:t>
    </dgm:pt>
    <dgm:pt modelId="{2CC72837-DEA6-40B3-9E5C-A2D9CA0C0EA2}" type="pres">
      <dgm:prSet presAssocID="{920BE771-F0F5-4E5E-B2AE-4CAF0ACAFC71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99915-C6C9-4915-A724-FFC90BCD8306}" type="pres">
      <dgm:prSet presAssocID="{8B63750A-2841-4107-8EE6-0717E91104F1}" presName="hSp" presStyleCnt="0"/>
      <dgm:spPr/>
    </dgm:pt>
    <dgm:pt modelId="{A929F4FC-23E1-4249-A378-E8A7F32C58AC}" type="pres">
      <dgm:prSet presAssocID="{8B63750A-2841-4107-8EE6-0717E91104F1}" presName="vProcSp" presStyleCnt="0"/>
      <dgm:spPr/>
    </dgm:pt>
    <dgm:pt modelId="{0C9AB6E4-E616-4AF3-84FD-7ADEF639BF22}" type="pres">
      <dgm:prSet presAssocID="{8B63750A-2841-4107-8EE6-0717E91104F1}" presName="vSp1" presStyleCnt="0"/>
      <dgm:spPr/>
    </dgm:pt>
    <dgm:pt modelId="{5586618E-DA1D-40D6-82FD-303869634542}" type="pres">
      <dgm:prSet presAssocID="{8B63750A-2841-4107-8EE6-0717E91104F1}" presName="simulatedConn" presStyleLbl="solidFgAcc1" presStyleIdx="0" presStyleCnt="3"/>
      <dgm:spPr/>
    </dgm:pt>
    <dgm:pt modelId="{088ADDC7-8341-4D8D-A065-591DA9B34871}" type="pres">
      <dgm:prSet presAssocID="{8B63750A-2841-4107-8EE6-0717E91104F1}" presName="vSp2" presStyleCnt="0"/>
      <dgm:spPr/>
    </dgm:pt>
    <dgm:pt modelId="{A4A72229-BFAF-41E2-84FC-64B05C730A2D}" type="pres">
      <dgm:prSet presAssocID="{8B63750A-2841-4107-8EE6-0717E91104F1}" presName="sibTrans" presStyleCnt="0"/>
      <dgm:spPr/>
    </dgm:pt>
    <dgm:pt modelId="{77CB2C47-0DC4-436C-ABFB-5375B1652FCE}" type="pres">
      <dgm:prSet presAssocID="{2365DA4B-BE0F-4615-A10C-98A9C7C8F751}" presName="compositeNode" presStyleCnt="0">
        <dgm:presLayoutVars>
          <dgm:bulletEnabled val="1"/>
        </dgm:presLayoutVars>
      </dgm:prSet>
      <dgm:spPr/>
    </dgm:pt>
    <dgm:pt modelId="{548D7C52-6EBA-450C-9CCA-945083BE3A81}" type="pres">
      <dgm:prSet presAssocID="{2365DA4B-BE0F-4615-A10C-98A9C7C8F751}" presName="bgRect" presStyleLbl="node1" presStyleIdx="1" presStyleCnt="4" custAng="5400000"/>
      <dgm:spPr/>
      <dgm:t>
        <a:bodyPr/>
        <a:lstStyle/>
        <a:p>
          <a:endParaRPr lang="ru-RU"/>
        </a:p>
      </dgm:t>
    </dgm:pt>
    <dgm:pt modelId="{256385D4-6051-4C8C-93BA-0145CBCEC231}" type="pres">
      <dgm:prSet presAssocID="{2365DA4B-BE0F-4615-A10C-98A9C7C8F751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9310B-F78B-46EF-AF7B-89153232C6FB}" type="pres">
      <dgm:prSet presAssocID="{EAE55D39-06D4-4DC9-AF00-A81016BBEEC8}" presName="hSp" presStyleCnt="0"/>
      <dgm:spPr/>
    </dgm:pt>
    <dgm:pt modelId="{BB90176D-40DC-483C-B17E-4E0087BB07A4}" type="pres">
      <dgm:prSet presAssocID="{EAE55D39-06D4-4DC9-AF00-A81016BBEEC8}" presName="vProcSp" presStyleCnt="0"/>
      <dgm:spPr/>
    </dgm:pt>
    <dgm:pt modelId="{3EC2EF29-915D-4E68-9BC2-CBFF8BA4525F}" type="pres">
      <dgm:prSet presAssocID="{EAE55D39-06D4-4DC9-AF00-A81016BBEEC8}" presName="vSp1" presStyleCnt="0"/>
      <dgm:spPr/>
    </dgm:pt>
    <dgm:pt modelId="{E5A58648-57FD-49A7-AA79-5EA292CE0544}" type="pres">
      <dgm:prSet presAssocID="{EAE55D39-06D4-4DC9-AF00-A81016BBEEC8}" presName="simulatedConn" presStyleLbl="solidFgAcc1" presStyleIdx="1" presStyleCnt="3"/>
      <dgm:spPr/>
    </dgm:pt>
    <dgm:pt modelId="{411917FC-47F4-4BE0-BBF1-D21D7384215B}" type="pres">
      <dgm:prSet presAssocID="{EAE55D39-06D4-4DC9-AF00-A81016BBEEC8}" presName="vSp2" presStyleCnt="0"/>
      <dgm:spPr/>
    </dgm:pt>
    <dgm:pt modelId="{590B9828-BFD2-4BCC-AAA9-236E74F16115}" type="pres">
      <dgm:prSet presAssocID="{EAE55D39-06D4-4DC9-AF00-A81016BBEEC8}" presName="sibTrans" presStyleCnt="0"/>
      <dgm:spPr/>
    </dgm:pt>
    <dgm:pt modelId="{4DD3A30B-6F90-43AF-ABF5-8C451963C82B}" type="pres">
      <dgm:prSet presAssocID="{9EAC9E43-7169-46A6-AFCA-E525B4CA6CC7}" presName="compositeNode" presStyleCnt="0">
        <dgm:presLayoutVars>
          <dgm:bulletEnabled val="1"/>
        </dgm:presLayoutVars>
      </dgm:prSet>
      <dgm:spPr/>
    </dgm:pt>
    <dgm:pt modelId="{6E32D7E4-C7AD-462E-9994-B1E4A330131C}" type="pres">
      <dgm:prSet presAssocID="{9EAC9E43-7169-46A6-AFCA-E525B4CA6CC7}" presName="bgRect" presStyleLbl="node1" presStyleIdx="2" presStyleCnt="4" custAng="5400000"/>
      <dgm:spPr/>
      <dgm:t>
        <a:bodyPr/>
        <a:lstStyle/>
        <a:p>
          <a:endParaRPr lang="fi-FI"/>
        </a:p>
      </dgm:t>
    </dgm:pt>
    <dgm:pt modelId="{DC68ACAB-443D-40FB-8C83-7FA6CCCBB368}" type="pres">
      <dgm:prSet presAssocID="{9EAC9E43-7169-46A6-AFCA-E525B4CA6CC7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EA0FAF60-E146-4307-9A1D-2DD58999E01F}" type="pres">
      <dgm:prSet presAssocID="{BB73D14F-F944-4A60-9B0B-69C03021AD43}" presName="hSp" presStyleCnt="0"/>
      <dgm:spPr/>
    </dgm:pt>
    <dgm:pt modelId="{63B41A6A-EAAE-4B6D-97BC-7C122B0085D7}" type="pres">
      <dgm:prSet presAssocID="{BB73D14F-F944-4A60-9B0B-69C03021AD43}" presName="vProcSp" presStyleCnt="0"/>
      <dgm:spPr/>
    </dgm:pt>
    <dgm:pt modelId="{6BE6FB10-8FC0-4213-98D4-CB30180A6264}" type="pres">
      <dgm:prSet presAssocID="{BB73D14F-F944-4A60-9B0B-69C03021AD43}" presName="vSp1" presStyleCnt="0"/>
      <dgm:spPr/>
    </dgm:pt>
    <dgm:pt modelId="{CE276828-D5FD-429D-8754-82F66A78CAC4}" type="pres">
      <dgm:prSet presAssocID="{BB73D14F-F944-4A60-9B0B-69C03021AD43}" presName="simulatedConn" presStyleLbl="solidFgAcc1" presStyleIdx="2" presStyleCnt="3"/>
      <dgm:spPr/>
    </dgm:pt>
    <dgm:pt modelId="{F59553F5-172A-46CC-BFC5-2C1A30A6957F}" type="pres">
      <dgm:prSet presAssocID="{BB73D14F-F944-4A60-9B0B-69C03021AD43}" presName="vSp2" presStyleCnt="0"/>
      <dgm:spPr/>
    </dgm:pt>
    <dgm:pt modelId="{792AF97C-7FF8-4EBF-9800-A5AC4DBD0CFE}" type="pres">
      <dgm:prSet presAssocID="{BB73D14F-F944-4A60-9B0B-69C03021AD43}" presName="sibTrans" presStyleCnt="0"/>
      <dgm:spPr/>
    </dgm:pt>
    <dgm:pt modelId="{7CBE5328-EE51-429E-B70E-142C347BD6C8}" type="pres">
      <dgm:prSet presAssocID="{65450AEC-F6A4-42FF-9884-9FACCA302E38}" presName="compositeNode" presStyleCnt="0">
        <dgm:presLayoutVars>
          <dgm:bulletEnabled val="1"/>
        </dgm:presLayoutVars>
      </dgm:prSet>
      <dgm:spPr/>
    </dgm:pt>
    <dgm:pt modelId="{54651051-0505-4C18-9AF8-712B4C080780}" type="pres">
      <dgm:prSet presAssocID="{65450AEC-F6A4-42FF-9884-9FACCA302E38}" presName="bgRect" presStyleLbl="node1" presStyleIdx="3" presStyleCnt="4" custAng="5400000"/>
      <dgm:spPr/>
      <dgm:t>
        <a:bodyPr/>
        <a:lstStyle/>
        <a:p>
          <a:endParaRPr lang="fi-FI"/>
        </a:p>
      </dgm:t>
    </dgm:pt>
    <dgm:pt modelId="{4FED0645-4EA5-4D47-BCDC-DCE1F5C92258}" type="pres">
      <dgm:prSet presAssocID="{65450AEC-F6A4-42FF-9884-9FACCA302E38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AA920C4E-C119-4524-9516-D879E9F2F6F1}" type="presOf" srcId="{9EAC9E43-7169-46A6-AFCA-E525B4CA6CC7}" destId="{DC68ACAB-443D-40FB-8C83-7FA6CCCBB368}" srcOrd="1" destOrd="0" presId="urn:microsoft.com/office/officeart/2005/8/layout/hProcess7#9"/>
    <dgm:cxn modelId="{7F157611-301E-4A23-8A4A-D9546884CE85}" srcId="{AFE9000C-9FC4-4C98-B766-966E67926061}" destId="{2365DA4B-BE0F-4615-A10C-98A9C7C8F751}" srcOrd="1" destOrd="0" parTransId="{B3707638-4D0E-4A2C-BA39-E25239BA1418}" sibTransId="{EAE55D39-06D4-4DC9-AF00-A81016BBEEC8}"/>
    <dgm:cxn modelId="{0DC47EB9-F99A-421A-9C48-D3AF8C7AC1AE}" type="presOf" srcId="{AFE9000C-9FC4-4C98-B766-966E67926061}" destId="{FE054260-60F8-48CF-829C-A9E64CFE0C3D}" srcOrd="0" destOrd="0" presId="urn:microsoft.com/office/officeart/2005/8/layout/hProcess7#9"/>
    <dgm:cxn modelId="{33DB029C-BFBD-474D-9AB1-F813C1A577E4}" type="presOf" srcId="{2365DA4B-BE0F-4615-A10C-98A9C7C8F751}" destId="{548D7C52-6EBA-450C-9CCA-945083BE3A81}" srcOrd="0" destOrd="0" presId="urn:microsoft.com/office/officeart/2005/8/layout/hProcess7#9"/>
    <dgm:cxn modelId="{9C43436B-4136-4B00-92D0-D8D4C9BC12DC}" srcId="{AFE9000C-9FC4-4C98-B766-966E67926061}" destId="{65450AEC-F6A4-42FF-9884-9FACCA302E38}" srcOrd="3" destOrd="0" parTransId="{CF3237C0-3746-48AD-B580-8EF7742284D4}" sibTransId="{FDEA1CB2-1916-40DF-A826-B19B422FDDD7}"/>
    <dgm:cxn modelId="{9E74B51B-4EE2-4FBE-B3D6-589A7270BBE0}" type="presOf" srcId="{65450AEC-F6A4-42FF-9884-9FACCA302E38}" destId="{54651051-0505-4C18-9AF8-712B4C080780}" srcOrd="0" destOrd="0" presId="urn:microsoft.com/office/officeart/2005/8/layout/hProcess7#9"/>
    <dgm:cxn modelId="{34938249-284C-43A6-B772-BA9699C65875}" type="presOf" srcId="{920BE771-F0F5-4E5E-B2AE-4CAF0ACAFC71}" destId="{2CC72837-DEA6-40B3-9E5C-A2D9CA0C0EA2}" srcOrd="1" destOrd="0" presId="urn:microsoft.com/office/officeart/2005/8/layout/hProcess7#9"/>
    <dgm:cxn modelId="{D8516CE7-D3F9-41DA-8EE1-52ED0D734DEF}" type="presOf" srcId="{65450AEC-F6A4-42FF-9884-9FACCA302E38}" destId="{4FED0645-4EA5-4D47-BCDC-DCE1F5C92258}" srcOrd="1" destOrd="0" presId="urn:microsoft.com/office/officeart/2005/8/layout/hProcess7#9"/>
    <dgm:cxn modelId="{9695C37A-E486-4B3B-B529-6907213B3DF2}" type="presOf" srcId="{2365DA4B-BE0F-4615-A10C-98A9C7C8F751}" destId="{256385D4-6051-4C8C-93BA-0145CBCEC231}" srcOrd="1" destOrd="0" presId="urn:microsoft.com/office/officeart/2005/8/layout/hProcess7#9"/>
    <dgm:cxn modelId="{954629D1-B1F2-4BBD-8645-CE4FD9578AFA}" srcId="{AFE9000C-9FC4-4C98-B766-966E67926061}" destId="{9EAC9E43-7169-46A6-AFCA-E525B4CA6CC7}" srcOrd="2" destOrd="0" parTransId="{B1AA27B6-83B9-47F6-B016-F773EA326813}" sibTransId="{BB73D14F-F944-4A60-9B0B-69C03021AD43}"/>
    <dgm:cxn modelId="{ED77C7E0-BB46-445A-BA98-FFA2B988F295}" type="presOf" srcId="{920BE771-F0F5-4E5E-B2AE-4CAF0ACAFC71}" destId="{D5A48F99-A893-4A10-9089-4BC53D92B258}" srcOrd="0" destOrd="0" presId="urn:microsoft.com/office/officeart/2005/8/layout/hProcess7#9"/>
    <dgm:cxn modelId="{4D29AF1A-4ADA-4070-B8F4-1071C86D1DBC}" srcId="{AFE9000C-9FC4-4C98-B766-966E67926061}" destId="{920BE771-F0F5-4E5E-B2AE-4CAF0ACAFC71}" srcOrd="0" destOrd="0" parTransId="{77E1D065-EB0C-4004-AC86-A4FB704DAE31}" sibTransId="{8B63750A-2841-4107-8EE6-0717E91104F1}"/>
    <dgm:cxn modelId="{6AE425B5-3949-4F81-8C74-CA632922AAFC}" type="presOf" srcId="{9EAC9E43-7169-46A6-AFCA-E525B4CA6CC7}" destId="{6E32D7E4-C7AD-462E-9994-B1E4A330131C}" srcOrd="0" destOrd="0" presId="urn:microsoft.com/office/officeart/2005/8/layout/hProcess7#9"/>
    <dgm:cxn modelId="{256FC53A-379E-43EB-A198-F48E5C86AE4A}" type="presParOf" srcId="{FE054260-60F8-48CF-829C-A9E64CFE0C3D}" destId="{BD43A466-F137-4210-B47D-FD2057D8FD83}" srcOrd="0" destOrd="0" presId="urn:microsoft.com/office/officeart/2005/8/layout/hProcess7#9"/>
    <dgm:cxn modelId="{CF4F98A5-4136-4D6B-B081-6AC3C6312545}" type="presParOf" srcId="{BD43A466-F137-4210-B47D-FD2057D8FD83}" destId="{D5A48F99-A893-4A10-9089-4BC53D92B258}" srcOrd="0" destOrd="0" presId="urn:microsoft.com/office/officeart/2005/8/layout/hProcess7#9"/>
    <dgm:cxn modelId="{FE5439B9-C0D2-48AC-A92D-FD0F8DA0E6AC}" type="presParOf" srcId="{BD43A466-F137-4210-B47D-FD2057D8FD83}" destId="{2CC72837-DEA6-40B3-9E5C-A2D9CA0C0EA2}" srcOrd="1" destOrd="0" presId="urn:microsoft.com/office/officeart/2005/8/layout/hProcess7#9"/>
    <dgm:cxn modelId="{6FC73133-75D0-48D9-B348-BDF746745655}" type="presParOf" srcId="{FE054260-60F8-48CF-829C-A9E64CFE0C3D}" destId="{DF499915-C6C9-4915-A724-FFC90BCD8306}" srcOrd="1" destOrd="0" presId="urn:microsoft.com/office/officeart/2005/8/layout/hProcess7#9"/>
    <dgm:cxn modelId="{33E6F1E8-A380-42F5-860D-5DB2FB6AF98E}" type="presParOf" srcId="{FE054260-60F8-48CF-829C-A9E64CFE0C3D}" destId="{A929F4FC-23E1-4249-A378-E8A7F32C58AC}" srcOrd="2" destOrd="0" presId="urn:microsoft.com/office/officeart/2005/8/layout/hProcess7#9"/>
    <dgm:cxn modelId="{75364FCE-ADC2-49DF-9345-F74E3E1D59C3}" type="presParOf" srcId="{A929F4FC-23E1-4249-A378-E8A7F32C58AC}" destId="{0C9AB6E4-E616-4AF3-84FD-7ADEF639BF22}" srcOrd="0" destOrd="0" presId="urn:microsoft.com/office/officeart/2005/8/layout/hProcess7#9"/>
    <dgm:cxn modelId="{B331AF96-2131-4A96-8D5A-36EB09150994}" type="presParOf" srcId="{A929F4FC-23E1-4249-A378-E8A7F32C58AC}" destId="{5586618E-DA1D-40D6-82FD-303869634542}" srcOrd="1" destOrd="0" presId="urn:microsoft.com/office/officeart/2005/8/layout/hProcess7#9"/>
    <dgm:cxn modelId="{7B90CE5A-7AD8-4EBF-B9A0-B7B915613F91}" type="presParOf" srcId="{A929F4FC-23E1-4249-A378-E8A7F32C58AC}" destId="{088ADDC7-8341-4D8D-A065-591DA9B34871}" srcOrd="2" destOrd="0" presId="urn:microsoft.com/office/officeart/2005/8/layout/hProcess7#9"/>
    <dgm:cxn modelId="{978BC7E1-685C-4D4B-8202-9A1C0ADB16F4}" type="presParOf" srcId="{FE054260-60F8-48CF-829C-A9E64CFE0C3D}" destId="{A4A72229-BFAF-41E2-84FC-64B05C730A2D}" srcOrd="3" destOrd="0" presId="urn:microsoft.com/office/officeart/2005/8/layout/hProcess7#9"/>
    <dgm:cxn modelId="{300AF331-0F0E-455B-8F96-47649306D5A3}" type="presParOf" srcId="{FE054260-60F8-48CF-829C-A9E64CFE0C3D}" destId="{77CB2C47-0DC4-436C-ABFB-5375B1652FCE}" srcOrd="4" destOrd="0" presId="urn:microsoft.com/office/officeart/2005/8/layout/hProcess7#9"/>
    <dgm:cxn modelId="{140BF71E-5BC5-4D10-BAFE-DECA19CF48D2}" type="presParOf" srcId="{77CB2C47-0DC4-436C-ABFB-5375B1652FCE}" destId="{548D7C52-6EBA-450C-9CCA-945083BE3A81}" srcOrd="0" destOrd="0" presId="urn:microsoft.com/office/officeart/2005/8/layout/hProcess7#9"/>
    <dgm:cxn modelId="{66B26339-D9A9-4B1C-933C-57404FE44386}" type="presParOf" srcId="{77CB2C47-0DC4-436C-ABFB-5375B1652FCE}" destId="{256385D4-6051-4C8C-93BA-0145CBCEC231}" srcOrd="1" destOrd="0" presId="urn:microsoft.com/office/officeart/2005/8/layout/hProcess7#9"/>
    <dgm:cxn modelId="{C89496A2-582A-4888-A28E-406CDE0825CD}" type="presParOf" srcId="{FE054260-60F8-48CF-829C-A9E64CFE0C3D}" destId="{B209310B-F78B-46EF-AF7B-89153232C6FB}" srcOrd="5" destOrd="0" presId="urn:microsoft.com/office/officeart/2005/8/layout/hProcess7#9"/>
    <dgm:cxn modelId="{FCBE3A57-7200-4F72-85F5-66C761244D3D}" type="presParOf" srcId="{FE054260-60F8-48CF-829C-A9E64CFE0C3D}" destId="{BB90176D-40DC-483C-B17E-4E0087BB07A4}" srcOrd="6" destOrd="0" presId="urn:microsoft.com/office/officeart/2005/8/layout/hProcess7#9"/>
    <dgm:cxn modelId="{4BDD581D-1BF1-4E62-BE40-33C753B5CC06}" type="presParOf" srcId="{BB90176D-40DC-483C-B17E-4E0087BB07A4}" destId="{3EC2EF29-915D-4E68-9BC2-CBFF8BA4525F}" srcOrd="0" destOrd="0" presId="urn:microsoft.com/office/officeart/2005/8/layout/hProcess7#9"/>
    <dgm:cxn modelId="{666FBA6E-2828-40C0-BFEF-DED0577EA3F2}" type="presParOf" srcId="{BB90176D-40DC-483C-B17E-4E0087BB07A4}" destId="{E5A58648-57FD-49A7-AA79-5EA292CE0544}" srcOrd="1" destOrd="0" presId="urn:microsoft.com/office/officeart/2005/8/layout/hProcess7#9"/>
    <dgm:cxn modelId="{4C0127FD-E442-4C31-85B4-788A3AB01A61}" type="presParOf" srcId="{BB90176D-40DC-483C-B17E-4E0087BB07A4}" destId="{411917FC-47F4-4BE0-BBF1-D21D7384215B}" srcOrd="2" destOrd="0" presId="urn:microsoft.com/office/officeart/2005/8/layout/hProcess7#9"/>
    <dgm:cxn modelId="{4D0AEA30-0FD3-45E5-B467-0A4B35D6583F}" type="presParOf" srcId="{FE054260-60F8-48CF-829C-A9E64CFE0C3D}" destId="{590B9828-BFD2-4BCC-AAA9-236E74F16115}" srcOrd="7" destOrd="0" presId="urn:microsoft.com/office/officeart/2005/8/layout/hProcess7#9"/>
    <dgm:cxn modelId="{C97CBF1C-745B-47C9-A645-265F81E1A08D}" type="presParOf" srcId="{FE054260-60F8-48CF-829C-A9E64CFE0C3D}" destId="{4DD3A30B-6F90-43AF-ABF5-8C451963C82B}" srcOrd="8" destOrd="0" presId="urn:microsoft.com/office/officeart/2005/8/layout/hProcess7#9"/>
    <dgm:cxn modelId="{E6F35DFC-24B0-42CC-BFFE-F3C86F298F0D}" type="presParOf" srcId="{4DD3A30B-6F90-43AF-ABF5-8C451963C82B}" destId="{6E32D7E4-C7AD-462E-9994-B1E4A330131C}" srcOrd="0" destOrd="0" presId="urn:microsoft.com/office/officeart/2005/8/layout/hProcess7#9"/>
    <dgm:cxn modelId="{07E7CB07-403B-4EBB-8C4D-52A97DFDFB34}" type="presParOf" srcId="{4DD3A30B-6F90-43AF-ABF5-8C451963C82B}" destId="{DC68ACAB-443D-40FB-8C83-7FA6CCCBB368}" srcOrd="1" destOrd="0" presId="urn:microsoft.com/office/officeart/2005/8/layout/hProcess7#9"/>
    <dgm:cxn modelId="{3E88E71C-4820-4283-965A-1BDCC3A42D1A}" type="presParOf" srcId="{FE054260-60F8-48CF-829C-A9E64CFE0C3D}" destId="{EA0FAF60-E146-4307-9A1D-2DD58999E01F}" srcOrd="9" destOrd="0" presId="urn:microsoft.com/office/officeart/2005/8/layout/hProcess7#9"/>
    <dgm:cxn modelId="{6DFE5140-06EC-42EE-AB9F-0E9D8CCB83DC}" type="presParOf" srcId="{FE054260-60F8-48CF-829C-A9E64CFE0C3D}" destId="{63B41A6A-EAAE-4B6D-97BC-7C122B0085D7}" srcOrd="10" destOrd="0" presId="urn:microsoft.com/office/officeart/2005/8/layout/hProcess7#9"/>
    <dgm:cxn modelId="{4E93DB10-3CE0-49CF-BFEC-E0EEEE2425BE}" type="presParOf" srcId="{63B41A6A-EAAE-4B6D-97BC-7C122B0085D7}" destId="{6BE6FB10-8FC0-4213-98D4-CB30180A6264}" srcOrd="0" destOrd="0" presId="urn:microsoft.com/office/officeart/2005/8/layout/hProcess7#9"/>
    <dgm:cxn modelId="{13A396FB-36B8-402F-B22C-59A316A2C08C}" type="presParOf" srcId="{63B41A6A-EAAE-4B6D-97BC-7C122B0085D7}" destId="{CE276828-D5FD-429D-8754-82F66A78CAC4}" srcOrd="1" destOrd="0" presId="urn:microsoft.com/office/officeart/2005/8/layout/hProcess7#9"/>
    <dgm:cxn modelId="{1D12B104-06E2-4651-A4E6-2BD335D6768F}" type="presParOf" srcId="{63B41A6A-EAAE-4B6D-97BC-7C122B0085D7}" destId="{F59553F5-172A-46CC-BFC5-2C1A30A6957F}" srcOrd="2" destOrd="0" presId="urn:microsoft.com/office/officeart/2005/8/layout/hProcess7#9"/>
    <dgm:cxn modelId="{1F0987BC-1464-4966-87C6-9AF3FEFA2F21}" type="presParOf" srcId="{FE054260-60F8-48CF-829C-A9E64CFE0C3D}" destId="{792AF97C-7FF8-4EBF-9800-A5AC4DBD0CFE}" srcOrd="11" destOrd="0" presId="urn:microsoft.com/office/officeart/2005/8/layout/hProcess7#9"/>
    <dgm:cxn modelId="{4CBABB9F-BDF7-42AA-8801-0F705BD66FDD}" type="presParOf" srcId="{FE054260-60F8-48CF-829C-A9E64CFE0C3D}" destId="{7CBE5328-EE51-429E-B70E-142C347BD6C8}" srcOrd="12" destOrd="0" presId="urn:microsoft.com/office/officeart/2005/8/layout/hProcess7#9"/>
    <dgm:cxn modelId="{FFEB1F77-4177-4CE4-B398-3AF93A1A8450}" type="presParOf" srcId="{7CBE5328-EE51-429E-B70E-142C347BD6C8}" destId="{54651051-0505-4C18-9AF8-712B4C080780}" srcOrd="0" destOrd="0" presId="urn:microsoft.com/office/officeart/2005/8/layout/hProcess7#9"/>
    <dgm:cxn modelId="{84D9C281-1DAA-417B-A67C-FB5FB3EB4249}" type="presParOf" srcId="{7CBE5328-EE51-429E-B70E-142C347BD6C8}" destId="{4FED0645-4EA5-4D47-BCDC-DCE1F5C92258}" srcOrd="1" destOrd="0" presId="urn:microsoft.com/office/officeart/2005/8/layout/hProcess7#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48F99-A893-4A10-9089-4BC53D92B258}">
      <dsp:nvSpPr>
        <dsp:cNvPr id="0" name=""/>
        <dsp:cNvSpPr/>
      </dsp:nvSpPr>
      <dsp:spPr>
        <a:xfrm rot="5400000">
          <a:off x="2127" y="0"/>
          <a:ext cx="1279495" cy="1080120"/>
        </a:xfrm>
        <a:prstGeom prst="roundRect">
          <a:avLst>
            <a:gd name="adj" fmla="val 5000"/>
          </a:avLst>
        </a:prstGeom>
        <a:solidFill>
          <a:srgbClr val="FF5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</a:rPr>
            <a:t>Julkinen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vyöhyke</a:t>
          </a:r>
          <a:endParaRPr lang="ru-RU" sz="1800" b="1" kern="1200" dirty="0">
            <a:solidFill>
              <a:schemeClr val="tx1"/>
            </a:solidFill>
          </a:endParaRPr>
        </a:p>
      </dsp:txBody>
      <dsp:txXfrm rot="-5400000">
        <a:off x="296237" y="-99686"/>
        <a:ext cx="885698" cy="255899"/>
      </dsp:txXfrm>
    </dsp:sp>
    <dsp:sp modelId="{548D7C52-6EBA-450C-9CCA-945083BE3A81}">
      <dsp:nvSpPr>
        <dsp:cNvPr id="0" name=""/>
        <dsp:cNvSpPr/>
      </dsp:nvSpPr>
      <dsp:spPr>
        <a:xfrm rot="5400000">
          <a:off x="1326405" y="0"/>
          <a:ext cx="1279495" cy="1080120"/>
        </a:xfrm>
        <a:prstGeom prst="roundRect">
          <a:avLst>
            <a:gd name="adj" fmla="val 5000"/>
          </a:avLst>
        </a:prstGeom>
        <a:solidFill>
          <a:srgbClr val="BFE08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</a:rPr>
            <a:t>Puoli-julkinen</a:t>
          </a:r>
          <a:endParaRPr lang="ru-RU" sz="1800" b="1" kern="1200" dirty="0">
            <a:solidFill>
              <a:schemeClr val="tx1"/>
            </a:solidFill>
          </a:endParaRPr>
        </a:p>
      </dsp:txBody>
      <dsp:txXfrm rot="-5400000">
        <a:off x="1620515" y="-99687"/>
        <a:ext cx="885698" cy="255899"/>
      </dsp:txXfrm>
    </dsp:sp>
    <dsp:sp modelId="{5586618E-DA1D-40D6-82FD-303869634542}">
      <dsp:nvSpPr>
        <dsp:cNvPr id="0" name=""/>
        <dsp:cNvSpPr/>
      </dsp:nvSpPr>
      <dsp:spPr>
        <a:xfrm rot="5400000">
          <a:off x="1253395" y="830453"/>
          <a:ext cx="158814" cy="19192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32D7E4-C7AD-462E-9994-B1E4A330131C}">
      <dsp:nvSpPr>
        <dsp:cNvPr id="0" name=""/>
        <dsp:cNvSpPr/>
      </dsp:nvSpPr>
      <dsp:spPr>
        <a:xfrm rot="5400000">
          <a:off x="2650683" y="0"/>
          <a:ext cx="1279495" cy="1080120"/>
        </a:xfrm>
        <a:prstGeom prst="roundRect">
          <a:avLst>
            <a:gd name="adj" fmla="val 5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800" b="1" kern="1200" dirty="0" err="1" smtClean="0">
              <a:solidFill>
                <a:schemeClr val="tx1"/>
              </a:solidFill>
            </a:rPr>
            <a:t>Puoli-yksi-tyinen</a:t>
          </a:r>
          <a:endParaRPr lang="ru-RU" sz="1800" b="1" kern="1200" dirty="0">
            <a:solidFill>
              <a:schemeClr val="tx1"/>
            </a:solidFill>
          </a:endParaRPr>
        </a:p>
      </dsp:txBody>
      <dsp:txXfrm rot="-5400000">
        <a:off x="2944793" y="-99687"/>
        <a:ext cx="885698" cy="255899"/>
      </dsp:txXfrm>
    </dsp:sp>
    <dsp:sp modelId="{E5A58648-57FD-49A7-AA79-5EA292CE0544}">
      <dsp:nvSpPr>
        <dsp:cNvPr id="0" name=""/>
        <dsp:cNvSpPr/>
      </dsp:nvSpPr>
      <dsp:spPr>
        <a:xfrm rot="5400000">
          <a:off x="2577673" y="830453"/>
          <a:ext cx="158814" cy="19192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651051-0505-4C18-9AF8-712B4C080780}">
      <dsp:nvSpPr>
        <dsp:cNvPr id="0" name=""/>
        <dsp:cNvSpPr/>
      </dsp:nvSpPr>
      <dsp:spPr>
        <a:xfrm rot="5400000">
          <a:off x="3974961" y="0"/>
          <a:ext cx="1279495" cy="1080120"/>
        </a:xfrm>
        <a:prstGeom prst="roundRect">
          <a:avLst>
            <a:gd name="adj" fmla="val 5000"/>
          </a:avLst>
        </a:prstGeom>
        <a:solidFill>
          <a:srgbClr val="FF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</a:rPr>
            <a:t>Yksi-tyinen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vyöhyke</a:t>
          </a:r>
          <a:endParaRPr lang="ru-RU" sz="1800" b="1" kern="1200" dirty="0">
            <a:solidFill>
              <a:schemeClr val="tx1"/>
            </a:solidFill>
          </a:endParaRPr>
        </a:p>
      </dsp:txBody>
      <dsp:txXfrm rot="-5400000">
        <a:off x="4269071" y="-99687"/>
        <a:ext cx="885698" cy="255899"/>
      </dsp:txXfrm>
    </dsp:sp>
    <dsp:sp modelId="{CE276828-D5FD-429D-8754-82F66A78CAC4}">
      <dsp:nvSpPr>
        <dsp:cNvPr id="0" name=""/>
        <dsp:cNvSpPr/>
      </dsp:nvSpPr>
      <dsp:spPr>
        <a:xfrm rot="5400000">
          <a:off x="3901951" y="830453"/>
          <a:ext cx="158814" cy="19192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#9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27D17-386D-417E-A6EF-F155F4D05C39}" type="datetimeFigureOut">
              <a:rPr lang="fi-FI" smtClean="0"/>
              <a:pPr/>
              <a:t>25.9.2012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A8567-5918-4751-875F-65150021042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717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1</a:t>
            </a:fld>
            <a:endParaRPr lang="fi-F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5380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7158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2170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39CA-460B-1643-AC9A-8E81871AED3D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0935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3024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5E274AB-6D37-48BA-8E62-78C66637F980}" type="slidenum">
              <a:rPr lang="fi-FI" smtClean="0"/>
              <a:pPr/>
              <a:t>15</a:t>
            </a:fld>
            <a:endParaRPr lang="fi-F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F8A8567-5918-4751-875F-651500210424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8152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39CA-460B-1643-AC9A-8E81871AED3D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250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44F5D-888B-442D-8EF1-B7961F1714CC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3861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8938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98DCF0-664C-4A87-ADB6-EAAAF21A7F9F}" type="slidenum">
              <a:rPr lang="fi-FI" smtClean="0">
                <a:latin typeface="Arial" pitchFamily="34" charset="0"/>
              </a:rPr>
              <a:pPr/>
              <a:t>2</a:t>
            </a:fld>
            <a:endParaRPr lang="fi-FI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7229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3839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21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21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A0540-ED80-C64A-A312-D74C06F84237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7064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A0540-ED80-C64A-A312-D74C06F84237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055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39CA-460B-1643-AC9A-8E81871AED3D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9556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39CA-460B-1643-AC9A-8E81871AED3D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8442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0388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404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1491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839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07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i-FI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806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2922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38712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951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82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Kerro tähän mennessä kerätyistä aineistoista, joihin tutkimustulokset perustuu</a:t>
            </a:r>
            <a:r>
              <a:rPr lang="fi-FI" baseline="0" dirty="0" smtClean="0"/>
              <a:t> (Aallossa iso aineisto, joilla tutkimustulokset replikoitu). Kerro tarkemmin klustereista – miten eroavat toisistaan! HUOM. Teoreetikoilla ja </a:t>
            </a:r>
            <a:r>
              <a:rPr lang="fi-FI" baseline="0" dirty="0" err="1" smtClean="0"/>
              <a:t>ref</a:t>
            </a:r>
            <a:r>
              <a:rPr lang="fi-FI" baseline="0" dirty="0" smtClean="0"/>
              <a:t>. ammattilaisilla voimakkain opiskeluinto!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3D0B-72C8-424E-9A50-F35D8EB22537}" type="slidenum">
              <a:rPr lang="fi-FI" smtClean="0"/>
              <a:pPr/>
              <a:t>38</a:t>
            </a:fld>
            <a:endParaRPr lang="fi-FI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Yliopistokurssilla</a:t>
            </a:r>
            <a:r>
              <a:rPr lang="fi-FI" baseline="0" dirty="0" smtClean="0"/>
              <a:t> on mahdollista havaita myös tällaisia muutoksia!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3D0B-72C8-424E-9A50-F35D8EB22537}" type="slidenum">
              <a:rPr lang="fi-FI" smtClean="0"/>
              <a:pPr/>
              <a:t>39</a:t>
            </a:fld>
            <a:endParaRPr 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F8A8567-5918-4751-875F-651500210424}" type="slidenum">
              <a:rPr lang="fi-FI" smtClean="0"/>
              <a:pPr/>
              <a:t>4</a:t>
            </a:fld>
            <a:endParaRPr lang="fi-FI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Oppimiskäsitykset voivat vaikuttaa siihen millaisina</a:t>
            </a:r>
            <a:r>
              <a:rPr lang="fi-FI" baseline="0" dirty="0" smtClean="0"/>
              <a:t> erilaiset tilat koetaan ja millaiset tilanteet ovat innostavia ja millaiset erityisen haastavia. Samoin on mahdollista, että oppimiskäsitykset vaikuttavat myös siihen kuinka tulevia tiloja otetaan käyttöön…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3D0B-72C8-424E-9A50-F35D8EB22537}" type="slidenum">
              <a:rPr lang="fi-FI" smtClean="0"/>
              <a:pPr/>
              <a:t>40</a:t>
            </a:fld>
            <a:endParaRPr lang="fi-FI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Halutaanko</a:t>
            </a:r>
            <a:r>
              <a:rPr lang="fi-FI" baseline="0" dirty="0" smtClean="0"/>
              <a:t> vielä jotain muuta alku- ja loppumittaukseen?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3D0B-72C8-424E-9A50-F35D8EB22537}" type="slidenum">
              <a:rPr lang="fi-FI" smtClean="0"/>
              <a:pPr/>
              <a:t>41</a:t>
            </a:fld>
            <a:endParaRPr lang="fi-FI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Kirsti: Mikä </a:t>
            </a:r>
            <a:r>
              <a:rPr lang="fi-FI" dirty="0" err="1" smtClean="0"/>
              <a:t>ton</a:t>
            </a:r>
            <a:r>
              <a:rPr lang="fi-FI" dirty="0" smtClean="0"/>
              <a:t> tutkimusmenetelmän oikea</a:t>
            </a:r>
            <a:r>
              <a:rPr lang="fi-FI" baseline="0" dirty="0" smtClean="0"/>
              <a:t> nimi on?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B3D0B-72C8-424E-9A50-F35D8EB22537}" type="slidenum">
              <a:rPr lang="fi-FI" smtClean="0"/>
              <a:pPr/>
              <a:t>42</a:t>
            </a:fld>
            <a:endParaRPr lang="fi-FI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1C73A-87CF-42B8-B057-381EC652A417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9109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991" y="8684961"/>
            <a:ext cx="2972392" cy="457567"/>
          </a:xfrm>
          <a:prstGeom prst="rect">
            <a:avLst/>
          </a:prstGeom>
          <a:noFill/>
        </p:spPr>
        <p:txBody>
          <a:bodyPr/>
          <a:lstStyle/>
          <a:p>
            <a:fld id="{0C78310F-119B-4174-9FC8-B3D77DDC68B4}" type="slidenum">
              <a:rPr lang="fi-FI" smtClean="0">
                <a:latin typeface="Arial" pitchFamily="34" charset="0"/>
              </a:rPr>
              <a:pPr/>
              <a:t>44</a:t>
            </a:fld>
            <a:endParaRPr lang="fi-FI" smtClean="0">
              <a:latin typeface="Arial" pitchFamily="34" charset="0"/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739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8911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1644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612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A8567-5918-4751-875F-651500210424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970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"/>
            <a:ext cx="9144000" cy="685762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/>
          <a:lstStyle>
            <a:lvl1pPr algn="l">
              <a:defRPr b="1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  <a:latin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9D82D-8DE3-471D-AFC9-F75E6070AE72}" type="slidenum">
              <a:rPr lang="fi-FI" smtClean="0"/>
              <a:pPr/>
              <a:t>‹#›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D81B7-2C30-41A6-9B3F-6CB91EE458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185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"/>
          <p:cNvSpPr>
            <a:spLocks noEditPoints="1"/>
          </p:cNvSpPr>
          <p:nvPr/>
        </p:nvSpPr>
        <p:spPr bwMode="auto">
          <a:xfrm>
            <a:off x="107950" y="115888"/>
            <a:ext cx="1782763" cy="1671637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sz="1800"/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2057400" y="1752600"/>
            <a:ext cx="67818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/>
          </a:p>
        </p:txBody>
      </p:sp>
      <p:pic>
        <p:nvPicPr>
          <p:cNvPr id="7" name="Picture 17" descr="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1512888" cy="392113"/>
          </a:xfrm>
          <a:prstGeom prst="rect">
            <a:avLst/>
          </a:prstGeom>
          <a:noFill/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248400" y="61722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fi-FI" sz="900" b="1">
                <a:solidFill>
                  <a:schemeClr val="tx2"/>
                </a:solidFill>
              </a:rPr>
              <a:t/>
            </a:r>
            <a:br>
              <a:rPr lang="fi-FI" sz="900" b="1">
                <a:solidFill>
                  <a:schemeClr val="tx2"/>
                </a:solidFill>
              </a:rPr>
            </a:br>
            <a:r>
              <a:rPr lang="fi-FI" sz="900" b="1">
                <a:solidFill>
                  <a:schemeClr val="tx2"/>
                </a:solidFill>
              </a:rPr>
              <a:t/>
            </a:r>
            <a:br>
              <a:rPr lang="fi-FI" sz="900" b="1">
                <a:solidFill>
                  <a:schemeClr val="tx2"/>
                </a:solidFill>
              </a:rPr>
            </a:br>
            <a:r>
              <a:rPr lang="fi-FI" sz="900" b="1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9" name="Picture 23" descr="wdc_tunnus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98438"/>
            <a:ext cx="868363" cy="8683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375" y="2130425"/>
            <a:ext cx="6191250" cy="1154113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6374" y="3573463"/>
            <a:ext cx="6191251" cy="11414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476375" y="5429264"/>
            <a:ext cx="6191250" cy="592124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27.9.2012</a:t>
            </a:r>
            <a:endParaRPr lang="en-GB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fld id="{0F862050-4BEE-4CA2-9C97-66D585E7468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8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1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"/>
            <a:ext cx="9144000" cy="6857626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fld id="{AE19D82D-8DE3-471D-AFC9-F75E6070AE72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.wdp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jpeg"/><Relationship Id="rId1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0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gif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36512" y="1454919"/>
            <a:ext cx="9144000" cy="1470025"/>
          </a:xfrm>
        </p:spPr>
        <p:txBody>
          <a:bodyPr>
            <a:noAutofit/>
          </a:bodyPr>
          <a:lstStyle/>
          <a:p>
            <a:pPr algn="ctr"/>
            <a:r>
              <a:rPr lang="fi-FI" sz="2000" dirty="0">
                <a:solidFill>
                  <a:srgbClr val="C00000"/>
                </a:solidFill>
              </a:rPr>
              <a:t>MUUTTUVA OPPIMAISEMA – TULEVAISUUDEN KOULUN HORISONTTI, OSA II – SEMINAARI OULUSSA 26.-</a:t>
            </a:r>
            <a:r>
              <a:rPr lang="fi-FI" sz="2000" dirty="0" smtClean="0">
                <a:solidFill>
                  <a:srgbClr val="C00000"/>
                </a:solidFill>
              </a:rPr>
              <a:t>27.9.2012</a:t>
            </a: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 smtClean="0"/>
              <a:t>Opinmaisemien kehittäminen pilottien ja demojen avulla</a:t>
            </a:r>
            <a:endParaRPr lang="fi-FI" sz="4000" dirty="0"/>
          </a:p>
        </p:txBody>
      </p:sp>
      <p:sp>
        <p:nvSpPr>
          <p:cNvPr id="8" name="Alaotsikko 7"/>
          <p:cNvSpPr>
            <a:spLocks noGrp="1"/>
          </p:cNvSpPr>
          <p:nvPr>
            <p:ph type="subTitle" idx="1"/>
          </p:nvPr>
        </p:nvSpPr>
        <p:spPr>
          <a:xfrm>
            <a:off x="971600" y="3789040"/>
            <a:ext cx="7200800" cy="1752600"/>
          </a:xfrm>
        </p:spPr>
        <p:txBody>
          <a:bodyPr>
            <a:normAutofit/>
          </a:bodyPr>
          <a:lstStyle/>
          <a:p>
            <a:pPr algn="ctr"/>
            <a:r>
              <a:rPr lang="fi-FI" sz="2800" dirty="0" smtClean="0"/>
              <a:t>Olli Niemi</a:t>
            </a:r>
          </a:p>
          <a:p>
            <a:pPr algn="ctr"/>
            <a:r>
              <a:rPr lang="fi-FI" sz="2800" dirty="0" smtClean="0"/>
              <a:t>Suomen Yliopistokiinteistöt Oy</a:t>
            </a:r>
          </a:p>
          <a:p>
            <a:pPr algn="ctr"/>
            <a:r>
              <a:rPr lang="fi-FI" sz="2800" dirty="0" smtClean="0"/>
              <a:t>Tampereen teknillinen korkeakoulu</a:t>
            </a:r>
            <a:endParaRPr lang="fi-FI" sz="28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49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2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95" r="10249"/>
          <a:stretch/>
        </p:blipFill>
        <p:spPr bwMode="auto">
          <a:xfrm>
            <a:off x="23192" y="0"/>
            <a:ext cx="9120808" cy="646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30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88" r="10249"/>
          <a:stretch/>
        </p:blipFill>
        <p:spPr bwMode="auto">
          <a:xfrm>
            <a:off x="0" y="0"/>
            <a:ext cx="91440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83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544907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i-FI" sz="2400" b="1" dirty="0" smtClean="0"/>
              <a:t>SYK Oy, TTY ja Martela investoivat demoihin kesällä 2012 yhteensä 750 000 €</a:t>
            </a:r>
            <a:endParaRPr lang="fi-FI" sz="24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199" y="1052736"/>
            <a:ext cx="8529145" cy="5400600"/>
          </a:xfrm>
        </p:spPr>
        <p:txBody>
          <a:bodyPr>
            <a:normAutofit fontScale="77500" lnSpcReduction="20000"/>
          </a:bodyPr>
          <a:lstStyle/>
          <a:p>
            <a:r>
              <a:rPr lang="fi-FI" dirty="0" smtClean="0"/>
              <a:t>SYK Oy			360 000 € </a:t>
            </a:r>
          </a:p>
          <a:p>
            <a:r>
              <a:rPr lang="fi-FI" dirty="0" smtClean="0"/>
              <a:t>TTY kalusteisiin 	200 000 €</a:t>
            </a:r>
          </a:p>
          <a:p>
            <a:r>
              <a:rPr lang="fi-FI" dirty="0" smtClean="0"/>
              <a:t>Martela kalusteisiin 	180 000 € (Oulun normaalikoulu)</a:t>
            </a:r>
          </a:p>
          <a:p>
            <a:pPr marL="0" indent="0">
              <a:buNone/>
            </a:pPr>
            <a:r>
              <a:rPr lang="fi-FI" dirty="0" smtClean="0"/>
              <a:t>Yhteensä 			740 000 euroa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Teemat kesällä 2012:</a:t>
            </a:r>
          </a:p>
          <a:p>
            <a:r>
              <a:rPr lang="fi-FI" dirty="0" smtClean="0"/>
              <a:t>Kolmansista paikoista oppimis- ja työskentelyalueita: TTY</a:t>
            </a:r>
          </a:p>
          <a:p>
            <a:r>
              <a:rPr lang="fi-FI" dirty="0" smtClean="0"/>
              <a:t>Monitilatoimisto -konsepteja tutkijoille, TTY</a:t>
            </a:r>
          </a:p>
          <a:p>
            <a:r>
              <a:rPr lang="fi-FI" dirty="0" smtClean="0"/>
              <a:t>Tulevaisuuden oppimisympäristö </a:t>
            </a:r>
          </a:p>
          <a:p>
            <a:pPr lvl="1"/>
            <a:r>
              <a:rPr lang="fi-FI" dirty="0" smtClean="0"/>
              <a:t>Oulun normaalikoulu</a:t>
            </a:r>
          </a:p>
          <a:p>
            <a:r>
              <a:rPr lang="fi-FI" dirty="0" smtClean="0"/>
              <a:t>Lisäksi WDC Helsinki 2012 </a:t>
            </a:r>
            <a:r>
              <a:rPr lang="fi-FI" dirty="0" err="1" smtClean="0"/>
              <a:t>living</a:t>
            </a:r>
            <a:r>
              <a:rPr lang="fi-FI" dirty="0" smtClean="0"/>
              <a:t> </a:t>
            </a:r>
            <a:r>
              <a:rPr lang="fi-FI" dirty="0" err="1" smtClean="0"/>
              <a:t>lab</a:t>
            </a:r>
            <a:r>
              <a:rPr lang="fi-FI" dirty="0" smtClean="0"/>
              <a:t> Helsingin yliopiston kasvatustieteiden laitos; </a:t>
            </a:r>
            <a:r>
              <a:rPr lang="fi-FI" b="1" dirty="0" smtClean="0"/>
              <a:t>Minerva</a:t>
            </a:r>
            <a:r>
              <a:rPr lang="fi-FI" dirty="0" smtClean="0"/>
              <a:t>, Tulevaisuuden oppimisympäristö yliopistossa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2124-176A-664E-B941-49A1676A6CE3}" type="slidenum">
              <a:rPr lang="fi-FI" smtClean="0"/>
              <a:pPr/>
              <a:t>13</a:t>
            </a:fld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891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dirty="0" smtClean="0"/>
              <a:t>Demot Tampereen teknillisessä yliopistossa</a:t>
            </a:r>
            <a:endParaRPr lang="fi-FI" dirty="0"/>
          </a:p>
        </p:txBody>
      </p:sp>
      <p:sp>
        <p:nvSpPr>
          <p:cNvPr id="8" name="Alaotsikk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62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ruutu 10"/>
          <p:cNvSpPr txBox="1"/>
          <p:nvPr/>
        </p:nvSpPr>
        <p:spPr>
          <a:xfrm>
            <a:off x="381000" y="457200"/>
            <a:ext cx="33582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smtClean="0">
                <a:solidFill>
                  <a:srgbClr val="002060"/>
                </a:solidFill>
              </a:rPr>
              <a:t>TTY Rakennetun ympäristön tiedekunta</a:t>
            </a:r>
          </a:p>
          <a:p>
            <a:endParaRPr lang="fi-FI" sz="1400">
              <a:solidFill>
                <a:srgbClr val="002060"/>
              </a:solidFill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441067" y="6336268"/>
            <a:ext cx="2380780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fi-FI" sz="1050" smtClean="0">
                <a:solidFill>
                  <a:srgbClr val="002060"/>
                </a:solidFill>
              </a:rPr>
              <a:t>Arkkitehtitoimisto Lasse Kosunen Oy</a:t>
            </a:r>
            <a:endParaRPr lang="fi-FI" sz="1050">
              <a:solidFill>
                <a:srgbClr val="002060"/>
              </a:solidFill>
            </a:endParaRPr>
          </a:p>
        </p:txBody>
      </p:sp>
      <p:pic>
        <p:nvPicPr>
          <p:cNvPr id="6" name="Kuva 5" descr="TTY_RAK_aluepiirros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93700"/>
            <a:ext cx="9144001" cy="6464300"/>
          </a:xfrm>
          <a:prstGeom prst="rect">
            <a:avLst/>
          </a:prstGeom>
        </p:spPr>
      </p:pic>
      <p:sp>
        <p:nvSpPr>
          <p:cNvPr id="13" name="Päivämäärän paikkamerkki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z="1050" smtClean="0">
                <a:solidFill>
                  <a:srgbClr val="002060"/>
                </a:solidFill>
              </a:rPr>
              <a:t>27.9.2012</a:t>
            </a:r>
            <a:endParaRPr lang="fi-FI" sz="1050">
              <a:solidFill>
                <a:srgbClr val="002060"/>
              </a:solidFill>
            </a:endParaRPr>
          </a:p>
        </p:txBody>
      </p:sp>
      <p:sp>
        <p:nvSpPr>
          <p:cNvPr id="14" name="Dian numeron paikkamerkki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z="1050" smtClean="0">
                <a:solidFill>
                  <a:srgbClr val="002060"/>
                </a:solidFill>
              </a:rPr>
              <a:pPr/>
              <a:t>15</a:t>
            </a:fld>
            <a:endParaRPr lang="fi-FI" sz="1050">
              <a:solidFill>
                <a:srgbClr val="002060"/>
              </a:solidFill>
            </a:endParaRPr>
          </a:p>
        </p:txBody>
      </p:sp>
      <p:sp>
        <p:nvSpPr>
          <p:cNvPr id="15" name="Alatunnisteen paikkamerkki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z="1050" smtClean="0">
                <a:solidFill>
                  <a:srgbClr val="002060"/>
                </a:solidFill>
              </a:rPr>
              <a:t>Opinmaisemien kehittäminen                 Olli Niemi</a:t>
            </a:r>
            <a:endParaRPr lang="fi-FI" sz="1050">
              <a:solidFill>
                <a:srgbClr val="002060"/>
              </a:solidFill>
            </a:endParaRPr>
          </a:p>
        </p:txBody>
      </p:sp>
      <p:sp>
        <p:nvSpPr>
          <p:cNvPr id="25" name="Tekstikehys 24"/>
          <p:cNvSpPr txBox="1"/>
          <p:nvPr/>
        </p:nvSpPr>
        <p:spPr>
          <a:xfrm>
            <a:off x="1974158" y="116632"/>
            <a:ext cx="508318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3200" b="1" dirty="0" smtClean="0">
                <a:solidFill>
                  <a:srgbClr val="002060"/>
                </a:solidFill>
                <a:latin typeface="+mn-lt"/>
              </a:rPr>
              <a:t>TTY –demot, joita RYM tutkii</a:t>
            </a:r>
            <a:endParaRPr lang="fi-FI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8" name="Pyöristetty kuvaselitesuorakulmio 27"/>
          <p:cNvSpPr/>
          <p:nvPr/>
        </p:nvSpPr>
        <p:spPr>
          <a:xfrm>
            <a:off x="7452320" y="3212976"/>
            <a:ext cx="1296144" cy="720080"/>
          </a:xfrm>
          <a:prstGeom prst="wedgeRoundRectCallout">
            <a:avLst>
              <a:gd name="adj1" fmla="val -156642"/>
              <a:gd name="adj2" fmla="val -14334"/>
              <a:gd name="adj3" fmla="val 16667"/>
            </a:avLst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err="1" smtClean="0">
                <a:solidFill>
                  <a:schemeClr val="tx1"/>
                </a:solidFill>
              </a:rPr>
              <a:t>Fast</a:t>
            </a:r>
            <a:r>
              <a:rPr lang="fi-FI" sz="1600" b="1" dirty="0" smtClean="0">
                <a:solidFill>
                  <a:schemeClr val="tx1"/>
                </a:solidFill>
              </a:rPr>
              <a:t>  laboratorio</a:t>
            </a:r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33" name="Pyöristetty kuvaselitesuorakulmio 32"/>
          <p:cNvSpPr/>
          <p:nvPr/>
        </p:nvSpPr>
        <p:spPr>
          <a:xfrm>
            <a:off x="3419872" y="1505124"/>
            <a:ext cx="1296144" cy="720080"/>
          </a:xfrm>
          <a:prstGeom prst="wedgeRoundRectCallout">
            <a:avLst>
              <a:gd name="adj1" fmla="val 1342"/>
              <a:gd name="adj2" fmla="val 202601"/>
              <a:gd name="adj3" fmla="val 16667"/>
            </a:avLst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smtClean="0">
                <a:solidFill>
                  <a:schemeClr val="tx1"/>
                </a:solidFill>
              </a:rPr>
              <a:t>Yritystalli</a:t>
            </a:r>
          </a:p>
          <a:p>
            <a:pPr algn="ctr"/>
            <a:r>
              <a:rPr lang="fi-FI" sz="1600" b="1" dirty="0" smtClean="0">
                <a:solidFill>
                  <a:schemeClr val="tx1"/>
                </a:solidFill>
              </a:rPr>
              <a:t>Lasitetut seinät</a:t>
            </a:r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38" name="Pyöristetty kuvaselitesuorakulmio 37"/>
          <p:cNvSpPr/>
          <p:nvPr/>
        </p:nvSpPr>
        <p:spPr>
          <a:xfrm>
            <a:off x="3203848" y="5446960"/>
            <a:ext cx="1512168" cy="720080"/>
          </a:xfrm>
          <a:prstGeom prst="wedgeRoundRectCallout">
            <a:avLst>
              <a:gd name="adj1" fmla="val -25172"/>
              <a:gd name="adj2" fmla="val -108985"/>
              <a:gd name="adj3" fmla="val 16667"/>
            </a:avLst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err="1" smtClean="0">
                <a:solidFill>
                  <a:schemeClr val="tx1"/>
                </a:solidFill>
              </a:rPr>
              <a:t>Motivaattori-</a:t>
            </a:r>
            <a:r>
              <a:rPr lang="fi-FI" sz="1600" b="1" dirty="0" smtClean="0">
                <a:solidFill>
                  <a:schemeClr val="tx1"/>
                </a:solidFill>
              </a:rPr>
              <a:t> kahvila ja aula 24/7/365</a:t>
            </a:r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40" name="Pyöristetty kuvaselitesuorakulmio 39"/>
          <p:cNvSpPr/>
          <p:nvPr/>
        </p:nvSpPr>
        <p:spPr>
          <a:xfrm>
            <a:off x="7112854" y="5661247"/>
            <a:ext cx="1779626" cy="868663"/>
          </a:xfrm>
          <a:prstGeom prst="wedgeRoundRectCallout">
            <a:avLst>
              <a:gd name="adj1" fmla="val -175618"/>
              <a:gd name="adj2" fmla="val -93905"/>
              <a:gd name="adj3" fmla="val 16667"/>
            </a:avLst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err="1" smtClean="0">
                <a:solidFill>
                  <a:schemeClr val="tx1"/>
                </a:solidFill>
              </a:rPr>
              <a:t>Citer</a:t>
            </a:r>
            <a:r>
              <a:rPr lang="fi-FI" sz="1600" b="1" dirty="0" smtClean="0">
                <a:solidFill>
                  <a:schemeClr val="tx1"/>
                </a:solidFill>
              </a:rPr>
              <a:t> tutkijoiden luku- ja kirjoitus-sali</a:t>
            </a:r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42" name="Pyöristetty kuvaselitesuorakulmio 41"/>
          <p:cNvSpPr/>
          <p:nvPr/>
        </p:nvSpPr>
        <p:spPr>
          <a:xfrm>
            <a:off x="5643577" y="934254"/>
            <a:ext cx="1800200" cy="531778"/>
          </a:xfrm>
          <a:prstGeom prst="wedgeRoundRectCallout">
            <a:avLst>
              <a:gd name="adj1" fmla="val -73351"/>
              <a:gd name="adj2" fmla="val 310950"/>
              <a:gd name="adj3" fmla="val 16667"/>
            </a:avLst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smtClean="0">
                <a:solidFill>
                  <a:schemeClr val="tx1"/>
                </a:solidFill>
              </a:rPr>
              <a:t>Rakennustalon remontti, 10 M€</a:t>
            </a:r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43" name="Pyöristetty kuvaselitesuorakulmio 42"/>
          <p:cNvSpPr/>
          <p:nvPr/>
        </p:nvSpPr>
        <p:spPr>
          <a:xfrm>
            <a:off x="6596967" y="1505124"/>
            <a:ext cx="1800200" cy="720080"/>
          </a:xfrm>
          <a:prstGeom prst="wedgeRoundRectCallout">
            <a:avLst>
              <a:gd name="adj1" fmla="val -126844"/>
              <a:gd name="adj2" fmla="val 162035"/>
              <a:gd name="adj3" fmla="val 16667"/>
            </a:avLst>
          </a:prstGeom>
          <a:solidFill>
            <a:schemeClr val="bg1">
              <a:alpha val="46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smtClean="0">
                <a:solidFill>
                  <a:schemeClr val="tx1"/>
                </a:solidFill>
              </a:rPr>
              <a:t>Monitilatoimistot tutkijoille</a:t>
            </a:r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44" name="Pyöristetty kuvaselitesuorakulmio 43"/>
          <p:cNvSpPr/>
          <p:nvPr/>
        </p:nvSpPr>
        <p:spPr>
          <a:xfrm>
            <a:off x="6876256" y="2276872"/>
            <a:ext cx="1368152" cy="720080"/>
          </a:xfrm>
          <a:prstGeom prst="wedgeRoundRectCallout">
            <a:avLst>
              <a:gd name="adj1" fmla="val -152781"/>
              <a:gd name="adj2" fmla="val 65032"/>
              <a:gd name="adj3" fmla="val 16667"/>
            </a:avLst>
          </a:prstGeom>
          <a:solidFill>
            <a:schemeClr val="bg1">
              <a:alpha val="46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smtClean="0">
                <a:solidFill>
                  <a:schemeClr val="tx1"/>
                </a:solidFill>
              </a:rPr>
              <a:t>Uusia harjoitustyö-</a:t>
            </a:r>
          </a:p>
          <a:p>
            <a:pPr algn="ctr"/>
            <a:r>
              <a:rPr lang="fi-FI" sz="1600" b="1" dirty="0" smtClean="0">
                <a:solidFill>
                  <a:schemeClr val="tx1"/>
                </a:solidFill>
              </a:rPr>
              <a:t>saleja</a:t>
            </a:r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19" name="Pyöristetty kuvaselitesuorakulmio 18"/>
          <p:cNvSpPr/>
          <p:nvPr/>
        </p:nvSpPr>
        <p:spPr>
          <a:xfrm>
            <a:off x="6147633" y="3933056"/>
            <a:ext cx="1296144" cy="720080"/>
          </a:xfrm>
          <a:prstGeom prst="wedgeRoundRectCallout">
            <a:avLst>
              <a:gd name="adj1" fmla="val -147463"/>
              <a:gd name="adj2" fmla="val 79061"/>
              <a:gd name="adj3" fmla="val 16667"/>
            </a:avLst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err="1" smtClean="0">
                <a:solidFill>
                  <a:schemeClr val="tx1"/>
                </a:solidFill>
              </a:rPr>
              <a:t>Festia</a:t>
            </a:r>
            <a:r>
              <a:rPr lang="fi-FI" sz="1600" b="1" dirty="0" smtClean="0">
                <a:solidFill>
                  <a:schemeClr val="tx1"/>
                </a:solidFill>
              </a:rPr>
              <a:t> –aula</a:t>
            </a:r>
          </a:p>
          <a:p>
            <a:pPr algn="ctr"/>
            <a:r>
              <a:rPr lang="fi-FI" sz="1600" b="1" dirty="0" smtClean="0">
                <a:solidFill>
                  <a:schemeClr val="tx1"/>
                </a:solidFill>
              </a:rPr>
              <a:t>24/7/365</a:t>
            </a:r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18" name="Pyöristetty kuvaselitesuorakulmio 17"/>
          <p:cNvSpPr/>
          <p:nvPr/>
        </p:nvSpPr>
        <p:spPr>
          <a:xfrm>
            <a:off x="6189670" y="4716096"/>
            <a:ext cx="1370661" cy="720080"/>
          </a:xfrm>
          <a:prstGeom prst="wedgeRoundRectCallout">
            <a:avLst>
              <a:gd name="adj1" fmla="val -149895"/>
              <a:gd name="adj2" fmla="val 24325"/>
              <a:gd name="adj3" fmla="val 16667"/>
            </a:avLst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err="1" smtClean="0">
                <a:solidFill>
                  <a:schemeClr val="tx1"/>
                </a:solidFill>
              </a:rPr>
              <a:t>Latioskahvio</a:t>
            </a:r>
            <a:r>
              <a:rPr lang="fi-FI" sz="1600" b="1" dirty="0" smtClean="0">
                <a:solidFill>
                  <a:schemeClr val="tx1"/>
                </a:solidFill>
              </a:rPr>
              <a:t> 24/7/365</a:t>
            </a:r>
            <a:endParaRPr lang="fi-FI" sz="1600" b="1" dirty="0">
              <a:solidFill>
                <a:schemeClr val="tx1"/>
              </a:solidFill>
            </a:endParaRPr>
          </a:p>
        </p:txBody>
      </p:sp>
      <p:sp>
        <p:nvSpPr>
          <p:cNvPr id="20" name="Pyöristetty kuvaselitesuorakulmio 19"/>
          <p:cNvSpPr/>
          <p:nvPr/>
        </p:nvSpPr>
        <p:spPr>
          <a:xfrm>
            <a:off x="1631457" y="1628800"/>
            <a:ext cx="1284359" cy="792088"/>
          </a:xfrm>
          <a:prstGeom prst="wedgeRoundRectCallout">
            <a:avLst>
              <a:gd name="adj1" fmla="val 62627"/>
              <a:gd name="adj2" fmla="val 157449"/>
              <a:gd name="adj3" fmla="val 16667"/>
            </a:avLst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smtClean="0">
                <a:solidFill>
                  <a:schemeClr val="tx1"/>
                </a:solidFill>
              </a:rPr>
              <a:t>Tietotalon</a:t>
            </a:r>
          </a:p>
          <a:p>
            <a:pPr algn="ctr"/>
            <a:r>
              <a:rPr lang="fi-FI" sz="1600" b="1" dirty="0" smtClean="0">
                <a:solidFill>
                  <a:schemeClr val="tx1"/>
                </a:solidFill>
              </a:rPr>
              <a:t>ravintola 24/7/365</a:t>
            </a:r>
            <a:endParaRPr lang="fi-FI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8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19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229600" cy="6480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sz="2800" b="1" dirty="0" smtClean="0">
                <a:solidFill>
                  <a:srgbClr val="002060"/>
                </a:solidFill>
              </a:rPr>
              <a:t>Ympäristöä parannetaan pienillä kokeiluilla</a:t>
            </a:r>
            <a:endParaRPr lang="fi-FI" sz="2800" b="1" dirty="0">
              <a:solidFill>
                <a:srgbClr val="002060"/>
              </a:solidFill>
            </a:endParaRPr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645024"/>
            <a:ext cx="3654325" cy="2740744"/>
          </a:xfr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z="1100" smtClean="0">
                <a:solidFill>
                  <a:srgbClr val="002060"/>
                </a:solidFill>
              </a:rPr>
              <a:pPr/>
              <a:t>16</a:t>
            </a:fld>
            <a:endParaRPr lang="fi-FI" sz="1100">
              <a:solidFill>
                <a:srgbClr val="002060"/>
              </a:solidFill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4043196" y="3573016"/>
            <a:ext cx="7115744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fi-FI" sz="2400" b="1" smtClean="0">
                <a:solidFill>
                  <a:srgbClr val="002060"/>
                </a:solidFill>
              </a:rPr>
              <a:t>Nyt erittäin suosittu</a:t>
            </a:r>
          </a:p>
          <a:p>
            <a:pPr>
              <a:lnSpc>
                <a:spcPts val="2600"/>
              </a:lnSpc>
            </a:pPr>
            <a:r>
              <a:rPr lang="fi-FI" sz="2400" b="1" smtClean="0">
                <a:solidFill>
                  <a:srgbClr val="002060"/>
                </a:solidFill>
              </a:rPr>
              <a:t>Tarpeeseen nähden liian pieni</a:t>
            </a:r>
            <a:endParaRPr lang="fi-FI" sz="2400" b="1">
              <a:solidFill>
                <a:srgbClr val="002060"/>
              </a:solidFill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4140396" y="4499828"/>
            <a:ext cx="4511312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fi-FI" sz="2400" b="1" dirty="0" smtClean="0">
                <a:solidFill>
                  <a:srgbClr val="002060"/>
                </a:solidFill>
              </a:rPr>
              <a:t>Miten laajentaa kahvilaa koko ala-aulaan ja muuttaa aula samalla uudeksi oppimis- ja työskentely-ympäristöksi</a:t>
            </a:r>
            <a:endParaRPr lang="fi-FI" sz="2400" b="1" dirty="0">
              <a:solidFill>
                <a:srgbClr val="002060"/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32" y="692697"/>
            <a:ext cx="3647896" cy="2737318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60" y="692696"/>
            <a:ext cx="3666740" cy="2751459"/>
          </a:xfrm>
          <a:prstGeom prst="rect">
            <a:avLst/>
          </a:prstGeom>
        </p:spPr>
      </p:pic>
      <p:sp>
        <p:nvSpPr>
          <p:cNvPr id="1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fi-FI" sz="700" smtClean="0">
                <a:solidFill>
                  <a:srgbClr val="002060"/>
                </a:solidFill>
              </a:rPr>
              <a:t>27.9.2012</a:t>
            </a:r>
            <a:endParaRPr lang="fi-FI" sz="700">
              <a:solidFill>
                <a:srgbClr val="002060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z="1100" smtClean="0">
                <a:solidFill>
                  <a:srgbClr val="002060"/>
                </a:solidFill>
              </a:rPr>
              <a:t>Opinmaisemien kehittäminen                 Olli Niemi</a:t>
            </a:r>
            <a:endParaRPr lang="fi-FI" sz="1100">
              <a:solidFill>
                <a:srgbClr val="002060"/>
              </a:solidFill>
            </a:endParaRPr>
          </a:p>
        </p:txBody>
      </p:sp>
      <p:sp>
        <p:nvSpPr>
          <p:cNvPr id="15" name="Tekstiruutu 14"/>
          <p:cNvSpPr txBox="1"/>
          <p:nvPr/>
        </p:nvSpPr>
        <p:spPr>
          <a:xfrm>
            <a:off x="586535" y="735087"/>
            <a:ext cx="2908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000" b="1" dirty="0" err="1" smtClean="0">
                <a:solidFill>
                  <a:schemeClr val="bg1"/>
                </a:solidFill>
              </a:rPr>
              <a:t>Motivaattori</a:t>
            </a:r>
            <a:r>
              <a:rPr lang="fi-FI" sz="2000" b="1" dirty="0" smtClean="0">
                <a:solidFill>
                  <a:schemeClr val="bg1"/>
                </a:solidFill>
              </a:rPr>
              <a:t> -kahvila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r</a:t>
            </a:r>
            <a:r>
              <a:rPr lang="fi-FI" sz="2000" b="1" dirty="0" smtClean="0">
                <a:solidFill>
                  <a:schemeClr val="bg1"/>
                </a:solidFill>
              </a:rPr>
              <a:t>akennettiin 1990 -luvulla</a:t>
            </a:r>
            <a:endParaRPr lang="fi-FI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5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TTY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7229642" cy="4525963"/>
          </a:xfrm>
        </p:spPr>
        <p:txBody>
          <a:bodyPr>
            <a:normAutofit/>
          </a:bodyPr>
          <a:lstStyle/>
          <a:p>
            <a:endParaRPr lang="fi-FI" sz="18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2124-176A-664E-B941-49A1676A6CE3}" type="slidenum">
              <a:rPr lang="fi-FI" smtClean="0"/>
              <a:pPr/>
              <a:t>17</a:t>
            </a:fld>
            <a:endParaRPr lang="fi-F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5876"/>
            <a:ext cx="9143999" cy="622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128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 descr="C:\Users\olli.niemi.SYKOY\Documents\8. RYM SHOK\task 2\task 2.1\SYKOy\SYKOy DEMOT\SYK_kuvia_tty_konetalo\WP_00078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0" y="0"/>
            <a:ext cx="9114130" cy="683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658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19</a:t>
            </a:fld>
            <a:endParaRPr lang="fi-FI"/>
          </a:p>
        </p:txBody>
      </p:sp>
      <p:pic>
        <p:nvPicPr>
          <p:cNvPr id="5122" name="Picture 2" descr="C:\Users\olli.niemi.SYKOY\Documents\8. RYM SHOK\task 2\task 2.1\SYKOy\SYKOy DEMOT\SYK_kuvia_tty_konetalo\DSC_00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357461" y="-1380454"/>
            <a:ext cx="6802637" cy="956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05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42900"/>
            <a:ext cx="8642350" cy="785813"/>
          </a:xfrm>
        </p:spPr>
        <p:txBody>
          <a:bodyPr/>
          <a:lstStyle/>
          <a:p>
            <a:pPr eaLnBrk="1" hangingPunct="1"/>
            <a:r>
              <a:rPr lang="fi-FI" sz="4000" b="1" noProof="0" dirty="0" smtClean="0"/>
              <a:t>Olli Niemi</a:t>
            </a:r>
            <a:endParaRPr lang="fi-FI" b="1" noProof="0" dirty="0" smtClean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425" y="549275"/>
            <a:ext cx="8918575" cy="630872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eaLnBrk="1" hangingPunct="1">
              <a:lnSpc>
                <a:spcPts val="1300"/>
              </a:lnSpc>
            </a:pPr>
            <a:r>
              <a:rPr lang="fi-FI" sz="2000" noProof="0" dirty="0" smtClean="0"/>
              <a:t>Pohjanmaalla Teuvan </a:t>
            </a:r>
            <a:r>
              <a:rPr lang="fi-FI" sz="2000" noProof="0" dirty="0" err="1" smtClean="0"/>
              <a:t>Horonkylässä</a:t>
            </a:r>
            <a:r>
              <a:rPr lang="fi-FI" sz="2000" noProof="0" dirty="0" smtClean="0"/>
              <a:t> vuonna -53 syntynyt neljän lapsen isä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Vaasaan muutin isän työn perässä 13 -vuotiaana nassikkana 1966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err="1" smtClean="0"/>
              <a:t>Pohojalaasten</a:t>
            </a:r>
            <a:r>
              <a:rPr lang="fi-FI" sz="1500" noProof="0" dirty="0" smtClean="0"/>
              <a:t> </a:t>
            </a:r>
            <a:r>
              <a:rPr lang="fi-FI" sz="1500" noProof="0" dirty="0" err="1" smtClean="0"/>
              <a:t>Ameriikkaan</a:t>
            </a:r>
            <a:r>
              <a:rPr lang="fi-FI" sz="1500" noProof="0" dirty="0" smtClean="0"/>
              <a:t> Tampereelle muutin 1973 (TTKK)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naimisiin 1980 (Niina 1956), jolloin asumaan Kangasalle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neljä lasta; Ilkka 1982, Heidi 1987/-88, </a:t>
            </a:r>
            <a:r>
              <a:rPr lang="fi-FI" sz="1500" noProof="0" dirty="0" err="1" smtClean="0"/>
              <a:t>Markos</a:t>
            </a:r>
            <a:r>
              <a:rPr lang="fi-FI" sz="1500" noProof="0" dirty="0" smtClean="0"/>
              <a:t> 1990/-91 ja </a:t>
            </a:r>
            <a:r>
              <a:rPr lang="fi-FI" sz="1500" noProof="0" dirty="0" err="1" smtClean="0"/>
              <a:t>Lina</a:t>
            </a:r>
            <a:r>
              <a:rPr lang="fi-FI" sz="1500" noProof="0" dirty="0" smtClean="0"/>
              <a:t> 1991/-97</a:t>
            </a:r>
          </a:p>
          <a:p>
            <a:pPr eaLnBrk="1" hangingPunct="1">
              <a:lnSpc>
                <a:spcPts val="1300"/>
              </a:lnSpc>
            </a:pPr>
            <a:r>
              <a:rPr lang="fi-FI" sz="2000" noProof="0" dirty="0" smtClean="0"/>
              <a:t>Tekniikan tohtori 1987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Dosentti 1996/Tampereen teknillinen yliopisto/rakentamistalous</a:t>
            </a:r>
            <a:endParaRPr lang="fi-FI" noProof="0" dirty="0" smtClean="0"/>
          </a:p>
          <a:p>
            <a:pPr eaLnBrk="1" hangingPunct="1">
              <a:lnSpc>
                <a:spcPts val="1300"/>
              </a:lnSpc>
            </a:pPr>
            <a:r>
              <a:rPr lang="fi-FI" sz="2000" noProof="0" dirty="0" smtClean="0"/>
              <a:t>Tutkija ja opettaja, Tampereen teknillinen yliopisto, 1977-1991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Rakentaminen kansantaloudessa, työllisyys, energia</a:t>
            </a:r>
            <a:r>
              <a:rPr lang="fi-FI" sz="1500" b="1" noProof="0" dirty="0" smtClean="0"/>
              <a:t>, </a:t>
            </a:r>
            <a:r>
              <a:rPr lang="fi-FI" sz="1500" noProof="0" dirty="0" smtClean="0"/>
              <a:t>verotus, kustannukset, ympäristövaikutukset 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Teollisuustilojen uudelleenkäyttö, asuntojen laatu 1985…</a:t>
            </a:r>
          </a:p>
          <a:p>
            <a:pPr eaLnBrk="1" hangingPunct="1">
              <a:lnSpc>
                <a:spcPts val="1300"/>
              </a:lnSpc>
            </a:pPr>
            <a:r>
              <a:rPr lang="fi-FI" sz="2000" noProof="0" dirty="0" smtClean="0"/>
              <a:t>Toimitusjohtaja, Tampereen Teknologiakeskus Hermia,1991-2005:3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Kiinteistöbisnes 1991, energiatehokkuus…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Yrityskehitystoiminta 1992…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Alueellinen kehittäminen/Osaamiskeskusohjelma 1994…</a:t>
            </a:r>
          </a:p>
          <a:p>
            <a:pPr eaLnBrk="1" hangingPunct="1">
              <a:lnSpc>
                <a:spcPts val="1300"/>
              </a:lnSpc>
              <a:spcBef>
                <a:spcPts val="700"/>
              </a:spcBef>
            </a:pPr>
            <a:r>
              <a:rPr lang="fi-FI" sz="2000" noProof="0" dirty="0" smtClean="0"/>
              <a:t>Projektijohtaja /NCC Property </a:t>
            </a:r>
            <a:r>
              <a:rPr lang="fi-FI" sz="2000" noProof="0" dirty="0" err="1" smtClean="0"/>
              <a:t>Development</a:t>
            </a:r>
            <a:r>
              <a:rPr lang="fi-FI" sz="2000" noProof="0" dirty="0" smtClean="0"/>
              <a:t> Oy, 2005:4…2006, </a:t>
            </a:r>
            <a:r>
              <a:rPr lang="fi-FI" sz="2000" b="1" noProof="0" dirty="0" smtClean="0"/>
              <a:t>Tre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Tampereen Tullin alueen kehittäminen, Tulli Business </a:t>
            </a:r>
            <a:r>
              <a:rPr lang="fi-FI" sz="1500" noProof="0" dirty="0" err="1" smtClean="0"/>
              <a:t>Park</a:t>
            </a:r>
            <a:endParaRPr lang="fi-FI" sz="1500" noProof="0" dirty="0" smtClean="0"/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NCC Business Parks ja Logistiikka -konseptien kehittäminen</a:t>
            </a:r>
          </a:p>
          <a:p>
            <a:pPr eaLnBrk="1" hangingPunct="1">
              <a:lnSpc>
                <a:spcPts val="1300"/>
              </a:lnSpc>
            </a:pPr>
            <a:r>
              <a:rPr lang="fi-FI" sz="2000" noProof="0" dirty="0" smtClean="0"/>
              <a:t>Johtaja, liiketoiminnan kehitys/NCC Rakennus, 2007…2010:3, </a:t>
            </a:r>
            <a:r>
              <a:rPr lang="fi-FI" sz="2000" b="1" noProof="0" dirty="0" smtClean="0"/>
              <a:t>Hki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NCC Business Parks –konsepti, </a:t>
            </a:r>
            <a:r>
              <a:rPr lang="fi-FI" sz="1500" noProof="0" dirty="0" err="1" smtClean="0"/>
              <a:t>Workplace</a:t>
            </a:r>
            <a:r>
              <a:rPr lang="fi-FI" sz="1500" noProof="0" dirty="0" smtClean="0"/>
              <a:t> management, </a:t>
            </a:r>
            <a:r>
              <a:rPr lang="fi-FI" sz="1500" noProof="0" dirty="0" err="1" smtClean="0"/>
              <a:t>Stress</a:t>
            </a:r>
            <a:r>
              <a:rPr lang="fi-FI" sz="1500" noProof="0" dirty="0" smtClean="0"/>
              <a:t> </a:t>
            </a:r>
            <a:r>
              <a:rPr lang="fi-FI" sz="1500" noProof="0" dirty="0" err="1" smtClean="0"/>
              <a:t>free</a:t>
            </a:r>
            <a:endParaRPr lang="fi-FI" sz="1500" noProof="0" dirty="0" smtClean="0"/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Asiakaskokemuksen johtaminen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Green NCC –ohjelma, kestävä kehitys, hiilineutraali elinympäristö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500" noProof="0" dirty="0" smtClean="0"/>
              <a:t>Seniori- ja palveluasuminen</a:t>
            </a:r>
          </a:p>
          <a:p>
            <a:pPr eaLnBrk="1" hangingPunct="1">
              <a:lnSpc>
                <a:spcPts val="1300"/>
              </a:lnSpc>
            </a:pPr>
            <a:r>
              <a:rPr lang="fi-FI" sz="2000" noProof="0" dirty="0" smtClean="0"/>
              <a:t>Dosentti, Tampereen teknillinen yliopisto, 2009.4… (1 </a:t>
            </a:r>
            <a:r>
              <a:rPr lang="fi-FI" sz="2000" noProof="0" dirty="0" err="1" smtClean="0"/>
              <a:t>pv/vk</a:t>
            </a:r>
            <a:r>
              <a:rPr lang="fi-FI" sz="2000" noProof="0" dirty="0" smtClean="0"/>
              <a:t>)</a:t>
            </a:r>
          </a:p>
          <a:p>
            <a:pPr lvl="1" eaLnBrk="1" hangingPunct="1">
              <a:lnSpc>
                <a:spcPts val="1300"/>
              </a:lnSpc>
            </a:pPr>
            <a:r>
              <a:rPr lang="fi-FI" sz="1600" noProof="0" dirty="0" smtClean="0"/>
              <a:t>Uudet projektit</a:t>
            </a:r>
          </a:p>
          <a:p>
            <a:pPr eaLnBrk="1" hangingPunct="1">
              <a:lnSpc>
                <a:spcPts val="1300"/>
              </a:lnSpc>
            </a:pPr>
            <a:r>
              <a:rPr lang="fi-FI" sz="2000" noProof="0" dirty="0" smtClean="0"/>
              <a:t>Dosentti, Suomen </a:t>
            </a:r>
            <a:r>
              <a:rPr lang="fi-FI" sz="2000" dirty="0" smtClean="0"/>
              <a:t>Y</a:t>
            </a:r>
            <a:r>
              <a:rPr lang="fi-FI" sz="2000" noProof="0" dirty="0" err="1" smtClean="0"/>
              <a:t>liopistokiinteistöt</a:t>
            </a:r>
            <a:r>
              <a:rPr lang="fi-FI" sz="2000" noProof="0" dirty="0" smtClean="0"/>
              <a:t> Oy, 2010:4…, </a:t>
            </a:r>
            <a:r>
              <a:rPr lang="fi-FI" sz="2000" b="1" noProof="0" dirty="0" smtClean="0"/>
              <a:t>Tre</a:t>
            </a:r>
          </a:p>
          <a:p>
            <a:pPr lvl="1">
              <a:lnSpc>
                <a:spcPts val="1300"/>
              </a:lnSpc>
            </a:pPr>
            <a:r>
              <a:rPr lang="fi-FI" sz="1600" noProof="0" dirty="0" smtClean="0"/>
              <a:t>Tutkimus- ja kehitystoiminta</a:t>
            </a:r>
          </a:p>
          <a:p>
            <a:pPr lvl="1">
              <a:lnSpc>
                <a:spcPts val="1300"/>
              </a:lnSpc>
            </a:pPr>
            <a:r>
              <a:rPr lang="fi-FI" sz="1600" dirty="0" smtClean="0"/>
              <a:t>Oppimisen ja uuden tiedon luomisen ympäristöt (RYM SHOK)</a:t>
            </a:r>
            <a:endParaRPr lang="fi-FI" sz="1600" noProof="0" dirty="0" smtClean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43382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1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1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19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19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19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19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9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19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19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20</a:t>
            </a:fld>
            <a:endParaRPr lang="fi-FI"/>
          </a:p>
        </p:txBody>
      </p:sp>
      <p:pic>
        <p:nvPicPr>
          <p:cNvPr id="2050" name="Picture 2" descr="C:\Users\olli.niemi.SYKOY\Documents\8. RYM SHOK\task 2\task 2.1\SYKOy\SYKOy DEMOT\SYK_kuvia_tty_konetalo\pienet kuvat\DSC_0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19" y="0"/>
            <a:ext cx="9234384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96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685800" y="1166887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 smtClean="0"/>
              <a:t>Tulevaisuuden oppimisympäristöjen kehittäminen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724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clas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22065"/>
            <a:ext cx="6984776" cy="501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itr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80920" cy="7207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i-FI" sz="2400" b="1" noProof="0" dirty="0" smtClean="0"/>
              <a:t>Vaikka ymmärrys oppimisesta lisääntyy, </a:t>
            </a:r>
            <a:br>
              <a:rPr lang="fi-FI" sz="2400" b="1" noProof="0" dirty="0" smtClean="0"/>
            </a:br>
            <a:r>
              <a:rPr lang="fi-FI" sz="2400" b="1" noProof="0" dirty="0" smtClean="0"/>
              <a:t>tilat eivät ole juuri </a:t>
            </a:r>
            <a:r>
              <a:rPr lang="fi-FI" sz="2400" b="1" noProof="0" dirty="0" err="1" smtClean="0"/>
              <a:t>muutuneet</a:t>
            </a:r>
            <a:r>
              <a:rPr lang="fi-FI" sz="2400" b="1" noProof="0" dirty="0" smtClean="0"/>
              <a:t>!</a:t>
            </a:r>
            <a:br>
              <a:rPr lang="fi-FI" sz="2400" b="1" noProof="0" dirty="0" smtClean="0"/>
            </a:br>
            <a:r>
              <a:rPr lang="fi-FI" sz="2400" b="1" dirty="0" smtClean="0">
                <a:solidFill>
                  <a:srgbClr val="FF0000"/>
                </a:solidFill>
              </a:rPr>
              <a:t>Ennen:</a:t>
            </a:r>
            <a:endParaRPr lang="fi-FI" sz="3200" b="1" noProof="0" dirty="0" smtClean="0">
              <a:solidFill>
                <a:srgbClr val="FF0000"/>
              </a:solidFill>
            </a:endParaRP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349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93228_3582853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412776"/>
            <a:ext cx="7456487" cy="4608512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12292" name="Titre 1"/>
          <p:cNvSpPr>
            <a:spLocks noGrp="1"/>
          </p:cNvSpPr>
          <p:nvPr>
            <p:ph type="title"/>
          </p:nvPr>
        </p:nvSpPr>
        <p:spPr>
          <a:xfrm>
            <a:off x="323528" y="332011"/>
            <a:ext cx="7308850" cy="7207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i-FI" sz="2400" b="1" noProof="0" dirty="0" smtClean="0"/>
              <a:t>Vaikka ymmärrys oppimisesta lisääntyy, tilat eivät juuri muutu!</a:t>
            </a:r>
            <a:br>
              <a:rPr lang="fi-FI" sz="2400" b="1" noProof="0" dirty="0" smtClean="0"/>
            </a:br>
            <a:r>
              <a:rPr lang="fi-FI" sz="2400" b="1" dirty="0" smtClean="0">
                <a:solidFill>
                  <a:srgbClr val="C00000"/>
                </a:solidFill>
              </a:rPr>
              <a:t>Vasenkätisten pulpetti</a:t>
            </a:r>
            <a:endParaRPr lang="fi-FI" sz="3200" b="1" noProof="0" dirty="0" smtClean="0">
              <a:solidFill>
                <a:srgbClr val="C00000"/>
              </a:solidFill>
            </a:endParaRP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527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4288" y="188640"/>
            <a:ext cx="8229600" cy="508000"/>
          </a:xfrm>
          <a:solidFill>
            <a:schemeClr val="bg1"/>
          </a:solidFill>
        </p:spPr>
        <p:txBody>
          <a:bodyPr>
            <a:noAutofit/>
          </a:bodyPr>
          <a:lstStyle/>
          <a:p>
            <a:pPr defTabSz="457200"/>
            <a:r>
              <a:rPr lang="fi-FI" sz="2400" b="1" dirty="0">
                <a:solidFill>
                  <a:srgbClr val="002060"/>
                </a:solidFill>
                <a:latin typeface="Gill Sans" pitchFamily="-84" charset="0"/>
                <a:ea typeface="ヒラギノ角ゴ ProN W3" pitchFamily="-84" charset="-128"/>
                <a:cs typeface="ヒラギノ角ゴ ProN W3" pitchFamily="-84" charset="-128"/>
                <a:sym typeface="Gill Sans" pitchFamily="-84" charset="0"/>
              </a:rPr>
              <a:t>Oulun yliopiston kasvatustieteiden </a:t>
            </a:r>
            <a:r>
              <a:rPr lang="fi-FI" sz="2400" b="1" dirty="0" smtClean="0">
                <a:solidFill>
                  <a:srgbClr val="002060"/>
                </a:solidFill>
                <a:latin typeface="Gill Sans" pitchFamily="-84" charset="0"/>
                <a:ea typeface="ヒラギノ角ゴ ProN W3" pitchFamily="-84" charset="-128"/>
                <a:cs typeface="ヒラギノ角ゴ ProN W3" pitchFamily="-84" charset="-128"/>
                <a:sym typeface="Gill Sans" pitchFamily="-84" charset="0"/>
              </a:rPr>
              <a:t>tiedekunta ja normaalikoulun UBIKO –hankkeen tavoitteet</a:t>
            </a:r>
            <a:endParaRPr lang="fi-FI" sz="2400" b="1" dirty="0">
              <a:solidFill>
                <a:srgbClr val="002060"/>
              </a:solidFill>
              <a:latin typeface="Gill Sans" pitchFamily="-84" charset="0"/>
              <a:ea typeface="ヒラギノ角ゴ ProN W3" pitchFamily="-84" charset="-128"/>
              <a:cs typeface="ヒラギノ角ゴ ProN W3" pitchFamily="-84" charset="-128"/>
              <a:sym typeface="Gill Sans" pitchFamily="-84" charset="0"/>
            </a:endParaRPr>
          </a:p>
        </p:txBody>
      </p:sp>
      <p:pic>
        <p:nvPicPr>
          <p:cNvPr id="17411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8976" y="956498"/>
            <a:ext cx="4795024" cy="4295775"/>
          </a:xfrm>
        </p:spPr>
      </p:pic>
      <p:sp>
        <p:nvSpPr>
          <p:cNvPr id="2" name="Tekstiruutu 1"/>
          <p:cNvSpPr txBox="1"/>
          <p:nvPr/>
        </p:nvSpPr>
        <p:spPr>
          <a:xfrm>
            <a:off x="395536" y="980728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i-FI" sz="2000" b="1" dirty="0"/>
              <a:t>Opettajien tiimityöskentelyn kehittäminen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i-FI" sz="2000" b="1" dirty="0"/>
              <a:t>Opetussuunnitelman joustavuuden kehittäminen yksilöllisten ja yhteisöllisten oppimispolkujen </a:t>
            </a:r>
            <a:r>
              <a:rPr lang="fi-FI" sz="2000" b="1" dirty="0" smtClean="0"/>
              <a:t>ja reflektoinnin mahdollistamiseksi</a:t>
            </a:r>
            <a:endParaRPr lang="fi-FI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i-FI" sz="2000" b="1" dirty="0" smtClean="0"/>
              <a:t>Tavoitteita </a:t>
            </a:r>
            <a:r>
              <a:rPr lang="fi-FI" sz="2000" b="1" dirty="0"/>
              <a:t>tukevan tilajäsennyksen rikastaminen</a:t>
            </a:r>
            <a:endParaRPr lang="fi-FI" sz="2000" dirty="0"/>
          </a:p>
        </p:txBody>
      </p:sp>
      <p:sp>
        <p:nvSpPr>
          <p:cNvPr id="8" name="Tekstiruutu 7"/>
          <p:cNvSpPr txBox="1"/>
          <p:nvPr/>
        </p:nvSpPr>
        <p:spPr>
          <a:xfrm>
            <a:off x="395536" y="4077072"/>
            <a:ext cx="3736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i-FI" sz="2000" b="1" dirty="0" smtClean="0"/>
              <a:t>Ongelmana on, että erillisten luokkahuoneiden ja julkisten tilojen lisäksi tarvittaisiin puolijulkisia ja puoliyksityisiä tiloja</a:t>
            </a:r>
            <a:endParaRPr lang="fi-FI" sz="2000" b="1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632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  <p:bldP spid="8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Объект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263775"/>
            <a:ext cx="8229600" cy="4295775"/>
          </a:xfrm>
        </p:spPr>
      </p:pic>
      <p:sp>
        <p:nvSpPr>
          <p:cNvPr id="23555" name="Заголовок 1"/>
          <p:cNvSpPr txBox="1">
            <a:spLocks/>
          </p:cNvSpPr>
          <p:nvPr/>
        </p:nvSpPr>
        <p:spPr bwMode="auto">
          <a:xfrm>
            <a:off x="0" y="44624"/>
            <a:ext cx="9144000" cy="11247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i-FI" sz="2200" b="1" dirty="0" smtClean="0">
                <a:solidFill>
                  <a:srgbClr val="002060"/>
                </a:solidFill>
                <a:latin typeface="Verdana"/>
                <a:ea typeface="Arial" pitchFamily="-65" charset="0"/>
                <a:cs typeface="Verdana"/>
              </a:rPr>
              <a:t>Oulun Demossa otetaan käyttöön puoliyksityinen tila</a:t>
            </a:r>
          </a:p>
          <a:p>
            <a:pPr algn="ctr"/>
            <a:r>
              <a:rPr lang="fi-FI" sz="1600" dirty="0" smtClean="0">
                <a:solidFill>
                  <a:srgbClr val="424456"/>
                </a:solidFill>
                <a:latin typeface="Verdana"/>
                <a:ea typeface="Arial" pitchFamily="-65" charset="0"/>
                <a:cs typeface="Verdana"/>
              </a:rPr>
              <a:t>Vaikuttavuutta tutkitaan muuttamalla yksi koulun käytävistä puoliyksityiseksi ja </a:t>
            </a:r>
          </a:p>
          <a:p>
            <a:pPr algn="ctr"/>
            <a:r>
              <a:rPr lang="fi-FI" sz="1600" dirty="0" smtClean="0">
                <a:solidFill>
                  <a:srgbClr val="424456"/>
                </a:solidFill>
                <a:latin typeface="Verdana"/>
                <a:ea typeface="Arial" pitchFamily="-65" charset="0"/>
                <a:cs typeface="Verdana"/>
              </a:rPr>
              <a:t>vertaamalla ko. solussa tapahtuvaa toimintaa muihin solujen toimintaan.</a:t>
            </a:r>
            <a:endParaRPr lang="fi-FI" sz="1600" dirty="0">
              <a:solidFill>
                <a:srgbClr val="424456"/>
              </a:solidFill>
              <a:latin typeface="Verdana"/>
              <a:ea typeface="Arial" pitchFamily="-65" charset="0"/>
              <a:cs typeface="Verdana"/>
            </a:endParaRP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005" y="2269438"/>
            <a:ext cx="3233854" cy="4295775"/>
          </a:xfrm>
          <a:prstGeom prst="rect">
            <a:avLst/>
          </a:prstGeom>
        </p:spPr>
      </p:pic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609123"/>
              </p:ext>
            </p:extLst>
          </p:nvPr>
        </p:nvGraphicFramePr>
        <p:xfrm>
          <a:off x="179512" y="1340768"/>
          <a:ext cx="525658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kstiruutu 3"/>
          <p:cNvSpPr txBox="1"/>
          <p:nvPr/>
        </p:nvSpPr>
        <p:spPr>
          <a:xfrm>
            <a:off x="3851920" y="5291916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J</a:t>
            </a:r>
            <a:r>
              <a:rPr lang="fi-FI" b="1" dirty="0" smtClean="0"/>
              <a:t>ulkinen</a:t>
            </a:r>
            <a:endParaRPr lang="fi-FI" b="1" dirty="0"/>
          </a:p>
        </p:txBody>
      </p:sp>
      <p:sp>
        <p:nvSpPr>
          <p:cNvPr id="15" name="Tekstiruutu 14"/>
          <p:cNvSpPr txBox="1"/>
          <p:nvPr/>
        </p:nvSpPr>
        <p:spPr>
          <a:xfrm rot="5159368">
            <a:off x="4418028" y="3651070"/>
            <a:ext cx="2283639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tabLst>
                <a:tab pos="2155825" algn="r"/>
              </a:tabLst>
            </a:pPr>
            <a:endParaRPr lang="fi-FI" b="1" dirty="0" smtClean="0"/>
          </a:p>
          <a:p>
            <a:pPr>
              <a:lnSpc>
                <a:spcPts val="1700"/>
              </a:lnSpc>
              <a:tabLst>
                <a:tab pos="2155825" algn="r"/>
              </a:tabLst>
            </a:pPr>
            <a:r>
              <a:rPr lang="fi-FI" b="1" dirty="0" smtClean="0"/>
              <a:t>	Puoli-</a:t>
            </a:r>
          </a:p>
          <a:p>
            <a:pPr algn="r">
              <a:lnSpc>
                <a:spcPts val="1700"/>
              </a:lnSpc>
            </a:pPr>
            <a:r>
              <a:rPr lang="fi-FI" b="1" dirty="0" smtClean="0"/>
              <a:t>yksityinen</a:t>
            </a:r>
            <a:endParaRPr lang="fi-FI" b="1" dirty="0"/>
          </a:p>
        </p:txBody>
      </p:sp>
      <p:sp>
        <p:nvSpPr>
          <p:cNvPr id="9" name="Puolivapaa piirto 8"/>
          <p:cNvSpPr/>
          <p:nvPr/>
        </p:nvSpPr>
        <p:spPr>
          <a:xfrm>
            <a:off x="4813191" y="3806077"/>
            <a:ext cx="1605776" cy="2108867"/>
          </a:xfrm>
          <a:custGeom>
            <a:avLst/>
            <a:gdLst>
              <a:gd name="connsiteX0" fmla="*/ 0 w 1427356"/>
              <a:gd name="connsiteY0" fmla="*/ 0 h 1063083"/>
              <a:gd name="connsiteX1" fmla="*/ 1248936 w 1427356"/>
              <a:gd name="connsiteY1" fmla="*/ 22302 h 1063083"/>
              <a:gd name="connsiteX2" fmla="*/ 1427356 w 1427356"/>
              <a:gd name="connsiteY2" fmla="*/ 1063083 h 1063083"/>
              <a:gd name="connsiteX3" fmla="*/ 74341 w 1427356"/>
              <a:gd name="connsiteY3" fmla="*/ 1040781 h 1063083"/>
              <a:gd name="connsiteX4" fmla="*/ 0 w 1427356"/>
              <a:gd name="connsiteY4" fmla="*/ 0 h 1063083"/>
              <a:gd name="connsiteX0" fmla="*/ 0 w 1427356"/>
              <a:gd name="connsiteY0" fmla="*/ 0 h 1063083"/>
              <a:gd name="connsiteX1" fmla="*/ 1345580 w 1427356"/>
              <a:gd name="connsiteY1" fmla="*/ 10855 h 1063083"/>
              <a:gd name="connsiteX2" fmla="*/ 1427356 w 1427356"/>
              <a:gd name="connsiteY2" fmla="*/ 1063083 h 1063083"/>
              <a:gd name="connsiteX3" fmla="*/ 74341 w 1427356"/>
              <a:gd name="connsiteY3" fmla="*/ 1040781 h 1063083"/>
              <a:gd name="connsiteX4" fmla="*/ 0 w 1427356"/>
              <a:gd name="connsiteY4" fmla="*/ 0 h 1063083"/>
              <a:gd name="connsiteX0" fmla="*/ 0 w 1605776"/>
              <a:gd name="connsiteY0" fmla="*/ 0 h 1074530"/>
              <a:gd name="connsiteX1" fmla="*/ 1345580 w 1605776"/>
              <a:gd name="connsiteY1" fmla="*/ 10855 h 1074530"/>
              <a:gd name="connsiteX2" fmla="*/ 1605776 w 1605776"/>
              <a:gd name="connsiteY2" fmla="*/ 1074530 h 1074530"/>
              <a:gd name="connsiteX3" fmla="*/ 74341 w 1605776"/>
              <a:gd name="connsiteY3" fmla="*/ 1040781 h 1074530"/>
              <a:gd name="connsiteX4" fmla="*/ 0 w 1605776"/>
              <a:gd name="connsiteY4" fmla="*/ 0 h 1074530"/>
              <a:gd name="connsiteX0" fmla="*/ 0 w 1605776"/>
              <a:gd name="connsiteY0" fmla="*/ 0 h 1074530"/>
              <a:gd name="connsiteX1" fmla="*/ 1345580 w 1605776"/>
              <a:gd name="connsiteY1" fmla="*/ 10855 h 1074530"/>
              <a:gd name="connsiteX2" fmla="*/ 1605776 w 1605776"/>
              <a:gd name="connsiteY2" fmla="*/ 1074530 h 1074530"/>
              <a:gd name="connsiteX3" fmla="*/ 981307 w 1605776"/>
              <a:gd name="connsiteY3" fmla="*/ 815653 h 1074530"/>
              <a:gd name="connsiteX4" fmla="*/ 0 w 1605776"/>
              <a:gd name="connsiteY4" fmla="*/ 0 h 1074530"/>
              <a:gd name="connsiteX0" fmla="*/ 0 w 1605776"/>
              <a:gd name="connsiteY0" fmla="*/ 0 h 1074530"/>
              <a:gd name="connsiteX1" fmla="*/ 1345580 w 1605776"/>
              <a:gd name="connsiteY1" fmla="*/ 10855 h 1074530"/>
              <a:gd name="connsiteX2" fmla="*/ 1605776 w 1605776"/>
              <a:gd name="connsiteY2" fmla="*/ 1074530 h 1074530"/>
              <a:gd name="connsiteX3" fmla="*/ 981307 w 1605776"/>
              <a:gd name="connsiteY3" fmla="*/ 815653 h 1074530"/>
              <a:gd name="connsiteX4" fmla="*/ 44171 w 1605776"/>
              <a:gd name="connsiteY4" fmla="*/ 809040 h 1074530"/>
              <a:gd name="connsiteX5" fmla="*/ 0 w 1605776"/>
              <a:gd name="connsiteY5" fmla="*/ 0 h 1074530"/>
              <a:gd name="connsiteX0" fmla="*/ 0 w 1605776"/>
              <a:gd name="connsiteY0" fmla="*/ 0 h 1074530"/>
              <a:gd name="connsiteX1" fmla="*/ 1345580 w 1605776"/>
              <a:gd name="connsiteY1" fmla="*/ 10855 h 1074530"/>
              <a:gd name="connsiteX2" fmla="*/ 1605776 w 1605776"/>
              <a:gd name="connsiteY2" fmla="*/ 1074530 h 1074530"/>
              <a:gd name="connsiteX3" fmla="*/ 981307 w 1605776"/>
              <a:gd name="connsiteY3" fmla="*/ 815653 h 1074530"/>
              <a:gd name="connsiteX4" fmla="*/ 44171 w 1605776"/>
              <a:gd name="connsiteY4" fmla="*/ 809040 h 1074530"/>
              <a:gd name="connsiteX5" fmla="*/ 0 w 1605776"/>
              <a:gd name="connsiteY5" fmla="*/ 0 h 1074530"/>
              <a:gd name="connsiteX0" fmla="*/ 0 w 1605776"/>
              <a:gd name="connsiteY0" fmla="*/ 0 h 1074530"/>
              <a:gd name="connsiteX1" fmla="*/ 1345580 w 1605776"/>
              <a:gd name="connsiteY1" fmla="*/ 10855 h 1074530"/>
              <a:gd name="connsiteX2" fmla="*/ 1605776 w 1605776"/>
              <a:gd name="connsiteY2" fmla="*/ 1074530 h 1074530"/>
              <a:gd name="connsiteX3" fmla="*/ 981307 w 1605776"/>
              <a:gd name="connsiteY3" fmla="*/ 815653 h 1074530"/>
              <a:gd name="connsiteX4" fmla="*/ 44171 w 1605776"/>
              <a:gd name="connsiteY4" fmla="*/ 809040 h 1074530"/>
              <a:gd name="connsiteX5" fmla="*/ 0 w 1605776"/>
              <a:gd name="connsiteY5" fmla="*/ 0 h 1074530"/>
              <a:gd name="connsiteX0" fmla="*/ 0 w 1605776"/>
              <a:gd name="connsiteY0" fmla="*/ 0 h 1086084"/>
              <a:gd name="connsiteX1" fmla="*/ 1345580 w 1605776"/>
              <a:gd name="connsiteY1" fmla="*/ 10855 h 1086084"/>
              <a:gd name="connsiteX2" fmla="*/ 1605776 w 1605776"/>
              <a:gd name="connsiteY2" fmla="*/ 1074530 h 1086084"/>
              <a:gd name="connsiteX3" fmla="*/ 1055215 w 1605776"/>
              <a:gd name="connsiteY3" fmla="*/ 1076141 h 1086084"/>
              <a:gd name="connsiteX4" fmla="*/ 981307 w 1605776"/>
              <a:gd name="connsiteY4" fmla="*/ 815653 h 1086084"/>
              <a:gd name="connsiteX5" fmla="*/ 44171 w 1605776"/>
              <a:gd name="connsiteY5" fmla="*/ 809040 h 1086084"/>
              <a:gd name="connsiteX6" fmla="*/ 0 w 1605776"/>
              <a:gd name="connsiteY6" fmla="*/ 0 h 1086084"/>
              <a:gd name="connsiteX0" fmla="*/ 0 w 1605776"/>
              <a:gd name="connsiteY0" fmla="*/ 0 h 1076141"/>
              <a:gd name="connsiteX1" fmla="*/ 1345580 w 1605776"/>
              <a:gd name="connsiteY1" fmla="*/ 10855 h 1076141"/>
              <a:gd name="connsiteX2" fmla="*/ 1605776 w 1605776"/>
              <a:gd name="connsiteY2" fmla="*/ 1074530 h 1076141"/>
              <a:gd name="connsiteX3" fmla="*/ 1055215 w 1605776"/>
              <a:gd name="connsiteY3" fmla="*/ 1076141 h 1076141"/>
              <a:gd name="connsiteX4" fmla="*/ 981307 w 1605776"/>
              <a:gd name="connsiteY4" fmla="*/ 815653 h 1076141"/>
              <a:gd name="connsiteX5" fmla="*/ 44171 w 1605776"/>
              <a:gd name="connsiteY5" fmla="*/ 809040 h 1076141"/>
              <a:gd name="connsiteX6" fmla="*/ 0 w 1605776"/>
              <a:gd name="connsiteY6" fmla="*/ 0 h 1076141"/>
              <a:gd name="connsiteX0" fmla="*/ 0 w 1605776"/>
              <a:gd name="connsiteY0" fmla="*/ 0 h 1076141"/>
              <a:gd name="connsiteX1" fmla="*/ 1345580 w 1605776"/>
              <a:gd name="connsiteY1" fmla="*/ 10855 h 1076141"/>
              <a:gd name="connsiteX2" fmla="*/ 1605776 w 1605776"/>
              <a:gd name="connsiteY2" fmla="*/ 1074530 h 1076141"/>
              <a:gd name="connsiteX3" fmla="*/ 1055215 w 1605776"/>
              <a:gd name="connsiteY3" fmla="*/ 1076141 h 1076141"/>
              <a:gd name="connsiteX4" fmla="*/ 981307 w 1605776"/>
              <a:gd name="connsiteY4" fmla="*/ 815653 h 1076141"/>
              <a:gd name="connsiteX5" fmla="*/ 44171 w 1605776"/>
              <a:gd name="connsiteY5" fmla="*/ 809040 h 1076141"/>
              <a:gd name="connsiteX6" fmla="*/ 0 w 1605776"/>
              <a:gd name="connsiteY6" fmla="*/ 0 h 1076141"/>
              <a:gd name="connsiteX0" fmla="*/ 0 w 1605776"/>
              <a:gd name="connsiteY0" fmla="*/ 0 h 1082419"/>
              <a:gd name="connsiteX1" fmla="*/ 1345580 w 1605776"/>
              <a:gd name="connsiteY1" fmla="*/ 10855 h 1082419"/>
              <a:gd name="connsiteX2" fmla="*/ 1605776 w 1605776"/>
              <a:gd name="connsiteY2" fmla="*/ 1074530 h 1082419"/>
              <a:gd name="connsiteX3" fmla="*/ 1055215 w 1605776"/>
              <a:gd name="connsiteY3" fmla="*/ 1076141 h 1082419"/>
              <a:gd name="connsiteX4" fmla="*/ 981307 w 1605776"/>
              <a:gd name="connsiteY4" fmla="*/ 815653 h 1082419"/>
              <a:gd name="connsiteX5" fmla="*/ 44171 w 1605776"/>
              <a:gd name="connsiteY5" fmla="*/ 809040 h 1082419"/>
              <a:gd name="connsiteX6" fmla="*/ 0 w 1605776"/>
              <a:gd name="connsiteY6" fmla="*/ 0 h 108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5776" h="1082419">
                <a:moveTo>
                  <a:pt x="0" y="0"/>
                </a:moveTo>
                <a:lnTo>
                  <a:pt x="1345580" y="10855"/>
                </a:lnTo>
                <a:lnTo>
                  <a:pt x="1605776" y="1074530"/>
                </a:lnTo>
                <a:cubicBezTo>
                  <a:pt x="1087719" y="1092873"/>
                  <a:pt x="1580705" y="1073060"/>
                  <a:pt x="1055215" y="1076141"/>
                </a:cubicBezTo>
                <a:cubicBezTo>
                  <a:pt x="978540" y="813789"/>
                  <a:pt x="1005943" y="902482"/>
                  <a:pt x="981307" y="815653"/>
                </a:cubicBezTo>
                <a:cubicBezTo>
                  <a:pt x="74197" y="790554"/>
                  <a:pt x="274775" y="834139"/>
                  <a:pt x="44171" y="809040"/>
                </a:cubicBez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2800" b="1" dirty="0">
              <a:solidFill>
                <a:srgbClr val="FF0000"/>
              </a:solidFill>
            </a:endParaRPr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13" name="Alatunnisteen paikkamerkki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16" name="Dian numeron paikkamerkki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25</a:t>
            </a:fld>
            <a:endParaRPr lang="fi-FI"/>
          </a:p>
        </p:txBody>
      </p:sp>
      <p:sp>
        <p:nvSpPr>
          <p:cNvPr id="17" name="Tekstiruutu 16"/>
          <p:cNvSpPr txBox="1"/>
          <p:nvPr/>
        </p:nvSpPr>
        <p:spPr>
          <a:xfrm rot="4964814">
            <a:off x="4777617" y="3493031"/>
            <a:ext cx="2685759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endParaRPr lang="fi-FI" b="1" dirty="0" smtClean="0"/>
          </a:p>
          <a:p>
            <a:pPr>
              <a:lnSpc>
                <a:spcPts val="1700"/>
              </a:lnSpc>
              <a:tabLst>
                <a:tab pos="2155825" algn="r"/>
              </a:tabLst>
            </a:pPr>
            <a:endParaRPr lang="fi-FI" b="1" dirty="0" smtClean="0"/>
          </a:p>
          <a:p>
            <a:pPr algn="r">
              <a:lnSpc>
                <a:spcPts val="1700"/>
              </a:lnSpc>
              <a:tabLst>
                <a:tab pos="2155825" algn="r"/>
              </a:tabLst>
            </a:pPr>
            <a:r>
              <a:rPr lang="fi-FI" b="1" dirty="0" smtClean="0"/>
              <a:t>	Yksityinen</a:t>
            </a:r>
            <a:endParaRPr lang="fi-FI" b="1" dirty="0"/>
          </a:p>
        </p:txBody>
      </p:sp>
      <p:sp>
        <p:nvSpPr>
          <p:cNvPr id="19" name="Tekstiruutu 18"/>
          <p:cNvSpPr txBox="1"/>
          <p:nvPr/>
        </p:nvSpPr>
        <p:spPr>
          <a:xfrm>
            <a:off x="6444208" y="4715852"/>
            <a:ext cx="2633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solidFill>
                  <a:srgbClr val="FF0000"/>
                </a:solidFill>
              </a:rPr>
              <a:t>Oulun normaalikoulun </a:t>
            </a:r>
          </a:p>
          <a:p>
            <a:r>
              <a:rPr lang="fi-FI" sz="2000" b="1" dirty="0" smtClean="0">
                <a:solidFill>
                  <a:srgbClr val="FF0000"/>
                </a:solidFill>
              </a:rPr>
              <a:t>Demotila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6156176" y="6381328"/>
            <a:ext cx="180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rgbClr val="424456"/>
                </a:solidFill>
                <a:latin typeface="Verdana"/>
                <a:ea typeface="Arial" pitchFamily="-65" charset="0"/>
                <a:cs typeface="Verdana"/>
              </a:rPr>
              <a:t>(Heikki Luminen</a:t>
            </a:r>
            <a:r>
              <a:rPr lang="fi-FI" sz="1400" dirty="0" smtClean="0">
                <a:solidFill>
                  <a:srgbClr val="424456"/>
                </a:solidFill>
                <a:latin typeface="Verdana"/>
                <a:ea typeface="Arial" pitchFamily="-65" charset="0"/>
                <a:cs typeface="Verdana"/>
              </a:rPr>
              <a:t>)</a:t>
            </a:r>
            <a:endParaRPr lang="fi-FI" sz="1400" dirty="0"/>
          </a:p>
        </p:txBody>
      </p:sp>
      <p:sp>
        <p:nvSpPr>
          <p:cNvPr id="7" name="Tekstiruutu 6"/>
          <p:cNvSpPr txBox="1"/>
          <p:nvPr/>
        </p:nvSpPr>
        <p:spPr>
          <a:xfrm>
            <a:off x="539552" y="2780928"/>
            <a:ext cx="15215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/>
              <a:t>Lopullinen</a:t>
            </a:r>
          </a:p>
          <a:p>
            <a:r>
              <a:rPr lang="fi-FI" sz="2400" b="1" dirty="0"/>
              <a:t>r</a:t>
            </a:r>
            <a:r>
              <a:rPr lang="fi-FI" sz="2400" b="1" dirty="0" smtClean="0"/>
              <a:t>atkaisu</a:t>
            </a:r>
          </a:p>
          <a:p>
            <a:r>
              <a:rPr lang="fi-FI" sz="2400" b="1" dirty="0"/>
              <a:t>v</a:t>
            </a:r>
            <a:r>
              <a:rPr lang="fi-FI" sz="2400" b="1" dirty="0" smtClean="0"/>
              <a:t>oisi olla</a:t>
            </a:r>
          </a:p>
          <a:p>
            <a:r>
              <a:rPr lang="fi-FI" sz="2400" b="1" dirty="0" smtClean="0"/>
              <a:t>tällainen</a:t>
            </a:r>
            <a:endParaRPr lang="fi-FI" sz="2400" b="1" dirty="0"/>
          </a:p>
        </p:txBody>
      </p:sp>
      <p:sp>
        <p:nvSpPr>
          <p:cNvPr id="14" name="Tekstiruutu 13"/>
          <p:cNvSpPr txBox="1"/>
          <p:nvPr/>
        </p:nvSpPr>
        <p:spPr>
          <a:xfrm>
            <a:off x="3779912" y="421418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b="1" dirty="0" smtClean="0"/>
              <a:t>Puoli-</a:t>
            </a:r>
          </a:p>
          <a:p>
            <a:pPr algn="ctr"/>
            <a:r>
              <a:rPr lang="fi-FI" b="1" dirty="0" smtClean="0"/>
              <a:t>julkinen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63964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A48F99-A893-4A10-9089-4BC53D92B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D5A48F99-A893-4A10-9089-4BC53D92B2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86618E-DA1D-40D6-82FD-303869634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5586618E-DA1D-40D6-82FD-303869634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8D7C52-6EBA-450C-9CCA-945083BE3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548D7C52-6EBA-450C-9CCA-945083BE3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A58648-57FD-49A7-AA79-5EA292CE0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dgm id="{E5A58648-57FD-49A7-AA79-5EA292CE0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32D7E4-C7AD-462E-9994-B1E4A3301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6E32D7E4-C7AD-462E-9994-B1E4A3301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276828-D5FD-429D-8754-82F66A78CA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E276828-D5FD-429D-8754-82F66A78CA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651051-0505-4C18-9AF8-712B4C08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54651051-0505-4C18-9AF8-712B4C080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00365 0.8428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4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 bldLvl="2"/>
      <p:bldGraphic spid="5" grpId="0">
        <p:bldSub>
          <a:bldDgm bld="lvlOne"/>
        </p:bldSub>
      </p:bldGraphic>
      <p:bldP spid="4" grpId="0" uiExpand="1"/>
      <p:bldP spid="15" grpId="0" uiExpand="1"/>
      <p:bldP spid="9" grpId="0" animBg="1"/>
      <p:bldP spid="17" grpId="0"/>
      <p:bldP spid="19" grpId="0"/>
      <p:bldP spid="7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05" r="10577"/>
          <a:stretch/>
        </p:blipFill>
        <p:spPr bwMode="auto">
          <a:xfrm>
            <a:off x="0" y="299554"/>
            <a:ext cx="9144000" cy="654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496" y="2238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i-FI" b="1" dirty="0" smtClean="0"/>
              <a:t>Oulun normaalikoulu</a:t>
            </a:r>
            <a:br>
              <a:rPr lang="fi-FI" b="1" dirty="0" smtClean="0"/>
            </a:br>
            <a:r>
              <a:rPr lang="fi-FI" sz="3600" b="1" dirty="0" smtClean="0"/>
              <a:t>Tiimiopettajuus</a:t>
            </a:r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2124-176A-664E-B941-49A1676A6CE3}" type="slidenum">
              <a:rPr lang="fi-FI" smtClean="0"/>
              <a:pPr/>
              <a:t>26</a:t>
            </a:fld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5180308" y="4653136"/>
            <a:ext cx="3568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528763" algn="l"/>
              </a:tabLst>
            </a:pPr>
            <a:r>
              <a:rPr lang="fi-FI" dirty="0" smtClean="0"/>
              <a:t>Luokka: 	joustava, yksityinen</a:t>
            </a:r>
          </a:p>
          <a:p>
            <a:pPr>
              <a:tabLst>
                <a:tab pos="1528763" algn="l"/>
              </a:tabLst>
            </a:pPr>
            <a:r>
              <a:rPr lang="fi-FI" dirty="0" smtClean="0"/>
              <a:t>	monipaikkainen tila</a:t>
            </a:r>
          </a:p>
          <a:p>
            <a:pPr>
              <a:tabLst>
                <a:tab pos="1528763" algn="l"/>
              </a:tabLst>
            </a:pPr>
            <a:r>
              <a:rPr lang="fi-FI" dirty="0" smtClean="0"/>
              <a:t>Tiimin käytävä: 	Puoliyksityinen, </a:t>
            </a:r>
          </a:p>
          <a:p>
            <a:pPr>
              <a:tabLst>
                <a:tab pos="1528763" algn="l"/>
              </a:tabLst>
            </a:pPr>
            <a:r>
              <a:rPr lang="fi-FI" dirty="0"/>
              <a:t>	</a:t>
            </a:r>
            <a:r>
              <a:rPr lang="fi-FI" dirty="0" smtClean="0"/>
              <a:t>itsenäisen opiskelu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68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D2124-176A-664E-B941-49A1676A6CE3}" type="slidenum">
              <a:rPr lang="fi-FI" smtClean="0"/>
              <a:pPr/>
              <a:t>27</a:t>
            </a:fld>
            <a:endParaRPr lang="fi-F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05" r="11426"/>
          <a:stretch/>
        </p:blipFill>
        <p:spPr bwMode="auto">
          <a:xfrm>
            <a:off x="15759" y="0"/>
            <a:ext cx="9147397" cy="66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564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295782"/>
            <a:ext cx="3600400" cy="248514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fi-FI" sz="2400" b="1" dirty="0" smtClean="0"/>
              <a:t>Uudet, entistä joustavammat tilat mahdollistavat monipaikkaisen, yhteisöllisen ja yksilöllisen oppimisen ja tiimiopettajuuden</a:t>
            </a:r>
            <a:endParaRPr lang="fi-FI" sz="2400" b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28</a:t>
            </a:fld>
            <a:endParaRPr lang="fi-F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128" y="0"/>
            <a:ext cx="5620871" cy="29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2" y="4087526"/>
            <a:ext cx="5122159" cy="277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6014" y="3690593"/>
            <a:ext cx="4061012" cy="314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35496" y="3635732"/>
            <a:ext cx="448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Opettaja vauhdittaa pienryhmän keskustelua</a:t>
            </a:r>
            <a:endParaRPr lang="fi-FI" b="1" dirty="0"/>
          </a:p>
        </p:txBody>
      </p:sp>
      <p:sp>
        <p:nvSpPr>
          <p:cNvPr id="12" name="Tekstiruutu 11"/>
          <p:cNvSpPr txBox="1"/>
          <p:nvPr/>
        </p:nvSpPr>
        <p:spPr>
          <a:xfrm>
            <a:off x="5020640" y="3070701"/>
            <a:ext cx="3668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Pienryhmä työskentelee itsenäisesti </a:t>
            </a:r>
          </a:p>
          <a:p>
            <a:r>
              <a:rPr lang="fi-FI" b="1" dirty="0" smtClean="0"/>
              <a:t>aulan ryhmätilassa</a:t>
            </a:r>
            <a:endParaRPr lang="fi-FI" b="1" dirty="0"/>
          </a:p>
        </p:txBody>
      </p:sp>
      <p:sp>
        <p:nvSpPr>
          <p:cNvPr id="3" name="Tekstiruutu 2"/>
          <p:cNvSpPr txBox="1"/>
          <p:nvPr/>
        </p:nvSpPr>
        <p:spPr>
          <a:xfrm>
            <a:off x="3635896" y="44624"/>
            <a:ext cx="435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Opettaja käynnistää tunnin; luokka yhdessä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3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i-FI" noProof="0" dirty="0" smtClean="0"/>
              <a:t>Tutkimus opiskelun tulevaisuuden tiloista </a:t>
            </a:r>
            <a:br>
              <a:rPr lang="fi-FI" noProof="0" dirty="0" smtClean="0"/>
            </a:br>
            <a:r>
              <a:rPr lang="fi-FI" noProof="0" dirty="0" smtClean="0"/>
              <a:t>Case: </a:t>
            </a:r>
            <a:r>
              <a:rPr lang="fi-FI" dirty="0" smtClean="0"/>
              <a:t>Helsingin yliopisto</a:t>
            </a:r>
            <a:endParaRPr lang="fi-FI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12976"/>
            <a:ext cx="7772400" cy="242582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fi-FI" sz="4600" b="1" noProof="0" dirty="0" smtClean="0"/>
              <a:t>Opetusta, oppimista ja opiskeluintoa edistävät uudet tilat</a:t>
            </a:r>
          </a:p>
          <a:p>
            <a:pPr algn="ctr"/>
            <a:r>
              <a:rPr lang="fi-FI" noProof="0" dirty="0" smtClean="0"/>
              <a:t>RYM SHOK Sisäympäristöt –hanke</a:t>
            </a:r>
          </a:p>
          <a:p>
            <a:pPr algn="ctr"/>
            <a:r>
              <a:rPr lang="fi-FI" noProof="0" dirty="0" smtClean="0"/>
              <a:t>WP4 </a:t>
            </a:r>
            <a:r>
              <a:rPr lang="fi-FI" noProof="0" dirty="0" err="1" smtClean="0"/>
              <a:t>Task</a:t>
            </a:r>
            <a:r>
              <a:rPr lang="fi-FI" noProof="0" dirty="0" smtClean="0"/>
              <a:t> 1.1</a:t>
            </a:r>
          </a:p>
          <a:p>
            <a:pPr algn="ctr"/>
            <a:endParaRPr lang="fi-FI" noProof="0" dirty="0" smtClean="0"/>
          </a:p>
          <a:p>
            <a:pPr algn="ctr"/>
            <a:r>
              <a:rPr lang="fi-FI" noProof="0" dirty="0" smtClean="0"/>
              <a:t>Kirsti Lonka, Hanna Heiskanen, Elina Ketonen, Arvi </a:t>
            </a:r>
            <a:r>
              <a:rPr lang="fi-FI" noProof="0" dirty="0" err="1" smtClean="0"/>
              <a:t>Timgren</a:t>
            </a:r>
            <a:r>
              <a:rPr lang="fi-FI" noProof="0" dirty="0" smtClean="0"/>
              <a:t>, Lauri J. Vaara, Oskari Salmi, HY</a:t>
            </a:r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Opinmaisemien kehittäminen                 Olli Niemi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021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fi-FI" b="1" dirty="0" smtClean="0"/>
              <a:t>Pilotit ja demot </a:t>
            </a:r>
            <a:r>
              <a:rPr lang="fi-FI" b="1" dirty="0" err="1" smtClean="0"/>
              <a:t>RYMissä</a:t>
            </a:r>
            <a:endParaRPr lang="fi-FI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fi-FI" dirty="0" smtClean="0"/>
              <a:t>Täyden mittakaavan kokeilut = pilotteja</a:t>
            </a:r>
          </a:p>
          <a:p>
            <a:pPr lvl="1"/>
            <a:r>
              <a:rPr lang="fi-FI" dirty="0" smtClean="0"/>
              <a:t>Suunnittelu, rakentaminen ja käyttöönotto kestää vuosia</a:t>
            </a:r>
          </a:p>
          <a:p>
            <a:pPr lvl="1"/>
            <a:r>
              <a:rPr lang="fi-FI" dirty="0" smtClean="0"/>
              <a:t>4 v:n RYM -tutkimuksessa voidaan analysoida vain jo valmiita ratkaisuja</a:t>
            </a:r>
          </a:p>
          <a:p>
            <a:r>
              <a:rPr lang="fi-FI" dirty="0" smtClean="0"/>
              <a:t>Tarvitaan nopeampia demoja</a:t>
            </a:r>
          </a:p>
          <a:p>
            <a:pPr lvl="1"/>
            <a:r>
              <a:rPr lang="fi-FI" dirty="0" smtClean="0"/>
              <a:t>Suunnitellaan talvella, analysoidaan lähtötilanne</a:t>
            </a:r>
          </a:p>
          <a:p>
            <a:pPr lvl="1"/>
            <a:r>
              <a:rPr lang="fi-FI" dirty="0" smtClean="0"/>
              <a:t>Toteutetaan kesällä, kun porukka lomalla</a:t>
            </a:r>
          </a:p>
          <a:p>
            <a:pPr lvl="1"/>
            <a:r>
              <a:rPr lang="fi-FI" dirty="0" smtClean="0"/>
              <a:t>Analysoidaan syksyllä, miten muutos vaikuttaa</a:t>
            </a:r>
          </a:p>
          <a:p>
            <a:pPr lvl="1"/>
            <a:r>
              <a:rPr lang="fi-FI" dirty="0" smtClean="0"/>
              <a:t>Kokemusten pohjalta suunnitellaan uudet demot seuraavana talvena</a:t>
            </a:r>
          </a:p>
          <a:p>
            <a:pPr lvl="1"/>
            <a:r>
              <a:rPr lang="fi-FI" dirty="0" smtClean="0"/>
              <a:t>Ensimmäiset demot tehty kesällä 2012</a:t>
            </a:r>
          </a:p>
          <a:p>
            <a:r>
              <a:rPr lang="fi-FI" dirty="0" smtClean="0"/>
              <a:t>Tarvitaan vieläkin nopeampia </a:t>
            </a:r>
            <a:r>
              <a:rPr lang="fi-FI" dirty="0" err="1" smtClean="0"/>
              <a:t>Pop-Up</a:t>
            </a:r>
            <a:r>
              <a:rPr lang="fi-FI" dirty="0" smtClean="0"/>
              <a:t> –demoja</a:t>
            </a:r>
          </a:p>
          <a:p>
            <a:pPr lvl="1"/>
            <a:r>
              <a:rPr lang="fi-FI" dirty="0"/>
              <a:t>Pystyyn </a:t>
            </a:r>
            <a:r>
              <a:rPr lang="fi-FI" dirty="0" smtClean="0"/>
              <a:t>päivässä (vrt. messuosastot)</a:t>
            </a:r>
            <a:endParaRPr lang="fi-FI" dirty="0"/>
          </a:p>
          <a:p>
            <a:pPr lvl="1"/>
            <a:r>
              <a:rPr lang="fi-FI" dirty="0"/>
              <a:t>Viikon käyttäjätutkimus</a:t>
            </a:r>
          </a:p>
          <a:p>
            <a:pPr lvl="1"/>
            <a:r>
              <a:rPr lang="fi-FI" dirty="0" smtClean="0"/>
              <a:t>Johtopäätökset</a:t>
            </a:r>
          </a:p>
          <a:p>
            <a:pPr lvl="1"/>
            <a:r>
              <a:rPr lang="fi-FI" dirty="0" smtClean="0"/>
              <a:t>Suunnitellaan parannettu versio </a:t>
            </a:r>
            <a:endParaRPr lang="fi-FI" dirty="0"/>
          </a:p>
          <a:p>
            <a:pPr lvl="1"/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981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audienc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-100013"/>
            <a:ext cx="32924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8" descr="kid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27717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minerva-valopiha-kirjast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4527550"/>
            <a:ext cx="35020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pcclas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4503738"/>
            <a:ext cx="3140076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1104507_7067026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2013" y="2205038"/>
            <a:ext cx="320198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1" descr="mobile_phot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336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5" descr="learning_web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-17145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6" descr="d2c.tif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4508500"/>
            <a:ext cx="32051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27784" y="2209800"/>
            <a:ext cx="3456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 smtClean="0"/>
              <a:t>Tulevaisuuden </a:t>
            </a:r>
          </a:p>
          <a:p>
            <a:pPr algn="ctr"/>
            <a:r>
              <a:rPr lang="fi-FI" sz="3200" b="1" dirty="0" smtClean="0"/>
              <a:t>oppimisympäristöt</a:t>
            </a:r>
          </a:p>
          <a:p>
            <a:pPr algn="ctr"/>
            <a:r>
              <a:rPr lang="fi-FI" sz="3200" b="1" dirty="0" smtClean="0"/>
              <a:t>ovat sulautuvia</a:t>
            </a:r>
            <a:endParaRPr lang="fi-FI" sz="3200" b="1" dirty="0"/>
          </a:p>
        </p:txBody>
      </p:sp>
      <p:pic>
        <p:nvPicPr>
          <p:cNvPr id="12" name="Picture 11" descr="Opetuslabra posteri-1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4293096"/>
            <a:ext cx="3456383" cy="3114278"/>
          </a:xfrm>
          <a:prstGeom prst="rect">
            <a:avLst/>
          </a:prstGeom>
        </p:spPr>
      </p:pic>
      <p:pic>
        <p:nvPicPr>
          <p:cNvPr id="13" name="Picture 12" descr="Opetuslabra posteri-3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4077072"/>
            <a:ext cx="5508104" cy="3974584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16" name="Tekstiruutu 15"/>
          <p:cNvSpPr txBox="1"/>
          <p:nvPr/>
        </p:nvSpPr>
        <p:spPr>
          <a:xfrm>
            <a:off x="5796136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Kirsti Lonka</a:t>
            </a:r>
            <a:r>
              <a:rPr lang="fi-FI" sz="1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et </a:t>
            </a:r>
            <a:r>
              <a:rPr lang="fi-FI" sz="12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fi-FI" sz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64819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42" name="Picture 2" descr="E:\WDC-ELE\wdc-ele kuvia\Opetuslabra posteri-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31987" cy="56107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64288" y="3717032"/>
            <a:ext cx="1350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Puzzles</a:t>
            </a:r>
          </a:p>
          <a:p>
            <a:endParaRPr lang="en-GB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GB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Creation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980728"/>
            <a:ext cx="74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5"/>
                </a:solidFill>
              </a:rPr>
              <a:t>???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1124745"/>
            <a:ext cx="97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4"/>
                </a:solidFill>
              </a:rPr>
              <a:t>??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1556792"/>
            <a:ext cx="64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</a:t>
            </a:r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12" name="Tekstiruutu 11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Lonka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4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fld id="{77947856-2DBD-4F21-A4FB-20F140342803}" type="slidenum">
              <a:rPr lang="en-GB"/>
              <a:pPr/>
              <a:t>32</a:t>
            </a:fld>
            <a:endParaRPr lang="en-GB"/>
          </a:p>
        </p:txBody>
      </p:sp>
      <p:sp>
        <p:nvSpPr>
          <p:cNvPr id="47107" name="Rectangle 3"/>
          <p:cNvSpPr>
            <a:spLocks noGrp="1"/>
          </p:cNvSpPr>
          <p:nvPr>
            <p:ph type="body" idx="4294967295"/>
          </p:nvPr>
        </p:nvSpPr>
        <p:spPr>
          <a:xfrm>
            <a:off x="395536" y="1981200"/>
            <a:ext cx="8280920" cy="3962400"/>
          </a:xfrm>
          <a:noFill/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i-FI" b="1" noProof="0" dirty="0" smtClean="0">
                <a:solidFill>
                  <a:srgbClr val="C00000"/>
                </a:solidFill>
              </a:rPr>
              <a:t>WDC Helsinki 2012</a:t>
            </a:r>
          </a:p>
          <a:p>
            <a:pPr algn="ctr">
              <a:buNone/>
            </a:pPr>
            <a:r>
              <a:rPr lang="fi-FI" sz="4000" b="1" noProof="0" dirty="0" smtClean="0"/>
              <a:t>Tulevaisuuden oppimistilan </a:t>
            </a:r>
          </a:p>
          <a:p>
            <a:pPr algn="ctr">
              <a:buNone/>
            </a:pPr>
            <a:r>
              <a:rPr lang="fi-FI" sz="4000" b="1" dirty="0"/>
              <a:t>p</a:t>
            </a:r>
            <a:r>
              <a:rPr lang="fi-FI" sz="4000" b="1" dirty="0" smtClean="0"/>
              <a:t>ilotti Minerva</a:t>
            </a:r>
          </a:p>
          <a:p>
            <a:pPr algn="ctr">
              <a:buNone/>
            </a:pPr>
            <a:r>
              <a:rPr lang="fi-FI" b="1" noProof="0" dirty="0" smtClean="0"/>
              <a:t>Helsingin yliopiston</a:t>
            </a:r>
          </a:p>
          <a:p>
            <a:pPr algn="ctr">
              <a:buNone/>
            </a:pPr>
            <a:r>
              <a:rPr lang="fi-FI" b="1" dirty="0" smtClean="0"/>
              <a:t>Käyttäytymistieteellinen tiedekunta</a:t>
            </a:r>
            <a:endParaRPr lang="fi-FI" b="1" noProof="0" dirty="0" smtClean="0"/>
          </a:p>
          <a:p>
            <a:pPr algn="ctr">
              <a:buNone/>
            </a:pPr>
            <a:r>
              <a:rPr lang="fi-FI" b="1" dirty="0" smtClean="0"/>
              <a:t>Siltavuorenpenger</a:t>
            </a:r>
            <a:endParaRPr lang="fi-FI" b="1" noProof="0" dirty="0" smtClean="0"/>
          </a:p>
        </p:txBody>
      </p:sp>
      <p:sp>
        <p:nvSpPr>
          <p:cNvPr id="7" name="Tekstiruutu 6"/>
          <p:cNvSpPr txBox="1"/>
          <p:nvPr/>
        </p:nvSpPr>
        <p:spPr>
          <a:xfrm>
            <a:off x="6156176" y="594928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Lonka et </a:t>
            </a:r>
            <a:r>
              <a:rPr lang="fi-FI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3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Opinmaisemien kehittäminen                 Olli Niemi</a:t>
            </a:r>
            <a:endParaRPr lang="fi-FI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1E628-5DFE-43C6-B4CC-4792AAAC2B07}" type="slidenum">
              <a:rPr lang="fi-FI" smtClean="0"/>
              <a:pPr/>
              <a:t>33</a:t>
            </a:fld>
            <a:endParaRPr lang="fi-FI"/>
          </a:p>
        </p:txBody>
      </p:sp>
      <p:grpSp>
        <p:nvGrpSpPr>
          <p:cNvPr id="6" name="Ryhmä 5"/>
          <p:cNvGrpSpPr/>
          <p:nvPr/>
        </p:nvGrpSpPr>
        <p:grpSpPr>
          <a:xfrm>
            <a:off x="0" y="0"/>
            <a:ext cx="4427984" cy="3068960"/>
            <a:chOff x="179512" y="188640"/>
            <a:chExt cx="4120552" cy="2736304"/>
          </a:xfrm>
        </p:grpSpPr>
        <p:pic>
          <p:nvPicPr>
            <p:cNvPr id="4" name="Picture 31" descr="minerva-valopiha-kirjasto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188640"/>
              <a:ext cx="4120552" cy="2736304"/>
            </a:xfrm>
            <a:prstGeom prst="rect">
              <a:avLst/>
            </a:prstGeom>
          </p:spPr>
        </p:pic>
        <p:sp>
          <p:nvSpPr>
            <p:cNvPr id="8" name="Tekstikehys 7"/>
            <p:cNvSpPr txBox="1"/>
            <p:nvPr/>
          </p:nvSpPr>
          <p:spPr>
            <a:xfrm>
              <a:off x="1475656" y="262389"/>
              <a:ext cx="267169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b="1" dirty="0" smtClean="0">
                  <a:solidFill>
                    <a:schemeClr val="bg1"/>
                  </a:solidFill>
                </a:rPr>
                <a:t>Minervan keskusaukiossa </a:t>
              </a:r>
            </a:p>
            <a:p>
              <a:r>
                <a:rPr lang="fi-FI" b="1" dirty="0" smtClean="0">
                  <a:solidFill>
                    <a:schemeClr val="bg1"/>
                  </a:solidFill>
                </a:rPr>
                <a:t>oli kirjasto, joka muutti </a:t>
              </a:r>
            </a:p>
            <a:p>
              <a:r>
                <a:rPr lang="fi-FI" b="1" dirty="0" smtClean="0">
                  <a:solidFill>
                    <a:schemeClr val="bg1"/>
                  </a:solidFill>
                </a:rPr>
                <a:t>uuteen Kaisa -kirjastoon</a:t>
              </a:r>
              <a:endParaRPr lang="fi-FI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Ryhmä 6"/>
          <p:cNvGrpSpPr/>
          <p:nvPr/>
        </p:nvGrpSpPr>
        <p:grpSpPr>
          <a:xfrm>
            <a:off x="4572001" y="0"/>
            <a:ext cx="4608512" cy="3140968"/>
            <a:chOff x="4572000" y="188640"/>
            <a:chExt cx="4104456" cy="2736304"/>
          </a:xfrm>
        </p:grpSpPr>
        <p:pic>
          <p:nvPicPr>
            <p:cNvPr id="6146" name="Picture 2" descr="C:\Users\Lauri\Pictures\Kuvia Minervatorista\P101004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8640"/>
              <a:ext cx="4104456" cy="2736304"/>
            </a:xfrm>
            <a:prstGeom prst="rect">
              <a:avLst/>
            </a:prstGeom>
            <a:noFill/>
          </p:spPr>
        </p:pic>
        <p:sp>
          <p:nvSpPr>
            <p:cNvPr id="9" name="Tekstikehys 8"/>
            <p:cNvSpPr txBox="1"/>
            <p:nvPr/>
          </p:nvSpPr>
          <p:spPr>
            <a:xfrm>
              <a:off x="4607531" y="404665"/>
              <a:ext cx="230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 smtClean="0">
                  <a:solidFill>
                    <a:schemeClr val="bg1"/>
                  </a:solidFill>
                </a:rPr>
                <a:t>Tilaan suunniteltiin</a:t>
              </a:r>
            </a:p>
            <a:p>
              <a:r>
                <a:rPr lang="fi-FI" b="1" dirty="0" smtClean="0">
                  <a:solidFill>
                    <a:schemeClr val="bg1"/>
                  </a:solidFill>
                </a:rPr>
                <a:t>tulevaisuuden oppimisympäristö</a:t>
              </a:r>
              <a:endParaRPr lang="fi-FI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Ryhmä 11"/>
          <p:cNvGrpSpPr/>
          <p:nvPr/>
        </p:nvGrpSpPr>
        <p:grpSpPr>
          <a:xfrm>
            <a:off x="0" y="3068960"/>
            <a:ext cx="4427984" cy="3312368"/>
            <a:chOff x="140718" y="3212976"/>
            <a:chExt cx="4143250" cy="2736304"/>
          </a:xfrm>
        </p:grpSpPr>
        <p:pic>
          <p:nvPicPr>
            <p:cNvPr id="6147" name="Picture 3" descr="C:\Users\Lauri\Pictures\Kuvia Minervatorista\P1010652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212976"/>
              <a:ext cx="4104456" cy="2736304"/>
            </a:xfrm>
            <a:prstGeom prst="rect">
              <a:avLst/>
            </a:prstGeom>
            <a:noFill/>
          </p:spPr>
        </p:pic>
        <p:sp>
          <p:nvSpPr>
            <p:cNvPr id="10" name="Tekstikehys 9"/>
            <p:cNvSpPr txBox="1"/>
            <p:nvPr/>
          </p:nvSpPr>
          <p:spPr>
            <a:xfrm>
              <a:off x="140718" y="4149080"/>
              <a:ext cx="1448478" cy="100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 smtClean="0">
                  <a:solidFill>
                    <a:schemeClr val="bg1"/>
                  </a:solidFill>
                </a:rPr>
                <a:t>Tilan toimintoja testattiin </a:t>
              </a:r>
              <a:endParaRPr lang="fi-FI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kstikehys 10"/>
          <p:cNvSpPr txBox="1"/>
          <p:nvPr/>
        </p:nvSpPr>
        <p:spPr>
          <a:xfrm>
            <a:off x="4391069" y="4221088"/>
            <a:ext cx="1189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Ja otettiin </a:t>
            </a:r>
          </a:p>
          <a:p>
            <a:r>
              <a:rPr lang="fi-FI" b="1" dirty="0" smtClean="0"/>
              <a:t>käyttöön</a:t>
            </a:r>
          </a:p>
          <a:p>
            <a:r>
              <a:rPr lang="fi-FI" b="1" dirty="0" smtClean="0"/>
              <a:t>21.8.2012 </a:t>
            </a:r>
            <a:endParaRPr lang="fi-FI" b="1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13" name="Tekstiruutu 12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Lonka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8" name="Picture 6" descr="http://sphotos-c.ak.fbcdn.net/hphotos-ak-snc7/405245_431220650261343_941099451_n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601" y="3960790"/>
            <a:ext cx="3227383" cy="24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photos-a.ak.fbcdn.net/hphotos-ak-prn1/551974_431223270261081_1788986475_n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795" y="1327995"/>
            <a:ext cx="3677717" cy="490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ikehys 10"/>
          <p:cNvSpPr txBox="1"/>
          <p:nvPr/>
        </p:nvSpPr>
        <p:spPr>
          <a:xfrm>
            <a:off x="5705670" y="1356777"/>
            <a:ext cx="2656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Osallistujat voivat tuottaa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sisältöä tableteilla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(tässä terveisiä Kirstille)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19" name="Tekstikehys 10"/>
          <p:cNvSpPr txBox="1"/>
          <p:nvPr/>
        </p:nvSpPr>
        <p:spPr>
          <a:xfrm>
            <a:off x="2195736" y="4942909"/>
            <a:ext cx="2022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Sisältöä hallitaan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SMART </a:t>
            </a:r>
            <a:r>
              <a:rPr lang="fi-FI" b="1" dirty="0" err="1" smtClean="0">
                <a:solidFill>
                  <a:schemeClr val="bg1"/>
                </a:solidFill>
              </a:rPr>
              <a:t>Podiumilla</a:t>
            </a:r>
            <a:endParaRPr lang="fi-FI" b="1" dirty="0" smtClean="0">
              <a:solidFill>
                <a:schemeClr val="bg1"/>
              </a:solidFill>
            </a:endParaRPr>
          </a:p>
          <a:p>
            <a:r>
              <a:rPr lang="fi-FI" b="1" dirty="0" smtClean="0">
                <a:solidFill>
                  <a:schemeClr val="bg1"/>
                </a:solidFill>
              </a:rPr>
              <a:t>=&gt;käsitekartta tms.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19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Opinmaisemien kehittäminen                 Olli Niemi</a:t>
            </a:r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1E628-5DFE-43C6-B4CC-4792AAAC2B07}" type="slidenum">
              <a:rPr lang="fi-FI" smtClean="0"/>
              <a:pPr/>
              <a:t>34</a:t>
            </a:fld>
            <a:endParaRPr lang="fi-FI"/>
          </a:p>
        </p:txBody>
      </p:sp>
      <p:pic>
        <p:nvPicPr>
          <p:cNvPr id="3074" name="Picture 2" descr="C:\Users\Lauri\Desktop\Tutkimus\Uusimmat kuvat tilasta\minerva_hahmotelma.english._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Tekstiruutu 5"/>
          <p:cNvSpPr txBox="1"/>
          <p:nvPr/>
        </p:nvSpPr>
        <p:spPr>
          <a:xfrm>
            <a:off x="7454012" y="6063679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Lonka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439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/>
          <p:cNvGrpSpPr/>
          <p:nvPr/>
        </p:nvGrpSpPr>
        <p:grpSpPr>
          <a:xfrm>
            <a:off x="25152" y="2186861"/>
            <a:ext cx="6228184" cy="4671139"/>
            <a:chOff x="25152" y="2186861"/>
            <a:chExt cx="6228184" cy="4671139"/>
          </a:xfrm>
        </p:grpSpPr>
        <p:pic>
          <p:nvPicPr>
            <p:cNvPr id="1026" name="Picture 2" descr="http://sphotos-h.ak.fbcdn.net/hphotos-ak-ash4/391567_431217640261644_1456716306_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" y="2186861"/>
              <a:ext cx="6228184" cy="4671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kstiruutu 10"/>
            <p:cNvSpPr txBox="1"/>
            <p:nvPr/>
          </p:nvSpPr>
          <p:spPr>
            <a:xfrm>
              <a:off x="2411760" y="3419708"/>
              <a:ext cx="306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i-FI" b="1" dirty="0" smtClean="0">
                  <a:solidFill>
                    <a:schemeClr val="bg1"/>
                  </a:solidFill>
                </a:rPr>
                <a:t>Samanaikaisopetuksen luokka</a:t>
              </a:r>
              <a:endParaRPr lang="fi-FI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35</a:t>
            </a:fld>
            <a:endParaRPr lang="fi-FI"/>
          </a:p>
        </p:txBody>
      </p:sp>
      <p:grpSp>
        <p:nvGrpSpPr>
          <p:cNvPr id="7" name="Ryhmä 6"/>
          <p:cNvGrpSpPr/>
          <p:nvPr/>
        </p:nvGrpSpPr>
        <p:grpSpPr>
          <a:xfrm>
            <a:off x="4572000" y="1"/>
            <a:ext cx="4625244" cy="3445005"/>
            <a:chOff x="4572000" y="0"/>
            <a:chExt cx="4697252" cy="3522939"/>
          </a:xfrm>
        </p:grpSpPr>
        <p:pic>
          <p:nvPicPr>
            <p:cNvPr id="1032" name="Picture 8" descr="http://sphotos-a.ak.fbcdn.net/hphotos-ak-snc6/185438_431222076927867_1883820741_n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0"/>
              <a:ext cx="4697252" cy="3522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kstiruutu 4"/>
            <p:cNvSpPr txBox="1"/>
            <p:nvPr/>
          </p:nvSpPr>
          <p:spPr>
            <a:xfrm>
              <a:off x="4932040" y="116632"/>
              <a:ext cx="2393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b="1" dirty="0" smtClean="0">
                  <a:solidFill>
                    <a:schemeClr val="bg1"/>
                  </a:solidFill>
                </a:rPr>
                <a:t>Tabletit oleellinen osaa</a:t>
              </a:r>
            </a:p>
            <a:p>
              <a:r>
                <a:rPr lang="fi-FI" b="1" dirty="0">
                  <a:solidFill>
                    <a:schemeClr val="bg1"/>
                  </a:solidFill>
                </a:rPr>
                <a:t>u</a:t>
              </a:r>
              <a:r>
                <a:rPr lang="fi-FI" b="1" dirty="0" smtClean="0">
                  <a:solidFill>
                    <a:schemeClr val="bg1"/>
                  </a:solidFill>
                </a:rPr>
                <a:t>utta oppimistilaa</a:t>
              </a:r>
              <a:endParaRPr lang="fi-FI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Ryhmä 5"/>
          <p:cNvGrpSpPr/>
          <p:nvPr/>
        </p:nvGrpSpPr>
        <p:grpSpPr>
          <a:xfrm>
            <a:off x="-21341" y="0"/>
            <a:ext cx="4593341" cy="3445006"/>
            <a:chOff x="-21341" y="0"/>
            <a:chExt cx="4593341" cy="3445006"/>
          </a:xfrm>
        </p:grpSpPr>
        <p:pic>
          <p:nvPicPr>
            <p:cNvPr id="1028" name="Picture 4" descr="http://sphotos-e.ak.fbcdn.net/hphotos-ak-ash3/528048_431219753594766_1427956298_n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41" y="0"/>
              <a:ext cx="4593341" cy="3445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kstiruutu 9"/>
            <p:cNvSpPr txBox="1"/>
            <p:nvPr/>
          </p:nvSpPr>
          <p:spPr>
            <a:xfrm>
              <a:off x="1942345" y="14818"/>
              <a:ext cx="2389500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fi-FI" b="1" dirty="0" smtClean="0">
                  <a:solidFill>
                    <a:schemeClr val="bg1"/>
                  </a:solidFill>
                </a:rPr>
                <a:t>Näkymä </a:t>
              </a:r>
              <a:r>
                <a:rPr lang="fi-FI" b="1" dirty="0" err="1" smtClean="0">
                  <a:solidFill>
                    <a:schemeClr val="bg1"/>
                  </a:solidFill>
                </a:rPr>
                <a:t>Minervatorille</a:t>
              </a:r>
              <a:endParaRPr lang="fi-FI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Ryhmä 8"/>
          <p:cNvGrpSpPr/>
          <p:nvPr/>
        </p:nvGrpSpPr>
        <p:grpSpPr>
          <a:xfrm>
            <a:off x="5576528" y="3429000"/>
            <a:ext cx="3603984" cy="2702988"/>
            <a:chOff x="5576528" y="3501008"/>
            <a:chExt cx="3603984" cy="2702988"/>
          </a:xfrm>
        </p:grpSpPr>
        <p:pic>
          <p:nvPicPr>
            <p:cNvPr id="1030" name="Picture 6" descr="http://sphotos-f.ak.fbcdn.net/hphotos-ak-prn1/523225_431218973594844_927212226_n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528" y="3501008"/>
              <a:ext cx="3603984" cy="2702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kstiruutu 11"/>
            <p:cNvSpPr txBox="1"/>
            <p:nvPr/>
          </p:nvSpPr>
          <p:spPr>
            <a:xfrm>
              <a:off x="5586935" y="3563724"/>
              <a:ext cx="2794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i-FI" b="1" dirty="0" smtClean="0">
                  <a:solidFill>
                    <a:schemeClr val="bg1"/>
                  </a:solidFill>
                </a:rPr>
                <a:t>Tilassa </a:t>
              </a:r>
              <a:r>
                <a:rPr lang="fi-FI" b="1" dirty="0">
                  <a:solidFill>
                    <a:schemeClr val="bg1"/>
                  </a:solidFill>
                </a:rPr>
                <a:t>X</a:t>
              </a:r>
              <a:r>
                <a:rPr lang="fi-FI" b="1" dirty="0" smtClean="0">
                  <a:solidFill>
                    <a:schemeClr val="bg1"/>
                  </a:solidFill>
                </a:rPr>
                <a:t>box ja </a:t>
              </a:r>
              <a:r>
                <a:rPr lang="fi-FI" b="1" dirty="0" err="1" smtClean="0">
                  <a:solidFill>
                    <a:schemeClr val="bg1"/>
                  </a:solidFill>
                </a:rPr>
                <a:t>Smart</a:t>
              </a:r>
              <a:r>
                <a:rPr lang="fi-FI" b="1" dirty="0" smtClean="0">
                  <a:solidFill>
                    <a:schemeClr val="bg1"/>
                  </a:solidFill>
                </a:rPr>
                <a:t> </a:t>
              </a:r>
              <a:r>
                <a:rPr lang="fi-FI" b="1" dirty="0" err="1" smtClean="0">
                  <a:solidFill>
                    <a:schemeClr val="bg1"/>
                  </a:solidFill>
                </a:rPr>
                <a:t>board</a:t>
              </a:r>
              <a:endParaRPr lang="fi-FI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kstiruutu 16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Lonka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63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i-FI" sz="3600" b="1" noProof="0" dirty="0" smtClean="0"/>
              <a:t>TUTKIMUKSEN TARKOITUS</a:t>
            </a:r>
            <a:br>
              <a:rPr lang="fi-FI" sz="3600" b="1" noProof="0" dirty="0" smtClean="0"/>
            </a:br>
            <a:r>
              <a:rPr lang="fi-FI" sz="3600" b="1" noProof="0" dirty="0" smtClean="0"/>
              <a:t>RYM SHOK WP4 </a:t>
            </a:r>
            <a:r>
              <a:rPr lang="fi-FI" sz="3600" b="1" noProof="0" dirty="0" err="1" smtClean="0"/>
              <a:t>Task</a:t>
            </a:r>
            <a:r>
              <a:rPr lang="fi-FI" sz="3600" b="1" noProof="0" dirty="0" smtClean="0"/>
              <a:t> 1.1</a:t>
            </a:r>
            <a:endParaRPr lang="fi-FI" sz="3600" b="1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344" y="1844824"/>
            <a:ext cx="8371656" cy="4098776"/>
          </a:xfrm>
        </p:spPr>
        <p:txBody>
          <a:bodyPr>
            <a:normAutofit fontScale="70000" lnSpcReduction="20000"/>
          </a:bodyPr>
          <a:lstStyle/>
          <a:p>
            <a:pPr marL="355600" indent="-355600">
              <a:buFontTx/>
              <a:buChar char="-"/>
            </a:pPr>
            <a:r>
              <a:rPr lang="fi-FI" noProof="0" dirty="0" smtClean="0"/>
              <a:t>Tutkimus on osa isompaa RYM Sisäympäristöt –hanketta, jossa tutkimme ja kehitämme tiloja Helsingin yliopistossa (mm. </a:t>
            </a:r>
            <a:r>
              <a:rPr lang="fi-FI" noProof="0" dirty="0" err="1" smtClean="0"/>
              <a:t>Chemicumissa</a:t>
            </a:r>
            <a:r>
              <a:rPr lang="fi-FI" noProof="0" dirty="0" smtClean="0"/>
              <a:t>) ja Aalto-yliopistossa</a:t>
            </a:r>
          </a:p>
          <a:p>
            <a:pPr marL="355600" indent="-355600">
              <a:buFontTx/>
              <a:buChar char="-"/>
            </a:pPr>
            <a:r>
              <a:rPr lang="fi-FI" noProof="0" dirty="0" smtClean="0"/>
              <a:t>Edellä esitelty World Design Capital </a:t>
            </a:r>
            <a:r>
              <a:rPr lang="fi-FI" noProof="0" dirty="0" err="1" smtClean="0"/>
              <a:t>Living</a:t>
            </a:r>
            <a:r>
              <a:rPr lang="fi-FI" noProof="0" dirty="0" smtClean="0"/>
              <a:t> </a:t>
            </a:r>
            <a:r>
              <a:rPr lang="fi-FI" noProof="0" dirty="0" err="1" smtClean="0"/>
              <a:t>Labimme</a:t>
            </a:r>
            <a:r>
              <a:rPr lang="fi-FI" noProof="0" dirty="0" smtClean="0"/>
              <a:t> on tulevaisuuden oppimisen tila Siltavuorenpenkereellä</a:t>
            </a:r>
          </a:p>
          <a:p>
            <a:pPr marL="355600" indent="-355600">
              <a:buFontTx/>
              <a:buChar char="-"/>
            </a:pPr>
            <a:r>
              <a:rPr lang="fi-FI" noProof="0" dirty="0" smtClean="0"/>
              <a:t>Teemme yhteistyötä yliopistojen kiinteistöyhtiöiden kanssa ja tuotamme heille käyttäjälähtöistä tietoa uudenlaisista tilaratkaisuista</a:t>
            </a:r>
          </a:p>
          <a:p>
            <a:pPr marL="355600" indent="-355600">
              <a:buFontTx/>
              <a:buChar char="-"/>
            </a:pPr>
            <a:r>
              <a:rPr lang="fi-FI" noProof="0" dirty="0" smtClean="0"/>
              <a:t>Tarkastelemme tiloja oppimisen, toiminnan ja hyvinvoinnin kannalta</a:t>
            </a:r>
          </a:p>
          <a:p>
            <a:pPr marL="355600" indent="-355600">
              <a:buFontTx/>
              <a:buChar char="-"/>
            </a:pPr>
            <a:r>
              <a:rPr lang="fi-FI" noProof="0" dirty="0" smtClean="0"/>
              <a:t>Tutkimme myös huippututkimusryhmiä ja väitöskirjantekijöiden oppimista </a:t>
            </a:r>
          </a:p>
          <a:p>
            <a:endParaRPr lang="fi-FI" noProof="0" dirty="0" smtClean="0"/>
          </a:p>
          <a:p>
            <a:pPr>
              <a:buNone/>
            </a:pPr>
            <a:endParaRPr lang="fi-FI" noProof="0" dirty="0" smtClean="0"/>
          </a:p>
          <a:p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36</a:t>
            </a:fld>
            <a:endParaRPr lang="fi-FI"/>
          </a:p>
        </p:txBody>
      </p:sp>
      <p:sp>
        <p:nvSpPr>
          <p:cNvPr id="7" name="Tekstiruutu 6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Lonka et </a:t>
            </a:r>
            <a:r>
              <a:rPr lang="fi-FI" sz="12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5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fi-FI" b="1" noProof="0" dirty="0" smtClean="0"/>
              <a:t>Tutkimuksen merkitys</a:t>
            </a:r>
            <a:endParaRPr lang="fi-FI" b="1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4784"/>
            <a:ext cx="7867600" cy="3962400"/>
          </a:xfrm>
        </p:spPr>
        <p:txBody>
          <a:bodyPr>
            <a:noAutofit/>
          </a:bodyPr>
          <a:lstStyle/>
          <a:p>
            <a:pPr marL="355600" indent="-355600">
              <a:buFontTx/>
              <a:buChar char="-"/>
            </a:pPr>
            <a:r>
              <a:rPr lang="fi-FI" sz="2400" noProof="0" dirty="0" smtClean="0"/>
              <a:t>Tärkeää saada tietoa oppimis- ja opetus-käytännöistä, mikä niitä edistää tai estää</a:t>
            </a:r>
          </a:p>
          <a:p>
            <a:pPr marL="355600" indent="-355600">
              <a:buFontTx/>
              <a:buChar char="-"/>
            </a:pPr>
            <a:r>
              <a:rPr lang="fi-FI" sz="2400" noProof="0" dirty="0" smtClean="0"/>
              <a:t>Keräämme yleistä tietoa opiskelijoista ja heidän ominaispiirteistään, kuten lähestymistavoistaan oppimiseen</a:t>
            </a:r>
          </a:p>
          <a:p>
            <a:pPr marL="355600" indent="-355600">
              <a:buFontTx/>
              <a:buChar char="-"/>
            </a:pPr>
            <a:r>
              <a:rPr lang="fi-FI" sz="2400" noProof="0" dirty="0" smtClean="0"/>
              <a:t>Keräämme tietoa myös opettajilta koskien heidän ajatuksiaan tulevaisuuden oppimis- ja opetustiloista</a:t>
            </a:r>
          </a:p>
          <a:p>
            <a:pPr marL="355600" indent="-355600">
              <a:buFontTx/>
              <a:buChar char="-"/>
            </a:pPr>
            <a:r>
              <a:rPr lang="fi-FI" sz="2400" noProof="0" dirty="0" smtClean="0"/>
              <a:t>Tutkimme myös huippututkimusryhmiä ja heidän tavoistaan luoda tietoa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Opinmaisemien kehittäminen                 Olli Niemi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7365-AFD0-4CB9-B985-A6C1856BFD16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7" name="Tekstiruutu 6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Lonka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3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fi-FI" b="1" noProof="0" dirty="0" smtClean="0"/>
              <a:t>OPISKELIJARYHMÄT</a:t>
            </a:r>
            <a:endParaRPr lang="fi-FI" b="1" noProof="0" dirty="0"/>
          </a:p>
        </p:txBody>
      </p:sp>
      <p:grpSp>
        <p:nvGrpSpPr>
          <p:cNvPr id="7" name="Ryhmä 6"/>
          <p:cNvGrpSpPr/>
          <p:nvPr/>
        </p:nvGrpSpPr>
        <p:grpSpPr>
          <a:xfrm>
            <a:off x="3419872" y="1752600"/>
            <a:ext cx="2304256" cy="4082281"/>
            <a:chOff x="3419872" y="1752600"/>
            <a:chExt cx="2304256" cy="4082281"/>
          </a:xfrm>
        </p:grpSpPr>
        <p:pic>
          <p:nvPicPr>
            <p:cNvPr id="5" name="Picture 4" descr="royalty-free-philosopher-clipart-illustration-1047361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3645024"/>
              <a:ext cx="1584176" cy="166338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10000" y="5373216"/>
              <a:ext cx="163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b="1" dirty="0" smtClean="0"/>
                <a:t>Teoreetikot</a:t>
              </a:r>
              <a:endParaRPr lang="fi-FI" sz="2400" b="1" dirty="0"/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3419872" y="1752600"/>
              <a:ext cx="2304256" cy="1604392"/>
            </a:xfrm>
            <a:prstGeom prst="wedgeRectCallout">
              <a:avLst/>
            </a:prstGeom>
            <a:solidFill>
              <a:srgbClr val="FFFF0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2000" b="1" dirty="0" smtClean="0"/>
                <a:t>Oma pohdinta on varmaa ja käytännöllistä tietoa tärkeämpää</a:t>
              </a:r>
              <a:endParaRPr lang="fi-FI" sz="2000" b="1" dirty="0"/>
            </a:p>
          </p:txBody>
        </p:sp>
      </p:grpSp>
      <p:grpSp>
        <p:nvGrpSpPr>
          <p:cNvPr id="3" name="Ryhmä 2"/>
          <p:cNvGrpSpPr/>
          <p:nvPr/>
        </p:nvGrpSpPr>
        <p:grpSpPr>
          <a:xfrm>
            <a:off x="304800" y="1828800"/>
            <a:ext cx="2971056" cy="4231397"/>
            <a:chOff x="304800" y="1828800"/>
            <a:chExt cx="2971056" cy="4231397"/>
          </a:xfrm>
        </p:grpSpPr>
        <p:pic>
          <p:nvPicPr>
            <p:cNvPr id="6" name="Content Placeholder 9" descr="cook book.gi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52" y="3429000"/>
              <a:ext cx="1601584" cy="158417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4800" y="5229200"/>
              <a:ext cx="2971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b="1" dirty="0" smtClean="0"/>
                <a:t>Keittokirja-</a:t>
              </a:r>
            </a:p>
            <a:p>
              <a:pPr algn="ctr"/>
              <a:r>
                <a:rPr lang="fi-FI" sz="2400" b="1" dirty="0" smtClean="0"/>
                <a:t>opiskelijat</a:t>
              </a:r>
              <a:endParaRPr lang="fi-FI" sz="2400" b="1" dirty="0"/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304800" y="1828800"/>
              <a:ext cx="2362200" cy="1295400"/>
            </a:xfrm>
            <a:prstGeom prst="wedgeRectCallou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000" b="1" dirty="0" smtClean="0">
                  <a:solidFill>
                    <a:schemeClr val="tx1"/>
                  </a:solidFill>
                </a:rPr>
                <a:t>Haluan varmaa ja sovellettavaa tietoa</a:t>
              </a:r>
              <a:endParaRPr lang="fi-FI" sz="2000" b="1" dirty="0"/>
            </a:p>
          </p:txBody>
        </p:sp>
      </p:grpSp>
      <p:grpSp>
        <p:nvGrpSpPr>
          <p:cNvPr id="12" name="Ryhmä 11"/>
          <p:cNvGrpSpPr/>
          <p:nvPr/>
        </p:nvGrpSpPr>
        <p:grpSpPr>
          <a:xfrm>
            <a:off x="5867400" y="1752600"/>
            <a:ext cx="3276600" cy="4235589"/>
            <a:chOff x="5867400" y="1752600"/>
            <a:chExt cx="3276600" cy="4235589"/>
          </a:xfrm>
        </p:grpSpPr>
        <p:sp>
          <p:nvSpPr>
            <p:cNvPr id="16" name="Rectangular Callout 15"/>
            <p:cNvSpPr/>
            <p:nvPr/>
          </p:nvSpPr>
          <p:spPr>
            <a:xfrm>
              <a:off x="6101937" y="1752600"/>
              <a:ext cx="2667000" cy="1524000"/>
            </a:xfrm>
            <a:prstGeom prst="wedgeRectCallout">
              <a:avLst/>
            </a:prstGeom>
            <a:solidFill>
              <a:srgbClr val="FFFF0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000" b="1" dirty="0" smtClean="0">
                  <a:solidFill>
                    <a:srgbClr val="000000"/>
                  </a:solidFill>
                </a:rPr>
                <a:t>Sekä oma pohdinta, että tiedon varmuus ja sovellettavuus ovat tärkeitä</a:t>
              </a:r>
              <a:endParaRPr lang="fi-FI" sz="2000" b="1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3665173"/>
              <a:ext cx="1935163" cy="166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867400" y="5157192"/>
              <a:ext cx="3276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b="1" dirty="0" err="1" smtClean="0"/>
                <a:t>Reflektiiviset</a:t>
              </a:r>
              <a:r>
                <a:rPr lang="fi-FI" sz="2400" b="1" dirty="0" smtClean="0"/>
                <a:t> ammattilaiset</a:t>
              </a:r>
              <a:endParaRPr lang="fi-FI" sz="2400" b="1" dirty="0"/>
            </a:p>
          </p:txBody>
        </p:sp>
      </p:grpSp>
      <p:sp>
        <p:nvSpPr>
          <p:cNvPr id="13" name="Päivämäärän paikkamerkki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18" name="Alatunnisteen paikkamerkki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19" name="Dian numeron paikkamerkki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38</a:t>
            </a:fld>
            <a:endParaRPr lang="fi-FI"/>
          </a:p>
        </p:txBody>
      </p:sp>
      <p:sp>
        <p:nvSpPr>
          <p:cNvPr id="21" name="Tekstiruutu 20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Lonka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3735160" y="1268760"/>
            <a:ext cx="4405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000" b="1" dirty="0" smtClean="0"/>
              <a:t>Näillä kahdella voimakkain opiskeluinto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419119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cture pictur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573016"/>
            <a:ext cx="3372527" cy="2664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fi-FI" b="1" noProof="0" dirty="0" smtClean="0"/>
              <a:t>MUUTOS KURSSILLA</a:t>
            </a:r>
            <a:endParaRPr lang="fi-FI" b="1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i-FI" noProof="0" dirty="0" smtClean="0"/>
              <a:t>Aktivoivan filosofian kurssin aikana kasvoivat:</a:t>
            </a:r>
            <a:endParaRPr lang="fi-FI" sz="4000" noProof="0" dirty="0" smtClean="0"/>
          </a:p>
          <a:p>
            <a:pPr lvl="1"/>
            <a:r>
              <a:rPr lang="fi-FI" sz="3200" noProof="0" dirty="0" smtClean="0"/>
              <a:t>Opiskeluinto</a:t>
            </a:r>
          </a:p>
          <a:p>
            <a:pPr lvl="1"/>
            <a:r>
              <a:rPr lang="fi-FI" sz="3200" noProof="0" dirty="0" smtClean="0"/>
              <a:t>Halukkuus pohdintaan</a:t>
            </a:r>
          </a:p>
          <a:p>
            <a:pPr lvl="1"/>
            <a:r>
              <a:rPr lang="fi-FI" sz="3200" noProof="0" dirty="0" smtClean="0"/>
              <a:t>Optimismi</a:t>
            </a:r>
          </a:p>
          <a:p>
            <a:pPr lvl="1"/>
            <a:r>
              <a:rPr lang="fi-FI" sz="3200" noProof="0" dirty="0" smtClean="0"/>
              <a:t>Hyvinvointi </a:t>
            </a:r>
            <a:r>
              <a:rPr lang="fi-FI" noProof="0" dirty="0" smtClean="0"/>
              <a:t>(Korhonen, 2012)</a:t>
            </a:r>
          </a:p>
          <a:p>
            <a:pPr lvl="2">
              <a:buNone/>
            </a:pPr>
            <a:endParaRPr lang="fi-FI" noProof="0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39</a:t>
            </a:fld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Lonka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37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0"/>
          <p:cNvGrpSpPr/>
          <p:nvPr/>
        </p:nvGrpSpPr>
        <p:grpSpPr>
          <a:xfrm>
            <a:off x="611560" y="1412776"/>
            <a:ext cx="3888432" cy="3960440"/>
            <a:chOff x="611560" y="1412776"/>
            <a:chExt cx="3888432" cy="3960440"/>
          </a:xfrm>
        </p:grpSpPr>
        <p:sp>
          <p:nvSpPr>
            <p:cNvPr id="7" name="Vinoneliö 6"/>
            <p:cNvSpPr/>
            <p:nvPr/>
          </p:nvSpPr>
          <p:spPr>
            <a:xfrm>
              <a:off x="611560" y="1916832"/>
              <a:ext cx="3888432" cy="345638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kstikehys 15"/>
            <p:cNvSpPr txBox="1"/>
            <p:nvPr/>
          </p:nvSpPr>
          <p:spPr>
            <a:xfrm>
              <a:off x="1113765" y="1412776"/>
              <a:ext cx="2960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b="1" dirty="0" smtClean="0">
                  <a:solidFill>
                    <a:srgbClr val="002060"/>
                  </a:solidFill>
                </a:rPr>
                <a:t>Mitkä ovat oikeita ongelmia?</a:t>
              </a:r>
              <a:endParaRPr lang="fi-FI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Ryhmä 21"/>
          <p:cNvGrpSpPr/>
          <p:nvPr/>
        </p:nvGrpSpPr>
        <p:grpSpPr>
          <a:xfrm>
            <a:off x="4499992" y="1412776"/>
            <a:ext cx="3888432" cy="3960440"/>
            <a:chOff x="4499992" y="1412776"/>
            <a:chExt cx="3888432" cy="3960440"/>
          </a:xfrm>
        </p:grpSpPr>
        <p:sp>
          <p:nvSpPr>
            <p:cNvPr id="8" name="Vinoneliö 7"/>
            <p:cNvSpPr/>
            <p:nvPr/>
          </p:nvSpPr>
          <p:spPr>
            <a:xfrm>
              <a:off x="4499992" y="1916832"/>
              <a:ext cx="3888432" cy="345638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Tekstikehys 16"/>
            <p:cNvSpPr txBox="1"/>
            <p:nvPr/>
          </p:nvSpPr>
          <p:spPr>
            <a:xfrm>
              <a:off x="4918114" y="1412776"/>
              <a:ext cx="3012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b="1" dirty="0" smtClean="0">
                  <a:solidFill>
                    <a:srgbClr val="002060"/>
                  </a:solidFill>
                </a:rPr>
                <a:t>Mitkä ovat oikeita ratkaisuja?</a:t>
              </a:r>
              <a:endParaRPr lang="fi-FI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0344" y="116632"/>
            <a:ext cx="9118848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fi-FI" sz="3200" b="1" dirty="0" smtClean="0"/>
              <a:t>Kokeilemalla testaamme uusia ratkaisuja; sovellamme ns. </a:t>
            </a:r>
            <a:r>
              <a:rPr lang="fi-FI" sz="3200" b="1" dirty="0" err="1" smtClean="0"/>
              <a:t>double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diamond</a:t>
            </a:r>
            <a:r>
              <a:rPr lang="fi-FI" sz="3200" b="1" dirty="0" smtClean="0"/>
              <a:t> -mallia</a:t>
            </a:r>
            <a:endParaRPr lang="fi-FI" sz="3200" b="1" dirty="0"/>
          </a:p>
        </p:txBody>
      </p:sp>
      <p:sp>
        <p:nvSpPr>
          <p:cNvPr id="9" name="Pyöristetty suorakulmio 8"/>
          <p:cNvSpPr/>
          <p:nvPr/>
        </p:nvSpPr>
        <p:spPr>
          <a:xfrm>
            <a:off x="860954" y="3188310"/>
            <a:ext cx="1633138" cy="9144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Uusi havainto tai</a:t>
            </a:r>
          </a:p>
          <a:p>
            <a:pPr algn="ctr"/>
            <a:r>
              <a:rPr lang="fi-FI" dirty="0" smtClean="0"/>
              <a:t>keksintö</a:t>
            </a:r>
            <a:endParaRPr lang="fi-FI" dirty="0"/>
          </a:p>
        </p:txBody>
      </p:sp>
      <p:sp>
        <p:nvSpPr>
          <p:cNvPr id="10" name="Pyöristetty suorakulmio 9"/>
          <p:cNvSpPr/>
          <p:nvPr/>
        </p:nvSpPr>
        <p:spPr>
          <a:xfrm>
            <a:off x="2562544" y="3166606"/>
            <a:ext cx="1513946" cy="9144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Kokeillaan, tehdään</a:t>
            </a:r>
          </a:p>
          <a:p>
            <a:pPr algn="ctr"/>
            <a:r>
              <a:rPr lang="fi-FI" dirty="0" smtClean="0"/>
              <a:t>interventio</a:t>
            </a:r>
            <a:endParaRPr lang="fi-FI" dirty="0"/>
          </a:p>
        </p:txBody>
      </p:sp>
      <p:sp>
        <p:nvSpPr>
          <p:cNvPr id="13" name="Pyöristetty suorakulmio 12"/>
          <p:cNvSpPr/>
          <p:nvPr/>
        </p:nvSpPr>
        <p:spPr>
          <a:xfrm>
            <a:off x="4957678" y="3188310"/>
            <a:ext cx="1441938" cy="9144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mtClean="0"/>
              <a:t>Kehitään eteenpäin</a:t>
            </a:r>
            <a:endParaRPr lang="fi-FI"/>
          </a:p>
        </p:txBody>
      </p:sp>
      <p:sp>
        <p:nvSpPr>
          <p:cNvPr id="14" name="Pyöristetty suorakulmio 13"/>
          <p:cNvSpPr/>
          <p:nvPr/>
        </p:nvSpPr>
        <p:spPr>
          <a:xfrm>
            <a:off x="6468068" y="3166606"/>
            <a:ext cx="1776340" cy="9144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mtClean="0"/>
              <a:t>Laajennetaan toimintaa</a:t>
            </a:r>
            <a:endParaRPr lang="fi-FI"/>
          </a:p>
        </p:txBody>
      </p:sp>
      <p:sp>
        <p:nvSpPr>
          <p:cNvPr id="15" name="Tekstikehys 14"/>
          <p:cNvSpPr txBox="1"/>
          <p:nvPr/>
        </p:nvSpPr>
        <p:spPr>
          <a:xfrm>
            <a:off x="321216" y="5981134"/>
            <a:ext cx="4435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>
                <a:solidFill>
                  <a:srgbClr val="002060"/>
                </a:solidFill>
              </a:rPr>
              <a:t>http://www.designcouncil.org.uk/designprocess</a:t>
            </a:r>
            <a:endParaRPr lang="fi-FI" sz="1600" dirty="0">
              <a:solidFill>
                <a:srgbClr val="002060"/>
              </a:solidFill>
            </a:endParaRPr>
          </a:p>
        </p:txBody>
      </p:sp>
      <p:sp>
        <p:nvSpPr>
          <p:cNvPr id="20" name="Suorakulmio 19"/>
          <p:cNvSpPr/>
          <p:nvPr/>
        </p:nvSpPr>
        <p:spPr>
          <a:xfrm>
            <a:off x="4283968" y="1556792"/>
            <a:ext cx="482352" cy="4176464"/>
          </a:xfrm>
          <a:prstGeom prst="rect">
            <a:avLst/>
          </a:prstGeom>
          <a:blipFill dpi="0" rotWithShape="1">
            <a:blip r:embed="rId3" cstate="print">
              <a:alphaModFix amt="5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i-FI" sz="3200" b="1" smtClean="0">
                <a:solidFill>
                  <a:srgbClr val="C00000"/>
                </a:solidFill>
              </a:rPr>
              <a:t>Ennakkoasenteet</a:t>
            </a:r>
            <a:endParaRPr lang="fi-FI" sz="3200" b="1">
              <a:solidFill>
                <a:srgbClr val="C00000"/>
              </a:solidFill>
            </a:endParaRPr>
          </a:p>
        </p:txBody>
      </p:sp>
      <p:sp>
        <p:nvSpPr>
          <p:cNvPr id="18" name="Tekstikehys 17"/>
          <p:cNvSpPr txBox="1"/>
          <p:nvPr/>
        </p:nvSpPr>
        <p:spPr>
          <a:xfrm>
            <a:off x="565520" y="5229200"/>
            <a:ext cx="8254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>
                <a:solidFill>
                  <a:srgbClr val="002060"/>
                </a:solidFill>
              </a:rPr>
              <a:t>Opitaan tekemällä</a:t>
            </a:r>
          </a:p>
          <a:p>
            <a:r>
              <a:rPr lang="fi-FI" sz="2400" b="1" dirty="0" smtClean="0">
                <a:solidFill>
                  <a:srgbClr val="002060"/>
                </a:solidFill>
              </a:rPr>
              <a:t>Analysoidaan vaikuttavuuksia; miten tukee prosesseja, tarpeita</a:t>
            </a:r>
            <a:endParaRPr lang="fi-FI" sz="2400" b="1" dirty="0">
              <a:solidFill>
                <a:srgbClr val="002060"/>
              </a:solidFill>
            </a:endParaRPr>
          </a:p>
        </p:txBody>
      </p:sp>
      <p:sp>
        <p:nvSpPr>
          <p:cNvPr id="19" name="Päivämäärän paikkamerkki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z="1100" smtClean="0">
                <a:solidFill>
                  <a:srgbClr val="002060"/>
                </a:solidFill>
              </a:rPr>
              <a:t>27.9.2012</a:t>
            </a:r>
            <a:endParaRPr lang="fi-FI" sz="1100">
              <a:solidFill>
                <a:srgbClr val="002060"/>
              </a:solidFill>
            </a:endParaRPr>
          </a:p>
        </p:txBody>
      </p:sp>
      <p:sp>
        <p:nvSpPr>
          <p:cNvPr id="21" name="Dian numeron paikkamerkki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z="1100" smtClean="0">
                <a:solidFill>
                  <a:srgbClr val="002060"/>
                </a:solidFill>
              </a:rPr>
              <a:pPr/>
              <a:t>4</a:t>
            </a:fld>
            <a:endParaRPr lang="fi-FI" sz="1100">
              <a:solidFill>
                <a:srgbClr val="002060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74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75763E-7 L -0.0026 0.7238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3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20" grpId="0" animBg="1"/>
      <p:bldP spid="20" grpId="1" animBg="1"/>
      <p:bldP spid="18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i-FI" sz="3600" b="1" noProof="0" dirty="0" smtClean="0"/>
              <a:t>Mitä tutkitaan </a:t>
            </a:r>
            <a:r>
              <a:rPr lang="fi-FI" sz="3600" b="1" noProof="0" dirty="0" err="1" smtClean="0"/>
              <a:t>HY:n</a:t>
            </a:r>
            <a:r>
              <a:rPr lang="fi-FI" sz="3600" b="1" noProof="0" dirty="0" smtClean="0"/>
              <a:t> kemialla </a:t>
            </a:r>
            <a:br>
              <a:rPr lang="fi-FI" sz="3600" b="1" noProof="0" dirty="0" smtClean="0"/>
            </a:br>
            <a:r>
              <a:rPr lang="fi-FI" sz="3600" b="1" noProof="0" dirty="0" smtClean="0"/>
              <a:t>(ja myös muissa oppiaineissa)</a:t>
            </a:r>
            <a:endParaRPr lang="fi-FI" sz="3600" b="1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noProof="0" dirty="0" smtClean="0"/>
              <a:t>Millaisia opiskelijoita kemialla on (opiskelijaryhmät: tietokäsitykset, opiskeluinto </a:t>
            </a:r>
            <a:r>
              <a:rPr lang="fi-FI" noProof="0" dirty="0" err="1" smtClean="0"/>
              <a:t>jne</a:t>
            </a:r>
            <a:r>
              <a:rPr lang="fi-FI" noProof="0" dirty="0" smtClean="0"/>
              <a:t>)? </a:t>
            </a:r>
            <a:r>
              <a:rPr lang="fi-FI" noProof="0" dirty="0" smtClean="0">
                <a:solidFill>
                  <a:srgbClr val="00B0F0"/>
                </a:solidFill>
              </a:rPr>
              <a:t>Alkukysely paperilomakkeella</a:t>
            </a:r>
          </a:p>
          <a:p>
            <a:r>
              <a:rPr lang="fi-FI" noProof="0" dirty="0" smtClean="0"/>
              <a:t>Miten erilaiset opiskelijat kokevat erilaiset tilat ja tilanteet? </a:t>
            </a:r>
            <a:r>
              <a:rPr lang="fi-FI" noProof="0" dirty="0" smtClean="0">
                <a:solidFill>
                  <a:srgbClr val="00B0F0"/>
                </a:solidFill>
              </a:rPr>
              <a:t>Välikyselyt tai tilannesidonnainen </a:t>
            </a:r>
            <a:r>
              <a:rPr lang="fi-FI" dirty="0" smtClean="0">
                <a:solidFill>
                  <a:srgbClr val="00B0F0"/>
                </a:solidFill>
              </a:rPr>
              <a:t>valokuvat</a:t>
            </a:r>
            <a:r>
              <a:rPr lang="fi-FI" noProof="0" dirty="0" smtClean="0">
                <a:solidFill>
                  <a:srgbClr val="00B0F0"/>
                </a:solidFill>
              </a:rPr>
              <a:t> + haastattelu</a:t>
            </a:r>
          </a:p>
          <a:p>
            <a:pPr lvl="1"/>
            <a:r>
              <a:rPr lang="fi-FI" noProof="0" dirty="0" smtClean="0"/>
              <a:t>Mitä kokemuksia haastavista ja innostavista tiloista?</a:t>
            </a:r>
          </a:p>
          <a:p>
            <a:pPr lvl="1">
              <a:buNone/>
            </a:pPr>
            <a:r>
              <a:rPr lang="fi-FI" noProof="0" dirty="0" smtClean="0"/>
              <a:t>-&gt; </a:t>
            </a:r>
            <a:r>
              <a:rPr lang="fi-FI" b="1" noProof="0" dirty="0" smtClean="0"/>
              <a:t>tilojen kehittäminen näiden kokemusten   pohjalta</a:t>
            </a:r>
            <a:r>
              <a:rPr lang="fi-FI" noProof="0" dirty="0" smtClean="0"/>
              <a:t>!</a:t>
            </a:r>
          </a:p>
          <a:p>
            <a:r>
              <a:rPr lang="fi-FI" noProof="0" dirty="0" smtClean="0"/>
              <a:t>Muutokset (opiskeluinnossa ym.) koko kurssin aikana. </a:t>
            </a:r>
            <a:r>
              <a:rPr lang="fi-FI" noProof="0" dirty="0" smtClean="0">
                <a:solidFill>
                  <a:srgbClr val="00B0F0"/>
                </a:solidFill>
              </a:rPr>
              <a:t>Loppukysely</a:t>
            </a:r>
          </a:p>
          <a:p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40</a:t>
            </a:fld>
            <a:endParaRPr lang="fi-FI"/>
          </a:p>
        </p:txBody>
      </p:sp>
      <p:sp>
        <p:nvSpPr>
          <p:cNvPr id="7" name="Tekstiruutu 6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Lonka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5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b="1" noProof="0" dirty="0" smtClean="0"/>
              <a:t>Kyselylomakkeet</a:t>
            </a:r>
            <a:br>
              <a:rPr lang="fi-FI" b="1" noProof="0" dirty="0" smtClean="0"/>
            </a:br>
            <a:r>
              <a:rPr lang="fi-FI" b="1" noProof="0" dirty="0" smtClean="0"/>
              <a:t> (alku- ja loppumittaus)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i-FI" sz="2400" noProof="0" dirty="0" smtClean="0"/>
              <a:t>Taustatiedot (opintojen vaihe jne.)</a:t>
            </a:r>
          </a:p>
          <a:p>
            <a:pPr lvl="1"/>
            <a:r>
              <a:rPr lang="fi-FI" sz="2400" noProof="0" dirty="0" smtClean="0"/>
              <a:t>Käsitykset tiedosta ja oppimisesta</a:t>
            </a:r>
          </a:p>
          <a:p>
            <a:pPr lvl="1"/>
            <a:r>
              <a:rPr lang="fi-FI" sz="2400" noProof="0" dirty="0" err="1" smtClean="0"/>
              <a:t>Mindset</a:t>
            </a:r>
            <a:r>
              <a:rPr lang="fi-FI" sz="2400" noProof="0" dirty="0" smtClean="0"/>
              <a:t> (Olemusajattelu)</a:t>
            </a:r>
          </a:p>
          <a:p>
            <a:pPr lvl="1"/>
            <a:r>
              <a:rPr lang="fi-FI" sz="2400" noProof="0" dirty="0" smtClean="0"/>
              <a:t>Toiminta- ja ajattelustrategiat</a:t>
            </a:r>
          </a:p>
          <a:p>
            <a:pPr lvl="2"/>
            <a:r>
              <a:rPr lang="fi-FI" sz="2000" noProof="0" dirty="0" smtClean="0"/>
              <a:t>Optimismi</a:t>
            </a:r>
          </a:p>
          <a:p>
            <a:pPr lvl="2"/>
            <a:r>
              <a:rPr lang="fi-FI" sz="2000" noProof="0" dirty="0" smtClean="0"/>
              <a:t>Tehtävien välttely</a:t>
            </a:r>
          </a:p>
          <a:p>
            <a:pPr lvl="1"/>
            <a:r>
              <a:rPr lang="fi-FI" sz="2400" noProof="0" dirty="0" smtClean="0"/>
              <a:t>Opiskeluinto</a:t>
            </a:r>
          </a:p>
          <a:p>
            <a:pPr lvl="1"/>
            <a:r>
              <a:rPr lang="fi-FI" sz="2400" noProof="0" dirty="0" smtClean="0"/>
              <a:t>Myös aineistoja kirjoittamisesta, </a:t>
            </a:r>
            <a:r>
              <a:rPr lang="fi-FI" sz="2400" dirty="0" smtClean="0"/>
              <a:t>viivyttelystä</a:t>
            </a:r>
            <a:r>
              <a:rPr lang="fi-FI" sz="2400" noProof="0" dirty="0" smtClean="0"/>
              <a:t> yms.!</a:t>
            </a:r>
          </a:p>
          <a:p>
            <a:pPr lvl="1"/>
            <a:endParaRPr lang="fi-FI" noProof="0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41</a:t>
            </a:fld>
            <a:endParaRPr lang="fi-FI"/>
          </a:p>
        </p:txBody>
      </p:sp>
      <p:sp>
        <p:nvSpPr>
          <p:cNvPr id="7" name="Tekstiruutu 6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Lonka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2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164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b="1" noProof="0" dirty="0" smtClean="0"/>
              <a:t>Tilanneotanta ja haastattelut kurssin aikana</a:t>
            </a:r>
            <a:endParaRPr lang="fi-FI" b="1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92500" lnSpcReduction="10000"/>
          </a:bodyPr>
          <a:lstStyle/>
          <a:p>
            <a:r>
              <a:rPr lang="fi-FI" noProof="0" dirty="0" smtClean="0"/>
              <a:t>Opiskelijat ohjeistetaan ottamaan kuvia haastavista ja innostavista tiloista ja tilanteista omilla kännykkäkameroillaan.</a:t>
            </a:r>
          </a:p>
          <a:p>
            <a:r>
              <a:rPr lang="fi-FI" noProof="0" dirty="0" smtClean="0"/>
              <a:t>Kuvien pohjalta tehdään haastattelut, joiden avulla saadaan tarkempaa tietoa haastavista/innostavista tilanteista </a:t>
            </a:r>
          </a:p>
          <a:p>
            <a:r>
              <a:rPr lang="fi-FI" noProof="0" dirty="0" err="1" smtClean="0"/>
              <a:t>Stimulated</a:t>
            </a:r>
            <a:r>
              <a:rPr lang="fi-FI" noProof="0" dirty="0" smtClean="0"/>
              <a:t> </a:t>
            </a:r>
            <a:r>
              <a:rPr lang="fi-FI" noProof="0" dirty="0" err="1" smtClean="0"/>
              <a:t>recall</a:t>
            </a:r>
            <a:r>
              <a:rPr lang="fi-FI" noProof="0" dirty="0" smtClean="0"/>
              <a:t> - haastattelut, jossa pohjana </a:t>
            </a:r>
            <a:r>
              <a:rPr lang="fi-FI" noProof="0" dirty="0" err="1" smtClean="0"/>
              <a:t>photo-</a:t>
            </a:r>
            <a:r>
              <a:rPr lang="fi-FI" noProof="0" dirty="0" smtClean="0"/>
              <a:t> </a:t>
            </a:r>
            <a:r>
              <a:rPr lang="fi-FI" noProof="0" dirty="0" err="1" smtClean="0"/>
              <a:t>or</a:t>
            </a:r>
            <a:r>
              <a:rPr lang="fi-FI" noProof="0" dirty="0" smtClean="0"/>
              <a:t> </a:t>
            </a:r>
            <a:r>
              <a:rPr lang="fi-FI" noProof="0" dirty="0" err="1" smtClean="0"/>
              <a:t>image-elicitation</a:t>
            </a:r>
            <a:r>
              <a:rPr lang="fi-FI" noProof="0" dirty="0" smtClean="0"/>
              <a:t> (=valokuvat palauttavat mieleen tilanteet) (Harris, 2002) </a:t>
            </a:r>
          </a:p>
          <a:p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Opinmaisemien kehittäminen                 Olli Niemi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D82D-8DE3-471D-AFC9-F75E6070AE72}" type="slidenum">
              <a:rPr lang="fi-FI" smtClean="0"/>
              <a:pPr/>
              <a:t>42</a:t>
            </a:fld>
            <a:endParaRPr lang="fi-FI"/>
          </a:p>
        </p:txBody>
      </p:sp>
      <p:sp>
        <p:nvSpPr>
          <p:cNvPr id="7" name="Tekstiruutu 6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Lonka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fi-FI" b="1" noProof="0" dirty="0" smtClean="0"/>
              <a:t>Tutkimuskysymykset</a:t>
            </a:r>
            <a:endParaRPr lang="fi-FI" b="1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12776"/>
            <a:ext cx="8083624" cy="3962400"/>
          </a:xfrm>
        </p:spPr>
        <p:txBody>
          <a:bodyPr>
            <a:noAutofit/>
          </a:bodyPr>
          <a:lstStyle/>
          <a:p>
            <a:r>
              <a:rPr lang="fi-FI" sz="2800" noProof="0" dirty="0" smtClean="0"/>
              <a:t>Millaiset tilat koetaan oppimista ja/tai työskentelyä edistävinä tai haittaavina – mitä voimme oppia tilasuunnittelua varten?</a:t>
            </a:r>
          </a:p>
          <a:p>
            <a:pPr marL="355600" indent="-355600">
              <a:buFontTx/>
              <a:buChar char="-"/>
            </a:pPr>
            <a:r>
              <a:rPr lang="fi-FI" sz="2800" noProof="0" dirty="0" smtClean="0"/>
              <a:t>Millaisia lähestymistapoja oppimiseen kemian - muiden alojen opiskelijoilla on? </a:t>
            </a:r>
          </a:p>
          <a:p>
            <a:pPr marL="355600" indent="-355600">
              <a:buFontTx/>
              <a:buChar char="-"/>
            </a:pPr>
            <a:r>
              <a:rPr lang="fi-FI" sz="2800" noProof="0" dirty="0" smtClean="0"/>
              <a:t>Millainen on heidän hyvinvointinsa tila? </a:t>
            </a:r>
          </a:p>
          <a:p>
            <a:pPr marL="355600" indent="-355600">
              <a:buFontTx/>
              <a:buChar char="-"/>
            </a:pPr>
            <a:r>
              <a:rPr lang="fi-FI" sz="2800" b="1" noProof="0" dirty="0" smtClean="0"/>
              <a:t>Miten heidän tarpeensa voidaan huomioida esim. tilasuunnittelussa ja opetuksessa?</a:t>
            </a:r>
          </a:p>
          <a:p>
            <a:pPr>
              <a:buFontTx/>
              <a:buChar char="-"/>
            </a:pPr>
            <a:endParaRPr lang="fi-FI" noProof="0" dirty="0" smtClean="0"/>
          </a:p>
          <a:p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27.9.2012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Opinmaisemien kehittäminen                 Olli Niemi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7365-AFD0-4CB9-B985-A6C1856BFD16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7" name="Tekstiruutu 6"/>
          <p:cNvSpPr txBox="1"/>
          <p:nvPr/>
        </p:nvSpPr>
        <p:spPr>
          <a:xfrm>
            <a:off x="6300192" y="630932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Kirsti 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Lonka et </a:t>
            </a:r>
            <a:r>
              <a:rPr lang="fi-FI" sz="1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al</a:t>
            </a:r>
            <a:r>
              <a:rPr lang="fi-FI" sz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fi-FI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fi-FI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Helsingin yliopisto</a:t>
            </a:r>
            <a:endParaRPr lang="fi-FI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6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71675" y="548680"/>
            <a:ext cx="5211763" cy="1143000"/>
          </a:xfrm>
        </p:spPr>
        <p:txBody>
          <a:bodyPr/>
          <a:lstStyle/>
          <a:p>
            <a:pPr algn="ctr"/>
            <a:r>
              <a:rPr lang="fi-FI" sz="3200" b="1" dirty="0" smtClean="0"/>
              <a:t>Kiitoksia mielenkiinnosta!</a:t>
            </a:r>
          </a:p>
        </p:txBody>
      </p:sp>
      <p:pic>
        <p:nvPicPr>
          <p:cNvPr id="172035" name="Picture 3" descr="Olli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700808"/>
            <a:ext cx="2976563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white">
          <a:xfrm>
            <a:off x="6496050" y="3879850"/>
            <a:ext cx="12684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fi-FI" b="1">
                <a:latin typeface="Arial" pitchFamily="34" charset="0"/>
              </a:rPr>
              <a:t>-kiittää!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6.8.2012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Yliopistokampusten kehittäminen                  Olli Niemi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58473-B51A-41D9-B01F-FE0D0F80591A}" type="slidenum">
              <a:rPr lang="fi-FI" smtClean="0"/>
              <a:pPr>
                <a:defRPr/>
              </a:pPr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9038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Lääketieteellinen</a:t>
            </a:r>
            <a:r>
              <a:rPr lang="en-US" dirty="0" smtClean="0"/>
              <a:t> </a:t>
            </a:r>
            <a:r>
              <a:rPr lang="en-US" dirty="0" err="1" smtClean="0"/>
              <a:t>tutkimusote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Evidence based research</a:t>
            </a:r>
            <a:endParaRPr lang="en-US" dirty="0"/>
          </a:p>
        </p:txBody>
      </p:sp>
      <p:sp>
        <p:nvSpPr>
          <p:cNvPr id="8" name="Alaotsikko 7"/>
          <p:cNvSpPr>
            <a:spLocks noGrp="1"/>
          </p:cNvSpPr>
          <p:nvPr>
            <p:ph type="subTitle" idx="1"/>
          </p:nvPr>
        </p:nvSpPr>
        <p:spPr>
          <a:xfrm>
            <a:off x="35496" y="2900536"/>
            <a:ext cx="9108504" cy="268870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i-FI" b="1" dirty="0" smtClean="0"/>
              <a:t>=&gt;</a:t>
            </a:r>
          </a:p>
          <a:p>
            <a:pPr algn="ctr"/>
            <a:r>
              <a:rPr lang="fi-FI" b="1" dirty="0" smtClean="0"/>
              <a:t>Roger S. Ulrich</a:t>
            </a:r>
          </a:p>
          <a:p>
            <a:pPr algn="ctr"/>
            <a:r>
              <a:rPr lang="fi-FI" b="1" dirty="0" err="1" smtClean="0"/>
              <a:t>Evidence</a:t>
            </a:r>
            <a:r>
              <a:rPr lang="fi-FI" b="1" dirty="0" smtClean="0"/>
              <a:t> </a:t>
            </a:r>
            <a:r>
              <a:rPr lang="fi-FI" b="1" dirty="0" err="1" smtClean="0"/>
              <a:t>Based</a:t>
            </a:r>
            <a:r>
              <a:rPr lang="fi-FI" b="1" dirty="0" smtClean="0"/>
              <a:t> Design 1984</a:t>
            </a:r>
          </a:p>
          <a:p>
            <a:pPr algn="ctr"/>
            <a:r>
              <a:rPr lang="fi-FI" b="1" dirty="0" smtClean="0"/>
              <a:t>Suomessa:</a:t>
            </a:r>
          </a:p>
          <a:p>
            <a:pPr algn="ctr"/>
            <a:r>
              <a:rPr lang="fi-FI" b="1" dirty="0" smtClean="0"/>
              <a:t>Näyttöön perustuva suunnittelu</a:t>
            </a:r>
            <a:endParaRPr lang="fi-FI" b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47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6" r="10248"/>
          <a:stretch/>
        </p:blipFill>
        <p:spPr bwMode="auto">
          <a:xfrm>
            <a:off x="0" y="288032"/>
            <a:ext cx="9260345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tsikko 6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fi-FI" b="1" dirty="0" smtClean="0"/>
              <a:t>Klassikkotutkimus: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33095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96" r="10249"/>
          <a:stretch/>
        </p:blipFill>
        <p:spPr bwMode="auto">
          <a:xfrm>
            <a:off x="28922" y="427469"/>
            <a:ext cx="9115078" cy="645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71661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Tutkimus muuttanut sairaalasuunnittelua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2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73" r="10688"/>
          <a:stretch/>
        </p:blipFill>
        <p:spPr bwMode="auto">
          <a:xfrm>
            <a:off x="0" y="297587"/>
            <a:ext cx="9144000" cy="658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i-FI" sz="2400" b="1" dirty="0" smtClean="0"/>
              <a:t>Myös sairaalakampukset ovat muuttuneet</a:t>
            </a:r>
            <a:endParaRPr lang="fi-FI" sz="2400" b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64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88" r="10396" b="2613"/>
          <a:stretch/>
        </p:blipFill>
        <p:spPr bwMode="auto">
          <a:xfrm>
            <a:off x="0" y="0"/>
            <a:ext cx="9144000" cy="634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tsikko 6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/>
          </a:bodyPr>
          <a:lstStyle/>
          <a:p>
            <a:r>
              <a:rPr lang="fi-FI" sz="3600" b="1" dirty="0" smtClean="0"/>
              <a:t>Aina ei voida tehdä ikkunoita</a:t>
            </a:r>
            <a:endParaRPr lang="fi-FI" sz="3600" b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27.9.2012</a:t>
            </a:r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Opinmaisemien kehittäminen                 Olli Niemi</a:t>
            </a:r>
            <a:endParaRPr lang="en-GB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D81B7-2C30-41A6-9B3F-6CB91EE45891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87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YKOy 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SYKOy Malli</Template>
  <TotalTime>20109</TotalTime>
  <Words>1679</Words>
  <Application>Microsoft Macintosh PowerPoint</Application>
  <PresentationFormat>Näytössä katseltava diaesitys (4:3)</PresentationFormat>
  <Paragraphs>449</Paragraphs>
  <Slides>44</Slides>
  <Notes>44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44</vt:i4>
      </vt:variant>
    </vt:vector>
  </HeadingPairs>
  <TitlesOfParts>
    <vt:vector size="45" baseType="lpstr">
      <vt:lpstr>SYKOy Malli</vt:lpstr>
      <vt:lpstr>MUUTTUVA OPPIMAISEMA – TULEVAISUUDEN KOULUN HORISONTTI, OSA II – SEMINAARI OULUSSA 26.-27.9.2012 Opinmaisemien kehittäminen pilottien ja demojen avulla</vt:lpstr>
      <vt:lpstr>Olli Niemi</vt:lpstr>
      <vt:lpstr>Pilotit ja demot RYMissä</vt:lpstr>
      <vt:lpstr>Kokeilemalla testaamme uusia ratkaisuja; sovellamme ns. double diamond -mallia</vt:lpstr>
      <vt:lpstr>Lääketieteellinen tutkimusote: Evidence based research</vt:lpstr>
      <vt:lpstr>Klassikkotutkimus:</vt:lpstr>
      <vt:lpstr>Tutkimus muuttanut sairaalasuunnittelua</vt:lpstr>
      <vt:lpstr>Myös sairaalakampukset ovat muuttuneet</vt:lpstr>
      <vt:lpstr>Aina ei voida tehdä ikkunoita</vt:lpstr>
      <vt:lpstr>PowerPoint-esitys</vt:lpstr>
      <vt:lpstr>PowerPoint-esitys</vt:lpstr>
      <vt:lpstr>PowerPoint-esitys</vt:lpstr>
      <vt:lpstr>SYK Oy, TTY ja Martela investoivat demoihin kesällä 2012 yhteensä 750 000 €</vt:lpstr>
      <vt:lpstr>Demot Tampereen teknillisessä yliopistossa</vt:lpstr>
      <vt:lpstr>PowerPoint-esitys</vt:lpstr>
      <vt:lpstr>Ympäristöä parannetaan pienillä kokeiluilla</vt:lpstr>
      <vt:lpstr>TTY</vt:lpstr>
      <vt:lpstr>PowerPoint-esitys</vt:lpstr>
      <vt:lpstr>PowerPoint-esitys</vt:lpstr>
      <vt:lpstr>PowerPoint-esitys</vt:lpstr>
      <vt:lpstr>Tulevaisuuden oppimisympäristöjen kehittäminen</vt:lpstr>
      <vt:lpstr>Vaikka ymmärrys oppimisesta lisääntyy,  tilat eivät ole juuri muutuneet! Ennen:</vt:lpstr>
      <vt:lpstr>Vaikka ymmärrys oppimisesta lisääntyy, tilat eivät juuri muutu! Vasenkätisten pulpetti</vt:lpstr>
      <vt:lpstr>Oulun yliopiston kasvatustieteiden tiedekunta ja normaalikoulun UBIKO –hankkeen tavoitteet</vt:lpstr>
      <vt:lpstr>PowerPoint-esitys</vt:lpstr>
      <vt:lpstr>Oulun normaalikoulu Tiimiopettajuus</vt:lpstr>
      <vt:lpstr>PowerPoint-esitys</vt:lpstr>
      <vt:lpstr>Uudet, entistä joustavammat tilat mahdollistavat monipaikkaisen, yhteisöllisen ja yksilöllisen oppimisen ja tiimiopettajuuden</vt:lpstr>
      <vt:lpstr>Tutkimus opiskelun tulevaisuuden tiloista  Case: Helsingin yliopisto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TUTKIMUKSEN TARKOITUS RYM SHOK WP4 Task 1.1</vt:lpstr>
      <vt:lpstr>Tutkimuksen merkitys</vt:lpstr>
      <vt:lpstr>OPISKELIJARYHMÄT</vt:lpstr>
      <vt:lpstr>MUUTOS KURSSILLA</vt:lpstr>
      <vt:lpstr>Mitä tutkitaan HY:n kemialla  (ja myös muissa oppiaineissa)</vt:lpstr>
      <vt:lpstr>Kyselylomakkeet  (alku- ja loppumittaus)</vt:lpstr>
      <vt:lpstr>Tilanneotanta ja haastattelut kurssin aikana</vt:lpstr>
      <vt:lpstr>Tutkimuskysymykset</vt:lpstr>
      <vt:lpstr>Kiitoksia mielenkiinnosta!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Menestystarinat ja tulevaisuuden voittajat –seminaari 22.3.2012, Rosendahl Tulevaisuuden menestystekijät Osaaminen, tieto -yliopistot</dc:title>
  <dc:creator>Olli Niemi</dc:creator>
  <cp:lastModifiedBy>Maj-Britt Kentz</cp:lastModifiedBy>
  <cp:revision>143</cp:revision>
  <dcterms:created xsi:type="dcterms:W3CDTF">2012-03-22T10:15:22Z</dcterms:created>
  <dcterms:modified xsi:type="dcterms:W3CDTF">2012-09-25T17:12:36Z</dcterms:modified>
</cp:coreProperties>
</file>