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58" r:id="rId6"/>
    <p:sldId id="260" r:id="rId7"/>
    <p:sldId id="268" r:id="rId8"/>
    <p:sldId id="269" r:id="rId9"/>
    <p:sldId id="262" r:id="rId10"/>
    <p:sldId id="266" r:id="rId11"/>
    <p:sldId id="265" r:id="rId12"/>
    <p:sldId id="263" r:id="rId13"/>
    <p:sldId id="264" r:id="rId14"/>
    <p:sldId id="267" r:id="rId15"/>
    <p:sldId id="270" r:id="rId16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46"/>
    <a:srgbClr val="505050"/>
    <a:srgbClr val="EB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7610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7610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2051050" y="6237288"/>
            <a:ext cx="3384550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37288"/>
            <a:ext cx="338455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4646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46464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46464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46464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46464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6464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6464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6464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6464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 smtClean="0"/>
              <a:t>Seminaarin koulu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5" t="19625" r="29387" b="21210"/>
          <a:stretch/>
        </p:blipFill>
        <p:spPr>
          <a:xfrm>
            <a:off x="2941715" y="1772816"/>
            <a:ext cx="3260569" cy="309627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41715" y="4896082"/>
            <a:ext cx="7772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OKL:n oppilaskunnan historiallinen lippu</a:t>
            </a:r>
            <a:endParaRPr lang="fi-FI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/>
              <a:t>Seminaarin koulu – </a:t>
            </a:r>
            <a:r>
              <a:rPr lang="fi-FI" sz="1600" dirty="0" smtClean="0"/>
              <a:t>Monikäyttöiset tilat ja tilamuutokset  2012</a:t>
            </a:r>
            <a:endParaRPr lang="fi-FI" sz="1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30736"/>
            <a:ext cx="4496304" cy="42264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9696" y="1052736"/>
            <a:ext cx="149403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600" dirty="0" smtClean="0"/>
              <a:t>1.krs</a:t>
            </a:r>
            <a:endParaRPr lang="fi-FI" sz="16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732240" y="3594311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Ruokala ”Norssi”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19872" y="2492896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Iso liikuntasali</a:t>
            </a:r>
            <a:endParaRPr lang="fi-FI" sz="12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59632" y="2780928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Ruokala ”Seminaari”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738731" y="3173040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Opettajien huone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932040" y="2780928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Terveyshuolto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59832" y="3173040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FF0000"/>
                </a:solidFill>
              </a:rPr>
              <a:t>Autistien IP tila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55576" y="3942767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FF0000"/>
                </a:solidFill>
              </a:rPr>
              <a:t>Autistien luokkatilat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27584" y="4405040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err="1" smtClean="0">
                <a:solidFill>
                  <a:srgbClr val="FF0000"/>
                </a:solidFill>
              </a:rPr>
              <a:t>Mamu-luokka</a:t>
            </a:r>
            <a:endParaRPr lang="fi-FI" sz="1200" dirty="0" smtClean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552863" y="4797152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92D050"/>
                </a:solidFill>
              </a:rPr>
              <a:t>WC tiloja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103948" y="4405040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92D050"/>
                </a:solidFill>
              </a:rPr>
              <a:t>Pienryhmätiloja</a:t>
            </a:r>
          </a:p>
        </p:txBody>
      </p:sp>
    </p:spTree>
    <p:extLst>
      <p:ext uri="{BB962C8B-B14F-4D97-AF65-F5344CB8AC3E}">
        <p14:creationId xmlns:p14="http://schemas.microsoft.com/office/powerpoint/2010/main" val="26212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/>
              <a:t>Seminaarin koulu – </a:t>
            </a:r>
            <a:r>
              <a:rPr lang="fi-FI" sz="1600" dirty="0"/>
              <a:t>Monikäyttöiset </a:t>
            </a:r>
            <a:r>
              <a:rPr lang="fi-FI" sz="1600" dirty="0" smtClean="0"/>
              <a:t>tilat ja tilamuutokset  2012</a:t>
            </a:r>
            <a:endParaRPr lang="fi-FI" sz="1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59438"/>
            <a:ext cx="4392488" cy="429772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9696" y="1052736"/>
            <a:ext cx="149403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600" dirty="0"/>
              <a:t>2</a:t>
            </a:r>
            <a:r>
              <a:rPr lang="fi-FI" sz="1600" dirty="0" smtClean="0"/>
              <a:t>.krs</a:t>
            </a:r>
            <a:endParaRPr lang="fi-FI" sz="16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11960" y="5361105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Monitoimitila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5616" y="2060848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Iso auditorio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15616" y="2899859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FF0000"/>
                </a:solidFill>
              </a:rPr>
              <a:t>Väistöluokat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9696" y="3942995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FF0000"/>
                </a:solidFill>
              </a:rPr>
              <a:t>Opettajien huoneet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519192" y="4725144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92D050"/>
                </a:solidFill>
              </a:rPr>
              <a:t>Pariopettajuus luokat</a:t>
            </a:r>
          </a:p>
        </p:txBody>
      </p:sp>
    </p:spTree>
    <p:extLst>
      <p:ext uri="{BB962C8B-B14F-4D97-AF65-F5344CB8AC3E}">
        <p14:creationId xmlns:p14="http://schemas.microsoft.com/office/powerpoint/2010/main" val="26212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/>
              <a:t>Seminaarin koulu – </a:t>
            </a:r>
            <a:r>
              <a:rPr lang="fi-FI" sz="1600" dirty="0"/>
              <a:t>Monikäyttöiset </a:t>
            </a:r>
            <a:r>
              <a:rPr lang="fi-FI" sz="1600" dirty="0" smtClean="0"/>
              <a:t>tilat ja tilamuutokset 2012</a:t>
            </a:r>
            <a:endParaRPr lang="fi-FI" sz="1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525970" cy="421639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9696" y="1052736"/>
            <a:ext cx="149403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600" dirty="0"/>
              <a:t>3</a:t>
            </a:r>
            <a:r>
              <a:rPr lang="fi-FI" sz="1600" dirty="0" smtClean="0"/>
              <a:t>.krs</a:t>
            </a:r>
            <a:endParaRPr lang="fi-FI" sz="16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45331" y="1988840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FF0000"/>
                </a:solidFill>
              </a:rPr>
              <a:t>Perhetuki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15816" y="2893232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FF0000"/>
                </a:solidFill>
              </a:rPr>
              <a:t>Väistöluokat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15616" y="4077072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FF0000"/>
                </a:solidFill>
              </a:rPr>
              <a:t>3 uutta luokka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15616" y="2923635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Musiikkiluokka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51920" y="4465510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92D050"/>
                </a:solidFill>
              </a:rPr>
              <a:t>Pienryhmätiloja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552863" y="4690775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92D050"/>
                </a:solidFill>
              </a:rPr>
              <a:t>Pariopettajuus luokat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71600" y="4797152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err="1" smtClean="0">
                <a:solidFill>
                  <a:srgbClr val="92D050"/>
                </a:solidFill>
              </a:rPr>
              <a:t>Monioppimistila</a:t>
            </a:r>
            <a:endParaRPr lang="fi-FI" sz="1200" dirty="0" smtClean="0">
              <a:solidFill>
                <a:srgbClr val="92D05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901347" y="4045000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err="1" smtClean="0">
                <a:solidFill>
                  <a:srgbClr val="92D050"/>
                </a:solidFill>
              </a:rPr>
              <a:t>Monioppimistila</a:t>
            </a:r>
            <a:endParaRPr lang="fi-FI" sz="12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/>
              <a:t>Seminaarin koulu – </a:t>
            </a:r>
            <a:r>
              <a:rPr lang="fi-FI" sz="1600" dirty="0"/>
              <a:t>Monikäyttöiset </a:t>
            </a:r>
            <a:r>
              <a:rPr lang="fi-FI" sz="1600" dirty="0" smtClean="0"/>
              <a:t>tilat ja tilamuutokset 2012</a:t>
            </a:r>
            <a:endParaRPr lang="fi-FI" sz="1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403164" cy="421639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9696" y="1052736"/>
            <a:ext cx="149403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600" dirty="0"/>
              <a:t>4</a:t>
            </a:r>
            <a:r>
              <a:rPr lang="fi-FI" sz="1600" dirty="0" smtClean="0"/>
              <a:t>.krs</a:t>
            </a:r>
            <a:endParaRPr lang="fi-FI" sz="16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65210" y="4077072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FF0000"/>
                </a:solidFill>
              </a:rPr>
              <a:t>2 uutta luokka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76056" y="5125120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Kuvaamataito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552863" y="4601096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92D050"/>
                </a:solidFill>
              </a:rPr>
              <a:t>Iso IV konetila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51920" y="4487394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92D050"/>
                </a:solidFill>
              </a:rPr>
              <a:t>Iso IV konetila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43608" y="4879506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err="1" smtClean="0">
                <a:solidFill>
                  <a:srgbClr val="92D050"/>
                </a:solidFill>
              </a:rPr>
              <a:t>Monioppimistila</a:t>
            </a:r>
            <a:endParaRPr lang="fi-FI" sz="12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/>
              <a:t>Seminaarin koulu – </a:t>
            </a:r>
            <a:r>
              <a:rPr lang="fi-FI" sz="1600" dirty="0" smtClean="0"/>
              <a:t>Tilahierarkia-analyysi  ja muutokset jatkossa</a:t>
            </a:r>
            <a:endParaRPr lang="fi-FI" sz="16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9696" y="1052736"/>
            <a:ext cx="149403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600" dirty="0" smtClean="0"/>
              <a:t>1.krs</a:t>
            </a:r>
            <a:endParaRPr lang="fi-FI" sz="1600" dirty="0" smtClean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20559"/>
            <a:ext cx="4485633" cy="421639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59832" y="5340896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Kesä 2013</a:t>
            </a:r>
          </a:p>
        </p:txBody>
      </p:sp>
      <p:sp>
        <p:nvSpPr>
          <p:cNvPr id="5" name="Suorakulmio 4"/>
          <p:cNvSpPr/>
          <p:nvPr/>
        </p:nvSpPr>
        <p:spPr>
          <a:xfrm>
            <a:off x="2555776" y="4653136"/>
            <a:ext cx="1368152" cy="792088"/>
          </a:xfrm>
          <a:prstGeom prst="rect">
            <a:avLst/>
          </a:prstGeom>
          <a:noFill/>
          <a:ln>
            <a:solidFill>
              <a:srgbClr val="46464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717439" y="1196752"/>
            <a:ext cx="1206489" cy="1440160"/>
          </a:xfrm>
          <a:prstGeom prst="rect">
            <a:avLst/>
          </a:prstGeom>
          <a:noFill/>
          <a:ln>
            <a:solidFill>
              <a:srgbClr val="46464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39751" y="2564904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Kesä 2013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2267743" y="3717032"/>
            <a:ext cx="772007" cy="925377"/>
          </a:xfrm>
          <a:prstGeom prst="rect">
            <a:avLst/>
          </a:prstGeom>
          <a:noFill/>
          <a:ln>
            <a:solidFill>
              <a:srgbClr val="46464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039818" y="3717032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Talvi 2013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4139952" y="4636459"/>
            <a:ext cx="1008112" cy="792088"/>
          </a:xfrm>
          <a:prstGeom prst="rect">
            <a:avLst/>
          </a:prstGeom>
          <a:noFill/>
          <a:ln>
            <a:solidFill>
              <a:srgbClr val="46464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5133054" y="4636459"/>
            <a:ext cx="1368152" cy="792088"/>
          </a:xfrm>
          <a:prstGeom prst="rect">
            <a:avLst/>
          </a:prstGeom>
          <a:noFill/>
          <a:ln>
            <a:solidFill>
              <a:srgbClr val="46464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673114" y="5322144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Kesä 2014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206145" y="5340896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Kesä 2015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5546888" y="1320559"/>
            <a:ext cx="1206489" cy="1440160"/>
          </a:xfrm>
          <a:prstGeom prst="rect">
            <a:avLst/>
          </a:prstGeom>
          <a:noFill/>
          <a:ln>
            <a:solidFill>
              <a:srgbClr val="46464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753377" y="2386495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Kesä 2015 tai 2016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31319" y="4853124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Kadunvarsialueet</a:t>
            </a:r>
          </a:p>
          <a:p>
            <a:r>
              <a:rPr lang="fi-FI" sz="1200" dirty="0" smtClean="0"/>
              <a:t>Kesä 2013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923928" y="3137949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Sisäpiha-alue</a:t>
            </a:r>
          </a:p>
          <a:p>
            <a:r>
              <a:rPr lang="fi-FI" sz="1200" dirty="0" smtClean="0"/>
              <a:t>Kesä 2014 tai 2015</a:t>
            </a:r>
          </a:p>
        </p:txBody>
      </p:sp>
    </p:spTree>
    <p:extLst>
      <p:ext uri="{BB962C8B-B14F-4D97-AF65-F5344CB8AC3E}">
        <p14:creationId xmlns:p14="http://schemas.microsoft.com/office/powerpoint/2010/main" val="16115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/>
              <a:t>Seminaarin </a:t>
            </a:r>
            <a:r>
              <a:rPr lang="fi-FI" dirty="0" smtClean="0"/>
              <a:t>koulu</a:t>
            </a:r>
            <a:endParaRPr lang="fi-FI" sz="16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031940" y="2204864"/>
            <a:ext cx="108012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dirty="0" smtClean="0"/>
              <a:t>Kiitos</a:t>
            </a:r>
            <a:endParaRPr lang="fi-FI" sz="1600" dirty="0" smtClean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112060" y="5005313"/>
            <a:ext cx="403244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400" dirty="0" smtClean="0"/>
              <a:t>27.9.2012</a:t>
            </a:r>
          </a:p>
          <a:p>
            <a:r>
              <a:rPr lang="fi-FI" sz="1600" dirty="0" smtClean="0"/>
              <a:t>Teemu Palomäki, arkkitehti SAFA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"/>
          <a:stretch/>
        </p:blipFill>
        <p:spPr>
          <a:xfrm>
            <a:off x="256684" y="5140995"/>
            <a:ext cx="4340535" cy="5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 smtClean="0"/>
              <a:t>Seminaarin koulu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algn="l"/>
            <a:r>
              <a:rPr lang="fi-FI" sz="1200" dirty="0" smtClean="0"/>
              <a:t>Lähi historiaa ja aikataulu haasteet sekä vaiheistus</a:t>
            </a:r>
          </a:p>
          <a:p>
            <a:pPr algn="l"/>
            <a:endParaRPr lang="fi-FI" sz="1200" dirty="0" smtClean="0"/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Tampereen yliopiston Hämeenlinnan opettajakoulutuslaitos päätettiin siirtää Tampereelle, ilman siirtymäaikaa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Päätös  syksyllä 2011, muutto Tampereelle vaiheittain kesällä 2012</a:t>
            </a:r>
            <a:r>
              <a:rPr lang="fi-FI" sz="1200" dirty="0" smtClean="0"/>
              <a:t>.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Syystalvella 2011 Suomen yliopistokiinteistöt neuvottelee Hämeenlinnan kaupungin kanssa </a:t>
            </a:r>
            <a:r>
              <a:rPr lang="fi-FI" sz="1200" dirty="0" err="1" smtClean="0"/>
              <a:t>OKLn</a:t>
            </a:r>
            <a:r>
              <a:rPr lang="fi-FI" sz="1200" dirty="0" smtClean="0"/>
              <a:t> ja 350 oppilaan Normaalikoulun muuttamisesta tavalliseksi 700 oppilaan peruskouluksi kaupungin käyttöön. 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Suunnittelutehtävä arkkitehdille Joulun välipäivinä 2011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Suunnittelun aikataulutavoite 2012 kesän muutostöiden kuvat valmiit 31.3.2012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Muutostarpeiden kartoitus ja </a:t>
            </a:r>
            <a:r>
              <a:rPr lang="fi-FI" sz="1200" dirty="0" err="1" smtClean="0"/>
              <a:t>kokonais</a:t>
            </a:r>
            <a:r>
              <a:rPr lang="fi-FI" sz="1200" dirty="0" smtClean="0"/>
              <a:t> toteutusaikataulu </a:t>
            </a:r>
            <a:r>
              <a:rPr lang="fi-FI" sz="1200" dirty="0"/>
              <a:t>valmis 31.3.2012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Ensimmäisen vaiheen muutostyöt ja kalustus valmiit koulun alkuun 2012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Toisen vaiheen rakennustyön ja kalustuksen aikataulutavoite helmikuu 2013 (1928 osan puolikas)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Kolmannen vaiheen aikataulutavoite koulun alkuun 2013 (1928 toinen puolikas)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Neljännen  vaiheen R ja K aikataulutavoite heinä-elo 2013 (liikuntasali)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Neljäs vaihe (Normaalikoulun vanhan osan luokkatilat) Kesän loppuun 2014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Viides vaihe (Normaalikoulun vanhan osan loput tilat) Kesän loppuun 2015</a:t>
            </a:r>
          </a:p>
          <a:p>
            <a:pPr marL="285750" indent="-285750" algn="l">
              <a:buFontTx/>
              <a:buChar char="-"/>
            </a:pPr>
            <a:r>
              <a:rPr lang="fi-FI" sz="1200" dirty="0"/>
              <a:t>Kuudes vaihe (Solukoulun osa) Kesän loppuun 2016</a:t>
            </a:r>
          </a:p>
          <a:p>
            <a:pPr algn="l"/>
            <a:endParaRPr lang="fi-FI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6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 smtClean="0"/>
              <a:t>Seminaarin koulu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algn="l"/>
            <a:r>
              <a:rPr lang="fi-FI" sz="1200" dirty="0" smtClean="0"/>
              <a:t>Suunnittelun laadulliset haasteet ja tavoitteet</a:t>
            </a:r>
          </a:p>
          <a:p>
            <a:pPr algn="l"/>
            <a:endParaRPr lang="fi-FI" sz="1200" dirty="0" smtClean="0"/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Seminaarin koulusta päätettiin tehdä ”Terve Talo” periaatteiden mukainen Perusvaatimusta korkeamman sisäilman laadun kohde. 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Seminaarin koulu päätettiin toteuttaa RYM SHOK </a:t>
            </a:r>
            <a:r>
              <a:rPr lang="fi-FI" sz="1200" dirty="0" err="1" smtClean="0"/>
              <a:t>Indoor</a:t>
            </a:r>
            <a:r>
              <a:rPr lang="fi-FI" sz="1200" dirty="0" smtClean="0"/>
              <a:t> </a:t>
            </a:r>
            <a:r>
              <a:rPr lang="fi-FI" sz="1200" dirty="0" err="1" smtClean="0"/>
              <a:t>Environments</a:t>
            </a:r>
            <a:r>
              <a:rPr lang="fi-FI" sz="1200" dirty="0" smtClean="0"/>
              <a:t> nimisen </a:t>
            </a:r>
            <a:r>
              <a:rPr lang="fi-FI" sz="1200" dirty="0" err="1" smtClean="0"/>
              <a:t>TEKESin</a:t>
            </a:r>
            <a:r>
              <a:rPr lang="fi-FI" sz="1200" dirty="0" smtClean="0"/>
              <a:t> suurhankkeen Uusien </a:t>
            </a:r>
            <a:r>
              <a:rPr lang="fi-FI" sz="1200" dirty="0"/>
              <a:t>O</a:t>
            </a:r>
            <a:r>
              <a:rPr lang="fi-FI" sz="1200" dirty="0" smtClean="0"/>
              <a:t>ppimisympäristöjen pilottiprojektina. Pilotin muutoksia tullaan tekemään sekä sisä- että ulko-oppimisympäristöissä ja kalustuksessa. Mm. pienryhmätiloja ja monikäyttöisiä tiloja lisätään mahdollisimman paljon jotta rakennuksesta saataisiin pedagogisesti taipuisa.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Seminaarin koulun vanhimmat osat (1928 ja 1952) päätettiin suunnitella erityisellä pieteetillä yhteistyössä Museoviraston kanssa aikataulusta huolimatta. (1928 osa on rakennussuojelulailla suojeltu rakennus)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Päätettiin päästä niin lähelle nykyvaatimuksia mm. wc määrien mitoituksessa kuin mahdollista.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Päätettiin testata opettajan huoneiden osalta toimistotiloissa tämän päivän parhaaksi ratkaisuksi osoittautunutta </a:t>
            </a:r>
            <a:r>
              <a:rPr lang="fi-FI" sz="1200" dirty="0" err="1" smtClean="0"/>
              <a:t>monitilaratkaisua</a:t>
            </a:r>
            <a:r>
              <a:rPr lang="fi-FI" sz="1200" dirty="0" smtClean="0"/>
              <a:t> muunnellen opettajahuonekäyttöön.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Päätettiin testata Philips School Vision valaistusta ja sen toimivuutta yhdessä luokkahuoneessa.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Päätettiin tehdä ruokaloista </a:t>
            </a:r>
            <a:r>
              <a:rPr lang="fi-FI" sz="1200" dirty="0" err="1" smtClean="0"/>
              <a:t>monioppimistiloja</a:t>
            </a:r>
            <a:r>
              <a:rPr lang="fi-FI" sz="1200" dirty="0" smtClean="0"/>
              <a:t> (ryhmätyötilaa, läksyjen tekotilaa, iltapäivätoiminnan mahdollistavaa tilaa jne.) ruokailuajan ulkopuolella.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Päätettiin että koulusta tehdään niin esteetön kuin se on mahdollista vanhassa rakennuksessa, jotta pysyvästi tai väliaikaisesti liikuntarajoitteiset oppilaat eivät eriytyisi muista tarpeettomasti.</a:t>
            </a:r>
            <a:endParaRPr lang="fi-FI" sz="1200" dirty="0"/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6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 smtClean="0"/>
              <a:t>Seminaarin koulu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algn="l"/>
            <a:r>
              <a:rPr lang="fi-FI" sz="1200" dirty="0" smtClean="0"/>
              <a:t>Kohteen ominaisuuksista johtuvat haasteet</a:t>
            </a:r>
          </a:p>
          <a:p>
            <a:pPr algn="l"/>
            <a:endParaRPr lang="fi-FI" sz="1200" dirty="0" smtClean="0"/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Suunnittelun lähtötiedot puutteelliset lähtötilanteessa (huom. Nopea hallinnollinen päätös). Mm. lähtötieto piirustukset cad muotoisena ei-ajantasaiset, alkuperäiset paperiset versiot  ja muutossuunnitelmat oli haettava useista lähteistä, Rakennushistoriallinen selvitys tekemättä vaikka suojelukohde, sisäilmatutkimukset, kuntokartoitukset, asbestikartoitukset lähtötilanteessa vielä osittain tekemättä.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Osa suunnittelukohteesta suojeltu kovimmassa kategoriassa eli rakennussuojelulain nojalla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Koko kohteen suojeluarvojen uudelleen harkinta päälle prosessin aikana. Vanha suojelupäätös rajautui vain vanhimman osan julkisivuihin, käytäviin ja porrashuoneisiin.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Lähtötilanteessa  tilat eivät tue uusia pedagogisia menetelmiä; pienryhmätoimintaa, pariopettajuutta. 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Lähtökohtana ns. jäykkä rakennus eli muuntojoustavuus heikko</a:t>
            </a:r>
          </a:p>
          <a:p>
            <a:pPr marL="171450" indent="-171450" algn="l">
              <a:buFontTx/>
              <a:buChar char="-"/>
            </a:pPr>
            <a:r>
              <a:rPr lang="fi-FI" sz="1200" dirty="0"/>
              <a:t>Lähtötilanteessa esteettömyys otettu heikosti huomioon</a:t>
            </a:r>
            <a:r>
              <a:rPr lang="fi-FI" sz="1200" dirty="0" smtClean="0"/>
              <a:t>.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Lähtötilanne palonturvan ja pelastautumisen suhteen ei vastaa nykymääräyksiä vanhimmilla osilla.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Lähtötilanteessa osassa koulua ”Julkiset – Puolijulkiset - Puoliyksityiset –Yksityiset” tilat sekoittuvat joka aiheuttaa tilojen toimimattomuutta. Myös siirtymissä eriluonteisista tiloista toisiin ylihyppyjä joka aiheuttaa viihtyvyys ongelmia.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Piha-alue jäsentymätön sekä kadun varressa että etenkin sisäpihalla. Autoliikenne ja kuljetusliikenne lähtötilanteessa sekaisin ja risteili aiheuttaen päivittäisiä vaaratilanteita. Toinen jätepiste lasten leikkipihan viereisessä sisäpihalla.</a:t>
            </a:r>
            <a:endParaRPr lang="fi-FI" sz="1200" dirty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0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 smtClean="0"/>
              <a:t>Seminaarin koulu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algn="l"/>
            <a:r>
              <a:rPr lang="fi-FI" sz="1200" dirty="0" smtClean="0"/>
              <a:t>Pedagogiset haasteet/erityispiirteet</a:t>
            </a:r>
          </a:p>
          <a:p>
            <a:pPr algn="l"/>
            <a:endParaRPr lang="fi-FI" sz="1200" dirty="0" smtClean="0"/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Koulussa toteutetaan useanlaisia uuden pedagogian ratkaisuja, pariopettajuutta,  erilaista </a:t>
            </a:r>
            <a:r>
              <a:rPr lang="fi-FI" sz="1200" dirty="0" err="1" smtClean="0"/>
              <a:t>ryhmäytymistä</a:t>
            </a:r>
            <a:r>
              <a:rPr lang="fi-FI" sz="1200" dirty="0" smtClean="0"/>
              <a:t>, unkarilaista matematiikan opetuksen metodia jne. opettajien autonomia opetustavoissa edellyttää erikokoisia muunneltavia tiloja ja pienryhmätiloja.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Koulun käyttäjäryhmiin kuuluu esteettömyyttä vaativia oppilaita.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Koulun käyttäjäryhmiin kuuluu rajoittuneen havainto/reaktiokyvyn omaavia oppilaita.</a:t>
            </a:r>
          </a:p>
          <a:p>
            <a:pPr marL="285750" indent="-285750" algn="l">
              <a:buFontTx/>
              <a:buChar char="-"/>
            </a:pPr>
            <a:r>
              <a:rPr lang="fi-FI" sz="1200" dirty="0" smtClean="0"/>
              <a:t>Koulun käyttäjäryhmiin kuuluu maahanmuuttajaoppilaita omine eritystarpeineen.</a:t>
            </a:r>
          </a:p>
          <a:p>
            <a:pPr marL="285750" indent="-285750" algn="l">
              <a:buFontTx/>
              <a:buChar char="-"/>
            </a:pPr>
            <a:endParaRPr lang="fi-FI" sz="1200" dirty="0"/>
          </a:p>
          <a:p>
            <a:pPr algn="l"/>
            <a:r>
              <a:rPr lang="fi-FI" sz="1200" dirty="0" smtClean="0"/>
              <a:t>Kohteen tilalliset haasteet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Oppilasmäärä 350stä 700 oppilaaseen. Opettajien ja henkilökunnan määrä lähes 100.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Lisäksi suunnitteluohjelmaan tuli viisi väistöluokkaa ja perhetukikeskuksen tilat ja terveydenhuoltotilat.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Muiden kuin luokkatilojen ilta ja viikonloppukäyttö mahdollistettava. 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Tilapäismajoitus kesäaikaan mahdollistettava ”Maisema”-osaan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Päätettiin että koulua ei laajenneta vaan oppilaiden määrän kasvusta huolimatta pysytään olemassa olevan massan sisällä ja </a:t>
            </a:r>
            <a:r>
              <a:rPr lang="fi-FI" sz="1200" dirty="0" err="1" smtClean="0"/>
              <a:t>perusparannetaan</a:t>
            </a:r>
            <a:r>
              <a:rPr lang="fi-FI" sz="1200" dirty="0" smtClean="0"/>
              <a:t> sitä vastaamaan nykyvaatimuksia käytön ja rakennuslain suhteen.</a:t>
            </a:r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3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 smtClean="0"/>
              <a:t>Seminaarin koulu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algn="l"/>
            <a:r>
              <a:rPr lang="fi-FI" sz="1200" dirty="0" smtClean="0"/>
              <a:t>Mitä selvityksiä rakennuksista on tehty tähän mennessä? (vuonna 2012)</a:t>
            </a:r>
          </a:p>
          <a:p>
            <a:pPr algn="l"/>
            <a:endParaRPr lang="fi-FI" sz="1200" dirty="0" smtClean="0"/>
          </a:p>
          <a:p>
            <a:pPr algn="l"/>
            <a:r>
              <a:rPr lang="fi-FI" sz="1200" dirty="0" smtClean="0"/>
              <a:t>Selvityksistä osa on tehty kaikista rakennuksista ja eritysselvitykset tarpeellisin osin.</a:t>
            </a:r>
            <a:endParaRPr lang="fi-FI" sz="1200" dirty="0"/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Huomattava määrä sisäilmatutkimuksia ja täsmennysmittauksia.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Rakennushistoriallinen selvitys 1928 osasta (RHS) jota täydennetään uusien löydösten myötä.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Rakennustekniset kuntotutkimukset ja kuntoarviot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Asbestikartoitukset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Talotekniset kuntokartoitukset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Eritystyösuunnitelmat kaikille osille joissa todettu itiöitä</a:t>
            </a:r>
          </a:p>
          <a:p>
            <a:pPr marL="171450" indent="-171450" algn="l">
              <a:buFontTx/>
              <a:buChar char="-"/>
            </a:pPr>
            <a:r>
              <a:rPr lang="fi-FI" sz="1200" dirty="0" err="1" smtClean="0"/>
              <a:t>PAH-mittaukset</a:t>
            </a:r>
            <a:r>
              <a:rPr lang="fi-FI" sz="1200" dirty="0" smtClean="0"/>
              <a:t> (löytynyt </a:t>
            </a:r>
            <a:r>
              <a:rPr lang="fi-FI" sz="1200" dirty="0" err="1" smtClean="0"/>
              <a:t>kreosiitti</a:t>
            </a:r>
            <a:r>
              <a:rPr lang="fi-FI" sz="1200" dirty="0" smtClean="0"/>
              <a:t>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Huomattava määrä väriportaita alkuperäisvärien selvittämiseksi 1928 osalla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Turvallisuus selvitys ja palotekninen suunnitelma</a:t>
            </a:r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9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 smtClean="0"/>
              <a:t>Seminaarin </a:t>
            </a:r>
            <a:r>
              <a:rPr lang="fi-FI" dirty="0" smtClean="0"/>
              <a:t>koulu – </a:t>
            </a:r>
            <a:r>
              <a:rPr lang="fi-FI" sz="1600" dirty="0" smtClean="0"/>
              <a:t>Mitä muutoksilla saavutetaan ?</a:t>
            </a:r>
            <a:endParaRPr lang="fi-FI" sz="1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algn="l"/>
            <a:r>
              <a:rPr lang="fi-FI" sz="1200" dirty="0" smtClean="0"/>
              <a:t>TERVEELLISYYS JA TURVALLISUUS</a:t>
            </a:r>
          </a:p>
          <a:p>
            <a:pPr algn="l"/>
            <a:endParaRPr lang="fi-FI" sz="1200" dirty="0" smtClean="0"/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Kouluun saavutetaan terveellinen sisäilma (ei home ja kosteusvaurioita tai riskirakenteita)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Koulusta tulee rakennuskemiallisesti terveellinen (ei PAH yhdisteitä, ei asbestia, ei avoimia akustovilloja, ei minkäänlaisia </a:t>
            </a:r>
            <a:r>
              <a:rPr lang="fi-FI" sz="1200" dirty="0" err="1" smtClean="0"/>
              <a:t>emissioivia</a:t>
            </a:r>
            <a:r>
              <a:rPr lang="fi-FI" sz="1200" dirty="0" smtClean="0"/>
              <a:t> materiaaleja)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Koulun sisäilma saadaan huipputasoiseksi (terve talo periaatteiden mukainen ilmanvaihto)</a:t>
            </a:r>
          </a:p>
          <a:p>
            <a:pPr marL="171450" indent="-171450" algn="l">
              <a:buFontTx/>
              <a:buChar char="-"/>
            </a:pPr>
            <a:r>
              <a:rPr lang="fi-FI" sz="1200" dirty="0"/>
              <a:t>Salaojittamattomat rakennukset salaojitetaan ja pintavesien poisto hoidetaan kuntoon</a:t>
            </a:r>
          </a:p>
          <a:p>
            <a:pPr marL="171450" indent="-171450" algn="l">
              <a:buFontTx/>
              <a:buChar char="-"/>
            </a:pPr>
            <a:r>
              <a:rPr lang="fi-FI" sz="1200" dirty="0"/>
              <a:t>Kattojen vuotoriskit poistetaan ja </a:t>
            </a:r>
            <a:r>
              <a:rPr lang="fi-FI" sz="1200" dirty="0" smtClean="0"/>
              <a:t>käytön aikaisen </a:t>
            </a:r>
            <a:r>
              <a:rPr lang="fi-FI" sz="1200" dirty="0"/>
              <a:t>inhimillisen riskin mahdollisuutta vähennetään </a:t>
            </a:r>
            <a:endParaRPr lang="fi-FI" sz="1200" dirty="0" smtClean="0"/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Koulu tulee korkeatasoisesti paloturvalliseksi (riittävät poistumistiet, EI 30 paloporrashuoneet savunpoistojärjestelmällä, ei palavia rakenteita, nykyaikainen alkusammutuskalusto ja automaattinen paloilmoitinjärjestelmä)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Pihatilassa erotetaan selkeästi auto- ja jalankulkuliikenteen alueet toisistaan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Saattoliikenne, koulukuljetukset ja huoltoliikenne selkeytetään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Jätteet ja huoltoliikenne sijoitetaan pois pihatilasta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Pyörä- ja autopaikoitus selkeytetään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Pihakasvien myrkyllisyys tarkastetaan ja mahdolliset myrkkykasvit poistetaan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Esteettömyys saavutetaan oppilaille lähes koko rakennuskompleksiin (ei kaikille historiallisille osille) </a:t>
            </a:r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8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 smtClean="0"/>
              <a:t>Seminaarin </a:t>
            </a:r>
            <a:r>
              <a:rPr lang="fi-FI" dirty="0" smtClean="0"/>
              <a:t>koulu – </a:t>
            </a:r>
            <a:r>
              <a:rPr lang="fi-FI" sz="1600" dirty="0" smtClean="0"/>
              <a:t>Mitä muutoksilla saavutetaan ?</a:t>
            </a:r>
            <a:endParaRPr lang="fi-FI" sz="1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algn="l"/>
            <a:r>
              <a:rPr lang="fi-FI" sz="1200" dirty="0" smtClean="0"/>
              <a:t>OPPIMISYMPÄRISTÖ (arkkitehtuurin näkökulmasta)</a:t>
            </a:r>
          </a:p>
          <a:p>
            <a:pPr algn="l"/>
            <a:endParaRPr lang="fi-FI" sz="1200" dirty="0" smtClean="0"/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Luokka ja ryhmätyötilojen äänimaailma rauhalliseksi kaikissa oppimistiloissa (huoneakustiikka)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Parannetaan tilakokemuksen toimivuutta tilasta toiseen liikuttaessa – parannetaan viihtyisyyttä </a:t>
            </a:r>
          </a:p>
          <a:p>
            <a:pPr algn="l"/>
            <a:r>
              <a:rPr lang="fi-FI" sz="1200" dirty="0"/>
              <a:t> </a:t>
            </a:r>
            <a:r>
              <a:rPr lang="fi-FI" sz="1200" dirty="0" smtClean="0"/>
              <a:t>    (julkinen – puolijulkinen – puoliyksityinen - yksityinen </a:t>
            </a:r>
            <a:r>
              <a:rPr lang="fi-FI" sz="1200" dirty="0" err="1" smtClean="0"/>
              <a:t>tilasiirtymät</a:t>
            </a:r>
            <a:r>
              <a:rPr lang="fi-FI" sz="1200" dirty="0" smtClean="0"/>
              <a:t> eheytetään)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WC tiloja lisätään merkittävästi (huomioiden myös erityistarpeiset oppilaat)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Heikosti valvottavissa olevia alueita suljetaan ja puretaan (kiusaamisen mahdollisuus minimiin)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Lisätään merkittävästi pienryhmätiloja ja </a:t>
            </a:r>
            <a:r>
              <a:rPr lang="fi-FI" sz="1200" dirty="0" err="1" smtClean="0"/>
              <a:t>monitoiminnallisia</a:t>
            </a:r>
            <a:r>
              <a:rPr lang="fi-FI" sz="1200" dirty="0" smtClean="0"/>
              <a:t> tiloja (pedagogisesti taipuisa koulu)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Opettajien tilat tehdään helposti lähestyttäviksi ja yhteistyötä tukeviksi kohtaamispaikoiksi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Parannetaan pariopettajuuden tilaratkaisuja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Testataan </a:t>
            </a:r>
            <a:r>
              <a:rPr lang="fi-FI" sz="1200" dirty="0" err="1" smtClean="0"/>
              <a:t>monitilaratkaisun</a:t>
            </a:r>
            <a:r>
              <a:rPr lang="fi-FI" sz="1200" dirty="0" smtClean="0"/>
              <a:t> toimivuutta opettajahuoneympäristössä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Testataan uudenlaisia oppimiskalusteita ja kalustuksia ja niiden vaikuttavuutta oppimiseen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Testataan pienryhmä ja </a:t>
            </a:r>
            <a:r>
              <a:rPr lang="fi-FI" sz="1200" dirty="0" err="1" smtClean="0"/>
              <a:t>monioppimistilojen</a:t>
            </a:r>
            <a:r>
              <a:rPr lang="fi-FI" sz="1200" dirty="0" smtClean="0"/>
              <a:t> vaikuttavuutta oppimiseen ja </a:t>
            </a:r>
            <a:r>
              <a:rPr lang="fi-FI" sz="1200" dirty="0" err="1" smtClean="0"/>
              <a:t>ryhmäyttämiseen</a:t>
            </a:r>
            <a:endParaRPr lang="fi-FI" sz="1200" dirty="0" smtClean="0"/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Testataan valaistustekniikan tuomia mahdollisuuksien vaikuttavuutta oppimiseen (</a:t>
            </a:r>
            <a:r>
              <a:rPr lang="fi-FI" sz="1200" dirty="0"/>
              <a:t>P</a:t>
            </a:r>
            <a:r>
              <a:rPr lang="fi-FI" sz="1200" dirty="0" smtClean="0"/>
              <a:t>hilips </a:t>
            </a:r>
            <a:r>
              <a:rPr lang="fi-FI" sz="1200" dirty="0"/>
              <a:t>S</a:t>
            </a:r>
            <a:r>
              <a:rPr lang="fi-FI" sz="1200" dirty="0" smtClean="0"/>
              <a:t>chool Vision valaistus aluksi </a:t>
            </a:r>
            <a:r>
              <a:rPr lang="fi-FI" sz="1200" dirty="0" err="1" smtClean="0"/>
              <a:t>Mamu-luokkaan</a:t>
            </a:r>
            <a:r>
              <a:rPr lang="fi-FI" sz="1200" dirty="0" smtClean="0"/>
              <a:t>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Pihatilasta tehdään oppimisympäristö (aktivoiva oppimisympäristö)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Kehitetään liikuntasalia vastaamaan uusiin liikuntaharrastus mahdollisuuksiin ja iltakäyttöön</a:t>
            </a:r>
          </a:p>
          <a:p>
            <a:pPr marL="171450" indent="-171450" algn="l">
              <a:buFontTx/>
              <a:buChar char="-"/>
            </a:pPr>
            <a:r>
              <a:rPr lang="fi-FI" sz="1200" dirty="0" smtClean="0"/>
              <a:t>Kehitetään ulkoliikuntapaikkoja myös lähiliikuntapaikoiksi</a:t>
            </a:r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1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9388"/>
            <a:ext cx="7772400" cy="784225"/>
          </a:xfrm>
        </p:spPr>
        <p:txBody>
          <a:bodyPr/>
          <a:lstStyle/>
          <a:p>
            <a:r>
              <a:rPr lang="fi-FI" dirty="0" smtClean="0"/>
              <a:t>Seminaarin </a:t>
            </a:r>
            <a:r>
              <a:rPr lang="fi-FI" dirty="0" smtClean="0"/>
              <a:t>koulu – </a:t>
            </a:r>
            <a:r>
              <a:rPr lang="fi-FI" sz="1600" dirty="0" smtClean="0"/>
              <a:t>Monikäyttöiset tilat ja tilamuutokset 2012</a:t>
            </a:r>
            <a:endParaRPr lang="fi-FI" sz="1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760"/>
            <a:ext cx="7773988" cy="4318000"/>
          </a:xfrm>
        </p:spPr>
        <p:txBody>
          <a:bodyPr/>
          <a:lstStyle/>
          <a:p>
            <a:pPr marL="171450" indent="-171450" algn="l">
              <a:buFontTx/>
              <a:buChar char="-"/>
            </a:pPr>
            <a:endParaRPr lang="fi-FI" sz="1200" dirty="0" smtClean="0"/>
          </a:p>
          <a:p>
            <a:pPr algn="l"/>
            <a:endParaRPr lang="fi-FI" sz="12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EB9F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43" y="1259437"/>
            <a:ext cx="4674221" cy="429772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9696" y="1052736"/>
            <a:ext cx="149403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600" dirty="0" smtClean="0"/>
              <a:t>Kellari krs.</a:t>
            </a:r>
            <a:endParaRPr lang="fi-FI" sz="16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43051" y="3212242"/>
            <a:ext cx="10619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VSS</a:t>
            </a:r>
            <a:endParaRPr lang="fi-FI" sz="12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75656" y="3861048"/>
            <a:ext cx="126299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err="1" smtClean="0">
                <a:solidFill>
                  <a:srgbClr val="FF0000"/>
                </a:solidFill>
              </a:rPr>
              <a:t>Opett.sos.tila</a:t>
            </a:r>
            <a:endParaRPr lang="fi-FI" sz="12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732240" y="3594311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Käsityön tilat</a:t>
            </a:r>
            <a:endParaRPr lang="fi-FI" sz="1200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725344" y="3007326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FF0000"/>
                </a:solidFill>
              </a:rPr>
              <a:t>Opettajien huone</a:t>
            </a:r>
            <a:endParaRPr lang="fi-FI" sz="1200" dirty="0" smtClean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211960" y="5445224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Pieni liikuntasali</a:t>
            </a:r>
            <a:endParaRPr lang="fi-FI" sz="1200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753809" y="4636301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Pieni Auditorio</a:t>
            </a:r>
            <a:endParaRPr lang="fi-FI" sz="1200" dirty="0" smtClean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129032" y="5145302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IP toimintatila</a:t>
            </a:r>
            <a:endParaRPr lang="fi-FI" sz="1200" dirty="0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753809" y="1360735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/>
              <a:t>”Maisema”</a:t>
            </a:r>
            <a:endParaRPr lang="fi-FI" sz="1200" dirty="0" smtClean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733526" y="2477209"/>
            <a:ext cx="1656184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64646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92D050"/>
                </a:solidFill>
              </a:rPr>
              <a:t>Terapiatila</a:t>
            </a:r>
            <a:endParaRPr lang="fi-FI" sz="12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inaari">
  <a:themeElements>
    <a:clrScheme name="KESKUSHALLIN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ESKUSHALLIN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SKUSHALLIN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SKUSHALLIN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SKUSHALLIN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SKUSHALLIN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SKUSHALLIN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SKUSHALLIN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SKUSHALLIN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SKUSHALLIN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SKUSHALLIN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SKUSHALLIN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SKUSHALLIN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SKUSHALLIN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1127</Words>
  <Application>Microsoft Office PowerPoint</Application>
  <PresentationFormat>Näytössä katseltava diaesitys (4:3)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seminaari</vt:lpstr>
      <vt:lpstr>Seminaarin koulu</vt:lpstr>
      <vt:lpstr>Seminaarin koulu</vt:lpstr>
      <vt:lpstr>Seminaarin koulu</vt:lpstr>
      <vt:lpstr>Seminaarin koulu</vt:lpstr>
      <vt:lpstr>Seminaarin koulu</vt:lpstr>
      <vt:lpstr>Seminaarin koulu</vt:lpstr>
      <vt:lpstr>Seminaarin koulu – Mitä muutoksilla saavutetaan ?</vt:lpstr>
      <vt:lpstr>Seminaarin koulu – Mitä muutoksilla saavutetaan ?</vt:lpstr>
      <vt:lpstr>Seminaarin koulu – Monikäyttöiset tilat ja tilamuutokset 2012</vt:lpstr>
      <vt:lpstr>Seminaarin koulu – Monikäyttöiset tilat ja tilamuutokset  2012</vt:lpstr>
      <vt:lpstr>Seminaarin koulu – Monikäyttöiset tilat ja tilamuutokset  2012</vt:lpstr>
      <vt:lpstr>Seminaarin koulu – Monikäyttöiset tilat ja tilamuutokset 2012</vt:lpstr>
      <vt:lpstr>Seminaarin koulu – Monikäyttöiset tilat ja tilamuutokset 2012</vt:lpstr>
      <vt:lpstr>Seminaarin koulu – Tilahierarkia-analyysi  ja muutokset jatkossa</vt:lpstr>
      <vt:lpstr>Seminaarin koulu</vt:lpstr>
    </vt:vector>
  </TitlesOfParts>
  <Company>HML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Seminaarin koulu</dc:title>
  <dc:creator>tiina.vahtokari</dc:creator>
  <cp:lastModifiedBy>Heikki Luminen</cp:lastModifiedBy>
  <cp:revision>31</cp:revision>
  <cp:lastPrinted>2012-09-26T15:10:39Z</cp:lastPrinted>
  <dcterms:created xsi:type="dcterms:W3CDTF">2012-05-28T11:30:19Z</dcterms:created>
  <dcterms:modified xsi:type="dcterms:W3CDTF">2012-09-26T16:24:22Z</dcterms:modified>
</cp:coreProperties>
</file>