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handoutMasterIdLst>
    <p:handoutMasterId r:id="rId20"/>
  </p:handoutMasterIdLst>
  <p:sldIdLst>
    <p:sldId id="259" r:id="rId2"/>
    <p:sldId id="257" r:id="rId3"/>
    <p:sldId id="260" r:id="rId4"/>
    <p:sldId id="262" r:id="rId5"/>
    <p:sldId id="267" r:id="rId6"/>
    <p:sldId id="266" r:id="rId7"/>
    <p:sldId id="265" r:id="rId8"/>
    <p:sldId id="271" r:id="rId9"/>
    <p:sldId id="272" r:id="rId10"/>
    <p:sldId id="273" r:id="rId11"/>
    <p:sldId id="268" r:id="rId12"/>
    <p:sldId id="274" r:id="rId13"/>
    <p:sldId id="275" r:id="rId14"/>
    <p:sldId id="269" r:id="rId15"/>
    <p:sldId id="270" r:id="rId16"/>
    <p:sldId id="276" r:id="rId17"/>
    <p:sldId id="263" r:id="rId18"/>
    <p:sldId id="27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EBC29-F79A-46F3-8E01-E996441FB230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3EC74-BA02-4A82-B503-556E9418AB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17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Talv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0856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7688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12" name="Kuva 11" descr="Punamul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3" name="Kuva 12" descr="Pähkinä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650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56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yks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0856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7688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12" name="Kuva 11" descr="Punamul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3" name="Kuva 12" descr="Pähkinä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650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49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oimia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pic>
        <p:nvPicPr>
          <p:cNvPr id="9" name="Kuva 8" descr="Ruus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  <p:pic>
        <p:nvPicPr>
          <p:cNvPr id="12" name="Kuva 11" descr="Ter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650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21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oimial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0856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7688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12" name="Kuva 11" descr="Punamul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3" name="Kuva 12" descr="Pähkinä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650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30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oimia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9" name="Kuva 8" descr="Empirevihreä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035557" cy="3059939"/>
          </a:xfrm>
          <a:prstGeom prst="rect">
            <a:avLst/>
          </a:prstGeom>
        </p:spPr>
      </p:pic>
      <p:pic>
        <p:nvPicPr>
          <p:cNvPr id="13" name="Kuva 12" descr="Tuh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3200" y="1785926"/>
            <a:ext cx="3053844" cy="3059939"/>
          </a:xfrm>
          <a:prstGeom prst="rect">
            <a:avLst/>
          </a:prstGeom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468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45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oimial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088" y="1785926"/>
            <a:ext cx="3060700" cy="3060700"/>
          </a:xfrm>
          <a:prstGeom prst="rect">
            <a:avLst/>
          </a:prstGeom>
          <a:noFill/>
        </p:spPr>
      </p:pic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9" name="Kuva 8" descr="Keltamul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2" name="Kuva 11" descr="Puuterinsinin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3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oimia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pic>
        <p:nvPicPr>
          <p:cNvPr id="9" name="Kuva 8" descr="Ruus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  <p:pic>
        <p:nvPicPr>
          <p:cNvPr id="12" name="Kuva 11" descr="Ter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650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09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oimial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088" y="1785926"/>
            <a:ext cx="3060700" cy="3060700"/>
          </a:xfrm>
          <a:prstGeom prst="rect">
            <a:avLst/>
          </a:prstGeom>
          <a:noFill/>
        </p:spPr>
      </p:pic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9" name="Kuva 8" descr="Keltamul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2" name="Kuva 11" descr="Puuterinsinin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oimial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088" y="1785926"/>
            <a:ext cx="3060700" cy="3060700"/>
          </a:xfrm>
          <a:prstGeom prst="rect">
            <a:avLst/>
          </a:prstGeom>
          <a:noFill/>
        </p:spPr>
      </p:pic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9" name="Kuva 8" descr="Keltamul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2" name="Kuva 11" descr="Puuterinsinin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7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oimial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0856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7688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12" name="Kuva 11" descr="Punamul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3" name="Kuva 12" descr="Pähkinä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650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217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oimiala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9" name="Kuva 8" descr="Empirevihreä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035557" cy="3059939"/>
          </a:xfrm>
          <a:prstGeom prst="rect">
            <a:avLst/>
          </a:prstGeom>
        </p:spPr>
      </p:pic>
      <p:pic>
        <p:nvPicPr>
          <p:cNvPr id="13" name="Kuva 12" descr="Tuh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3200" y="1785926"/>
            <a:ext cx="3053844" cy="3059939"/>
          </a:xfrm>
          <a:prstGeom prst="rect">
            <a:avLst/>
          </a:prstGeom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468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94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87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60363" y="379413"/>
            <a:ext cx="8423275" cy="5776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8" name="Picture 8" descr="PORVOOBORG 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589588"/>
            <a:ext cx="2159000" cy="277812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000373"/>
            <a:ext cx="7772400" cy="1000132"/>
          </a:xfrm>
        </p:spPr>
        <p:txBody>
          <a:bodyPr anchor="t">
            <a:normAutofit/>
          </a:bodyPr>
          <a:lstStyle>
            <a:lvl1pPr algn="l">
              <a:defRPr sz="2300" b="0" cap="all" normalizeH="0" baseline="0"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4000504"/>
            <a:ext cx="7772400" cy="1143008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8115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4000" y="1555200"/>
            <a:ext cx="3970800" cy="381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16000" y="1555200"/>
            <a:ext cx="3974400" cy="381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302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94000" y="1555200"/>
            <a:ext cx="3970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94000" y="2143116"/>
            <a:ext cx="3970800" cy="32316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16000" y="1555200"/>
            <a:ext cx="39744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16000" y="2143116"/>
            <a:ext cx="3974400" cy="32316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171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002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60363" y="379413"/>
            <a:ext cx="8423275" cy="5776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8" descr="PORVOOBORG 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589588"/>
            <a:ext cx="2159000" cy="277812"/>
          </a:xfrm>
          <a:prstGeom prst="rect">
            <a:avLst/>
          </a:prstGeom>
          <a:noFill/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475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60363" y="379413"/>
            <a:ext cx="8423275" cy="5776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8" descr="PORVOOBORG 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589588"/>
            <a:ext cx="2159000" cy="277812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214818"/>
            <a:ext cx="5486400" cy="500066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02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714884"/>
            <a:ext cx="5486400" cy="7143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735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302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74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60363" y="379413"/>
            <a:ext cx="8423275" cy="5776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2" name="Picture 8" descr="PORVOOBORG 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589588"/>
            <a:ext cx="2159000" cy="277812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3200" y="522000"/>
            <a:ext cx="7952400" cy="52135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3"/>
          </p:nvPr>
        </p:nvSpPr>
        <p:spPr>
          <a:xfrm>
            <a:off x="583200" y="1071546"/>
            <a:ext cx="7952400" cy="428628"/>
          </a:xfrm>
        </p:spPr>
        <p:txBody>
          <a:bodyPr>
            <a:normAutofit/>
          </a:bodyPr>
          <a:lstStyle>
            <a:lvl1pPr marL="0" indent="0" algn="l">
              <a:buNone/>
              <a:defRPr sz="1800" i="1" cap="none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55650" y="1071546"/>
            <a:ext cx="7632700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5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Talv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pic>
        <p:nvPicPr>
          <p:cNvPr id="9" name="Kuva 8" descr="Ruus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  <p:pic>
        <p:nvPicPr>
          <p:cNvPr id="12" name="Kuva 11" descr="Ter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650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80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evä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9" name="Kuva 8" descr="Empirevihreä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035557" cy="3059939"/>
          </a:xfrm>
          <a:prstGeom prst="rect">
            <a:avLst/>
          </a:prstGeom>
        </p:spPr>
      </p:pic>
      <p:pic>
        <p:nvPicPr>
          <p:cNvPr id="13" name="Kuva 12" descr="Tuh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3200" y="1785926"/>
            <a:ext cx="3053844" cy="3059939"/>
          </a:xfrm>
          <a:prstGeom prst="rect">
            <a:avLst/>
          </a:prstGeom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468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19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evä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088" y="1785926"/>
            <a:ext cx="3060700" cy="3060700"/>
          </a:xfrm>
          <a:prstGeom prst="rect">
            <a:avLst/>
          </a:prstGeom>
          <a:noFill/>
        </p:spPr>
      </p:pic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9" name="Kuva 8" descr="Keltamul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2" name="Kuva 11" descr="Puuterinsinin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es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9" name="Kuva 8" descr="Keltamul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2" name="Kuva 11" descr="Puuterinsinin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468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76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esä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pic>
        <p:nvPicPr>
          <p:cNvPr id="9" name="Kuva 8" descr="Empirevihreä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3035557" cy="3059939"/>
          </a:xfrm>
          <a:prstGeom prst="rect">
            <a:avLst/>
          </a:prstGeom>
        </p:spPr>
      </p:pic>
      <p:pic>
        <p:nvPicPr>
          <p:cNvPr id="13" name="Kuva 12" descr="Tuh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3200" y="1785926"/>
            <a:ext cx="3053844" cy="3059939"/>
          </a:xfrm>
          <a:prstGeom prst="rect">
            <a:avLst/>
          </a:prstGeom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468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195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yks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PORVO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282575"/>
            <a:ext cx="744538" cy="6985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00000"/>
            <a:ext cx="7776000" cy="1011600"/>
          </a:xfrm>
        </p:spPr>
        <p:txBody>
          <a:bodyPr anchor="t" anchorCtr="0">
            <a:normAutofit/>
          </a:bodyPr>
          <a:lstStyle>
            <a:lvl1pPr algn="ctr">
              <a:defRPr sz="2100" cap="all" baseline="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26800"/>
            <a:ext cx="6404400" cy="586800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cap="all" baseline="0">
                <a:solidFill>
                  <a:srgbClr val="60505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pic>
        <p:nvPicPr>
          <p:cNvPr id="9" name="Kuva 8" descr="Ruus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1200" y="1785926"/>
            <a:ext cx="3053844" cy="3059939"/>
          </a:xfrm>
          <a:prstGeom prst="rect">
            <a:avLst/>
          </a:prstGeom>
        </p:spPr>
      </p:pic>
      <p:pic>
        <p:nvPicPr>
          <p:cNvPr id="12" name="Kuva 11" descr="Ter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053844" cy="3059939"/>
          </a:xfrm>
          <a:prstGeom prst="rect">
            <a:avLst/>
          </a:prstGeom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650" y="1785926"/>
            <a:ext cx="3060700" cy="306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19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60363" y="379413"/>
            <a:ext cx="8423275" cy="5776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8" name="Picture 8" descr="PORVOOBORG _RGB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492500" y="5589588"/>
            <a:ext cx="2159000" cy="277812"/>
          </a:xfrm>
          <a:prstGeom prst="rect">
            <a:avLst/>
          </a:prstGeom>
          <a:noFill/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83200" y="522000"/>
            <a:ext cx="7952400" cy="77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94000" y="1555200"/>
            <a:ext cx="8096400" cy="38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382800"/>
            <a:ext cx="2016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 i="1">
                <a:solidFill>
                  <a:schemeClr val="bg1"/>
                </a:solidFill>
                <a:latin typeface="+mj-lt"/>
              </a:defRPr>
            </a:lvl1pPr>
          </a:lstStyle>
          <a:p>
            <a:fld id="{102326E0-A924-49C0-B6DA-F33E81FF3A8D}" type="datetimeFigureOut">
              <a:rPr lang="fi-FI" smtClean="0"/>
              <a:t>12.10.2016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76000" y="6192000"/>
            <a:ext cx="4071600" cy="241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 i="1">
                <a:solidFill>
                  <a:srgbClr val="443135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5600" y="6220800"/>
            <a:ext cx="2052000" cy="37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400" i="1">
                <a:solidFill>
                  <a:schemeClr val="bg1"/>
                </a:solidFill>
                <a:latin typeface="+mj-lt"/>
              </a:defRPr>
            </a:lvl1pPr>
          </a:lstStyle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55650" y="1368425"/>
            <a:ext cx="7632700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5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</p:sldLayoutIdLst>
  <p:txStyles>
    <p:titleStyle>
      <a:lvl1pPr algn="l" defTabSz="914400" rtl="0" eaLnBrk="1" latinLnBrk="0" hangingPunct="1">
        <a:spcBef>
          <a:spcPct val="0"/>
        </a:spcBef>
        <a:buNone/>
        <a:defRPr sz="23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accent5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accent5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accent5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accent5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accent5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porvoo-borg%C3%A5/ku/ops-ty%C3%B6/aa/ojtkktov/lofsp" TargetMode="External"/><Relationship Id="rId2" Type="http://schemas.openxmlformats.org/officeDocument/2006/relationships/hyperlink" Target="https://peda.net/porvoo-borg%C3%A5/ku/ops-ty%C3%B6/aa/ojtkktov/ojt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ktornfunderar.blogspot.fi/" TargetMode="External"/><Relationship Id="rId2" Type="http://schemas.openxmlformats.org/officeDocument/2006/relationships/hyperlink" Target="http://www.pearltrees.com/leck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da.net/porvoo-borg%C3%A5/ku/ops-ty%C3%B6/aa/ojtkktov/lofsp" TargetMode="External"/><Relationship Id="rId4" Type="http://schemas.openxmlformats.org/officeDocument/2006/relationships/hyperlink" Target="https://peda.net/porvoo-borg%C3%A5/ku/ops-ty%C3%B6/aa/ojtkktov/ojt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ltrees.com/leckis" TargetMode="External"/><Relationship Id="rId2" Type="http://schemas.openxmlformats.org/officeDocument/2006/relationships/hyperlink" Target="http://rektornfunderar.blogspot.f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Vägen</a:t>
            </a:r>
            <a:r>
              <a:rPr lang="fi-FI" dirty="0" smtClean="0"/>
              <a:t> </a:t>
            </a:r>
            <a:r>
              <a:rPr lang="fi-FI" dirty="0" err="1" smtClean="0"/>
              <a:t>mot</a:t>
            </a:r>
            <a:r>
              <a:rPr lang="fi-FI" dirty="0" smtClean="0"/>
              <a:t> </a:t>
            </a:r>
            <a:r>
              <a:rPr lang="fi-FI" dirty="0" err="1" smtClean="0"/>
              <a:t>nya</a:t>
            </a:r>
            <a:r>
              <a:rPr lang="fi-FI" dirty="0" smtClean="0"/>
              <a:t> </a:t>
            </a:r>
            <a:r>
              <a:rPr lang="fi-FI" dirty="0" err="1" smtClean="0"/>
              <a:t>skolor</a:t>
            </a:r>
            <a:r>
              <a:rPr lang="fi-FI" dirty="0" smtClean="0"/>
              <a:t> i Borgå – kohti uusia </a:t>
            </a:r>
            <a:r>
              <a:rPr lang="fi-FI" dirty="0" err="1" smtClean="0"/>
              <a:t>koulrakennuksia</a:t>
            </a:r>
            <a:r>
              <a:rPr lang="fi-FI" dirty="0" smtClean="0"/>
              <a:t> Porvoossa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Tiina Välikangas 6.10.2015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59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Projektplanen</a:t>
            </a:r>
            <a:r>
              <a:rPr lang="fi-FI" dirty="0"/>
              <a:t> – projektisuunnitelma </a:t>
            </a:r>
            <a:r>
              <a:rPr lang="fi-FI" dirty="0" smtClean="0"/>
              <a:t>4 / 10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b="1" dirty="0"/>
              <a:t>Steg 4:</a:t>
            </a:r>
            <a:r>
              <a:rPr lang="sv-FI" dirty="0"/>
              <a:t> Arbetsgruppen/rektorerna för de nya skolorna arrangerar </a:t>
            </a:r>
            <a:r>
              <a:rPr lang="sv-FI" b="1" dirty="0"/>
              <a:t>tillfällen</a:t>
            </a:r>
            <a:r>
              <a:rPr lang="sv-FI" dirty="0"/>
              <a:t> där vi diskuterar byggprojekten med de blivande skolornas undervisningspersonal</a:t>
            </a:r>
            <a:r>
              <a:rPr lang="sv-FI" dirty="0" smtClean="0"/>
              <a:t>.</a:t>
            </a:r>
          </a:p>
          <a:p>
            <a:pPr lvl="2"/>
            <a:r>
              <a:rPr lang="fi-FI" dirty="0" err="1" smtClean="0"/>
              <a:t>Seminarium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personalen för Kevätkumpu-</a:t>
            </a:r>
            <a:r>
              <a:rPr lang="fi-FI" dirty="0" err="1" smtClean="0"/>
              <a:t>Vårberga</a:t>
            </a:r>
            <a:r>
              <a:rPr lang="fi-FI" dirty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sv-FI" dirty="0" smtClean="0"/>
              <a:t>verksamhetskultur &amp; öppen inlärningsmiljö</a:t>
            </a:r>
          </a:p>
          <a:p>
            <a:pPr lvl="2"/>
            <a:r>
              <a:rPr lang="sv-FI" dirty="0" smtClean="0"/>
              <a:t>Seminarium med hela </a:t>
            </a:r>
            <a:r>
              <a:rPr lang="sv-FI" dirty="0"/>
              <a:t>den blivande nya skolas </a:t>
            </a:r>
            <a:r>
              <a:rPr lang="sv-FI" dirty="0" smtClean="0"/>
              <a:t>personal (VE-skolan)</a:t>
            </a:r>
            <a:endParaRPr lang="fi-FI" dirty="0"/>
          </a:p>
          <a:p>
            <a:pPr lvl="2"/>
            <a:r>
              <a:rPr lang="sv-FI" dirty="0" smtClean="0"/>
              <a:t>Gammelbacka och Tolkis skolorornas personal </a:t>
            </a:r>
            <a:r>
              <a:rPr lang="sv-FI" dirty="0"/>
              <a:t>påbörjade </a:t>
            </a:r>
            <a:r>
              <a:rPr lang="sv-FI" dirty="0" smtClean="0"/>
              <a:t>arbetet </a:t>
            </a:r>
            <a:r>
              <a:rPr lang="sv-FI" dirty="0"/>
              <a:t>med verksamhetskuturen </a:t>
            </a:r>
            <a:r>
              <a:rPr lang="sv-FI" dirty="0" smtClean="0"/>
              <a:t>9/2015</a:t>
            </a:r>
            <a:endParaRPr lang="fi-FI" dirty="0"/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7" y="4238171"/>
            <a:ext cx="3318933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Projektplanen</a:t>
            </a:r>
            <a:r>
              <a:rPr lang="fi-FI" dirty="0"/>
              <a:t> – projektisuunnitelma </a:t>
            </a:r>
            <a:r>
              <a:rPr lang="fi-FI" dirty="0" smtClean="0"/>
              <a:t>5 /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000" y="1555200"/>
            <a:ext cx="7941600" cy="3819600"/>
          </a:xfrm>
        </p:spPr>
        <p:txBody>
          <a:bodyPr>
            <a:normAutofit fontScale="92500" lnSpcReduction="10000"/>
          </a:bodyPr>
          <a:lstStyle/>
          <a:p>
            <a:r>
              <a:rPr lang="sv-FI" b="1" dirty="0"/>
              <a:t>Steg </a:t>
            </a:r>
            <a:r>
              <a:rPr lang="sv-FI" b="1" dirty="0" smtClean="0"/>
              <a:t>5:</a:t>
            </a:r>
            <a:r>
              <a:rPr lang="sv-FI" dirty="0" smtClean="0"/>
              <a:t> </a:t>
            </a:r>
            <a:r>
              <a:rPr lang="sv-FI" dirty="0"/>
              <a:t>Dessutom arrangerar arbetsgruppen </a:t>
            </a:r>
            <a:r>
              <a:rPr lang="sv-FI" b="1" dirty="0"/>
              <a:t>seminarier och </a:t>
            </a:r>
            <a:r>
              <a:rPr lang="sv-FI" b="1" dirty="0" smtClean="0"/>
              <a:t>diskussioner</a:t>
            </a:r>
            <a:r>
              <a:rPr lang="sv-FI" dirty="0" smtClean="0"/>
              <a:t> inför </a:t>
            </a:r>
            <a:r>
              <a:rPr lang="sv-FI" dirty="0"/>
              <a:t>en större publik, så att alla som har intresse av våra nya skolor har möjlighet att delta</a:t>
            </a:r>
            <a:r>
              <a:rPr lang="sv-FI" dirty="0" smtClean="0"/>
              <a:t>.</a:t>
            </a:r>
          </a:p>
          <a:p>
            <a:pPr lvl="1"/>
            <a:r>
              <a:rPr lang="sv-FI" dirty="0" smtClean="0"/>
              <a:t>Presentation </a:t>
            </a:r>
            <a:r>
              <a:rPr lang="sv-FI" dirty="0"/>
              <a:t>av </a:t>
            </a:r>
            <a:r>
              <a:rPr lang="sv-FI" dirty="0" err="1"/>
              <a:t>Mattlidens</a:t>
            </a:r>
            <a:r>
              <a:rPr lang="sv-FI" dirty="0"/>
              <a:t> skola i Esbo (en </a:t>
            </a:r>
            <a:r>
              <a:rPr lang="sv-FI" dirty="0" err="1"/>
              <a:t>enhetskola</a:t>
            </a:r>
            <a:r>
              <a:rPr lang="sv-FI" dirty="0"/>
              <a:t>) 10/2015</a:t>
            </a:r>
            <a:endParaRPr lang="fi-FI" dirty="0"/>
          </a:p>
          <a:p>
            <a:pPr lvl="2"/>
            <a:r>
              <a:rPr lang="sv-FI" dirty="0"/>
              <a:t>Öppen tillställning med presentation och diskussion,</a:t>
            </a:r>
            <a:endParaRPr lang="fi-FI" dirty="0"/>
          </a:p>
          <a:p>
            <a:pPr lvl="3"/>
            <a:r>
              <a:rPr lang="sv-FI" dirty="0"/>
              <a:t>C</a:t>
            </a:r>
            <a:r>
              <a:rPr lang="sv-FI" dirty="0" smtClean="0"/>
              <a:t>a </a:t>
            </a:r>
            <a:r>
              <a:rPr lang="sv-FI" dirty="0"/>
              <a:t>50 föräldrar + </a:t>
            </a:r>
            <a:r>
              <a:rPr lang="sv-FI" dirty="0" smtClean="0"/>
              <a:t>lärare, </a:t>
            </a:r>
            <a:r>
              <a:rPr lang="sv-FI" dirty="0"/>
              <a:t>en politiker var med</a:t>
            </a:r>
            <a:endParaRPr lang="fi-FI" dirty="0"/>
          </a:p>
          <a:p>
            <a:pPr lvl="2"/>
            <a:r>
              <a:rPr lang="sv-FI" dirty="0" smtClean="0"/>
              <a:t>Hem </a:t>
            </a:r>
            <a:r>
              <a:rPr lang="sv-FI" dirty="0"/>
              <a:t>och skola förening från </a:t>
            </a:r>
            <a:r>
              <a:rPr lang="sv-FI" dirty="0" err="1"/>
              <a:t>Mattlidens</a:t>
            </a:r>
            <a:r>
              <a:rPr lang="sv-FI" dirty="0"/>
              <a:t> skola</a:t>
            </a:r>
            <a:endParaRPr lang="fi-FI" dirty="0"/>
          </a:p>
          <a:p>
            <a:pPr lvl="1"/>
            <a:r>
              <a:rPr lang="sv-FI" dirty="0"/>
              <a:t>En träff med Hem </a:t>
            </a:r>
            <a:r>
              <a:rPr lang="sv-FI" dirty="0" smtClean="0"/>
              <a:t>och </a:t>
            </a:r>
            <a:r>
              <a:rPr lang="sv-FI" dirty="0"/>
              <a:t>skola förening från </a:t>
            </a:r>
            <a:r>
              <a:rPr lang="sv-FI" dirty="0" err="1" smtClean="0"/>
              <a:t>Strömborgska</a:t>
            </a:r>
            <a:r>
              <a:rPr lang="sv-FI" dirty="0" smtClean="0"/>
              <a:t>, </a:t>
            </a:r>
            <a:r>
              <a:rPr lang="sv-FI" dirty="0"/>
              <a:t>Saxby, </a:t>
            </a:r>
            <a:r>
              <a:rPr lang="sv-FI" dirty="0" smtClean="0"/>
              <a:t>Gammelbacka och Näse skolor</a:t>
            </a:r>
            <a:endParaRPr lang="fi-FI" dirty="0"/>
          </a:p>
          <a:p>
            <a:pPr lvl="2"/>
            <a:r>
              <a:rPr lang="sv-FI" dirty="0" smtClean="0"/>
              <a:t>Bl.a. om informationsgång</a:t>
            </a:r>
            <a:endParaRPr lang="fi-FI" dirty="0"/>
          </a:p>
          <a:p>
            <a:pPr marL="540000" lvl="2"/>
            <a:r>
              <a:rPr lang="fi-FI" dirty="0" err="1" smtClean="0"/>
              <a:t>Tillställningar</a:t>
            </a:r>
            <a:r>
              <a:rPr lang="fi-FI" dirty="0" smtClean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föräldrar</a:t>
            </a:r>
            <a:r>
              <a:rPr lang="fi-FI" dirty="0"/>
              <a:t>, </a:t>
            </a:r>
            <a:r>
              <a:rPr lang="fi-FI" dirty="0" err="1"/>
              <a:t>föräldraförening</a:t>
            </a:r>
            <a:r>
              <a:rPr lang="fi-FI" dirty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invånare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Kevätkumpu-</a:t>
            </a:r>
            <a:r>
              <a:rPr lang="fi-FI" dirty="0" err="1" smtClean="0"/>
              <a:t>Vårberga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81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Projektplanen</a:t>
            </a:r>
            <a:r>
              <a:rPr lang="fi-FI" dirty="0"/>
              <a:t> – projektisuunnitelma </a:t>
            </a:r>
            <a:r>
              <a:rPr lang="fi-FI" dirty="0" smtClean="0"/>
              <a:t>6 /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3200" y="1465943"/>
            <a:ext cx="8197943" cy="4513943"/>
          </a:xfrm>
        </p:spPr>
        <p:txBody>
          <a:bodyPr>
            <a:normAutofit fontScale="92500" lnSpcReduction="20000"/>
          </a:bodyPr>
          <a:lstStyle/>
          <a:p>
            <a:r>
              <a:rPr lang="sv-FI" b="1" dirty="0"/>
              <a:t>Steg 6</a:t>
            </a:r>
            <a:r>
              <a:rPr lang="sv-FI" dirty="0"/>
              <a:t>: Arbetsgruppen/rektorerna ordnar också t.ex. workshops för elever, så att de kan ta del i själva planeringen. </a:t>
            </a:r>
            <a:r>
              <a:rPr lang="sv-FI" b="1" dirty="0" smtClean="0"/>
              <a:t>Eleverna </a:t>
            </a:r>
            <a:r>
              <a:rPr lang="sv-FI" b="1" dirty="0"/>
              <a:t>skall komma med sina egna bidrag och förslag</a:t>
            </a:r>
            <a:r>
              <a:rPr lang="sv-FI" dirty="0"/>
              <a:t> om framtidens skola/drömskola</a:t>
            </a:r>
            <a:r>
              <a:rPr lang="sv-FI" dirty="0" smtClean="0"/>
              <a:t>.</a:t>
            </a:r>
          </a:p>
          <a:p>
            <a:pPr lvl="1"/>
            <a:r>
              <a:rPr lang="sv-FI" dirty="0" smtClean="0"/>
              <a:t>Enkät om Framtidens skola &amp; LP2016, läsåret 2014-2015</a:t>
            </a:r>
            <a:endParaRPr lang="fi-FI" dirty="0"/>
          </a:p>
          <a:p>
            <a:pPr lvl="2"/>
            <a:r>
              <a:rPr lang="fi-FI" dirty="0" err="1" smtClean="0"/>
              <a:t>Elevernas</a:t>
            </a:r>
            <a:r>
              <a:rPr lang="fi-FI" dirty="0" smtClean="0"/>
              <a:t> </a:t>
            </a:r>
            <a:r>
              <a:rPr lang="fi-FI" dirty="0" err="1" smtClean="0"/>
              <a:t>bidrag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förskolan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åk</a:t>
            </a:r>
            <a:r>
              <a:rPr lang="fi-FI" dirty="0" smtClean="0"/>
              <a:t> 1-6 </a:t>
            </a:r>
          </a:p>
          <a:p>
            <a:pPr lvl="2"/>
            <a:r>
              <a:rPr lang="fi-FI" dirty="0" err="1" smtClean="0"/>
              <a:t>Enkät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eleverna</a:t>
            </a:r>
            <a:r>
              <a:rPr lang="fi-FI" dirty="0" smtClean="0"/>
              <a:t> i </a:t>
            </a:r>
            <a:r>
              <a:rPr lang="fi-FI" dirty="0" err="1" smtClean="0"/>
              <a:t>åk</a:t>
            </a:r>
            <a:r>
              <a:rPr lang="fi-FI" dirty="0" smtClean="0"/>
              <a:t> 7-9</a:t>
            </a:r>
          </a:p>
          <a:p>
            <a:pPr lvl="2"/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://peda.net/porvoo-borg%C3%A5/ku/ops-ty%C3%B6/aa/ojtkktov/ojtk</a:t>
            </a:r>
            <a:endParaRPr lang="fi-FI" dirty="0"/>
          </a:p>
          <a:p>
            <a:pPr lvl="2"/>
            <a:r>
              <a:rPr lang="fi-FI" dirty="0">
                <a:hlinkClick r:id="rId3"/>
              </a:rPr>
              <a:t>https://peda.net/porvoo-borg%C3%A5/ku/ops-ty%C3%B6/aa/ojtkktov/lofsp</a:t>
            </a:r>
            <a:endParaRPr lang="fi-FI" dirty="0"/>
          </a:p>
          <a:p>
            <a:pPr lvl="1"/>
            <a:r>
              <a:rPr lang="sv-FI" dirty="0" smtClean="0"/>
              <a:t>VE-skolan</a:t>
            </a:r>
          </a:p>
          <a:p>
            <a:pPr lvl="2"/>
            <a:r>
              <a:rPr lang="sv-FI" dirty="0" smtClean="0"/>
              <a:t>Alla </a:t>
            </a:r>
            <a:r>
              <a:rPr lang="sv-FI" dirty="0"/>
              <a:t>elever har svarat på en enkät </a:t>
            </a:r>
            <a:r>
              <a:rPr lang="sv-FI" dirty="0" smtClean="0"/>
              <a:t>och </a:t>
            </a:r>
            <a:r>
              <a:rPr lang="sv-FI" dirty="0"/>
              <a:t>grupparbete med </a:t>
            </a:r>
            <a:r>
              <a:rPr lang="sv-FI" dirty="0" smtClean="0"/>
              <a:t>mindre elever</a:t>
            </a:r>
          </a:p>
          <a:p>
            <a:pPr lvl="2"/>
            <a:r>
              <a:rPr lang="sv-FI" dirty="0" smtClean="0"/>
              <a:t>En </a:t>
            </a:r>
            <a:r>
              <a:rPr lang="sv-FI" dirty="0"/>
              <a:t>elevgrupp som </a:t>
            </a:r>
            <a:r>
              <a:rPr lang="sv-FI" dirty="0" smtClean="0"/>
              <a:t>tar </a:t>
            </a:r>
            <a:r>
              <a:rPr lang="sv-FI" dirty="0"/>
              <a:t>ställning till </a:t>
            </a:r>
            <a:r>
              <a:rPr lang="sv-FI" dirty="0" smtClean="0"/>
              <a:t>planerna.</a:t>
            </a:r>
            <a:endParaRPr lang="fi-FI" dirty="0"/>
          </a:p>
          <a:p>
            <a:pPr lvl="1"/>
            <a:r>
              <a:rPr lang="sv-FI" dirty="0"/>
              <a:t> </a:t>
            </a:r>
            <a:r>
              <a:rPr lang="sv-FI" dirty="0" err="1" smtClean="0"/>
              <a:t>Kevätkumpu</a:t>
            </a:r>
            <a:r>
              <a:rPr lang="sv-FI" dirty="0" smtClean="0"/>
              <a:t>-Vårberga </a:t>
            </a:r>
          </a:p>
          <a:p>
            <a:pPr lvl="2"/>
            <a:r>
              <a:rPr lang="sv-FI" dirty="0" smtClean="0"/>
              <a:t>Eleverna kommer med senare</a:t>
            </a:r>
            <a:endParaRPr lang="fi-FI" dirty="0" smtClean="0"/>
          </a:p>
          <a:p>
            <a:pPr lvl="2"/>
            <a:r>
              <a:rPr lang="sv-FI" dirty="0" smtClean="0"/>
              <a:t>Planering av utrymmena i workshops</a:t>
            </a:r>
            <a:endParaRPr lang="fi-FI" dirty="0"/>
          </a:p>
          <a:p>
            <a:pPr lvl="1"/>
            <a:r>
              <a:rPr lang="sv-FI" dirty="0" smtClean="0"/>
              <a:t>Föräldraföreningens </a:t>
            </a:r>
            <a:r>
              <a:rPr lang="sv-FI" dirty="0"/>
              <a:t>kampanj om </a:t>
            </a:r>
            <a:r>
              <a:rPr lang="sv-FI" dirty="0" smtClean="0"/>
              <a:t>Drömskolan</a:t>
            </a:r>
          </a:p>
          <a:p>
            <a:pPr lvl="1"/>
            <a:endParaRPr lang="sv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84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Projektplanen</a:t>
            </a:r>
            <a:r>
              <a:rPr lang="fi-FI" dirty="0"/>
              <a:t> – projektisuunnitelma </a:t>
            </a:r>
            <a:r>
              <a:rPr lang="fi-FI" dirty="0" smtClean="0"/>
              <a:t>7 /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000" y="1555200"/>
            <a:ext cx="7941600" cy="4323086"/>
          </a:xfrm>
        </p:spPr>
        <p:txBody>
          <a:bodyPr>
            <a:normAutofit lnSpcReduction="10000"/>
          </a:bodyPr>
          <a:lstStyle/>
          <a:p>
            <a:r>
              <a:rPr lang="sv-FI" b="1" dirty="0"/>
              <a:t>Steg </a:t>
            </a:r>
            <a:r>
              <a:rPr lang="sv-FI" dirty="0"/>
              <a:t>7: Vi strävar efter att utveckla </a:t>
            </a:r>
            <a:r>
              <a:rPr lang="sv-FI" b="1" dirty="0"/>
              <a:t>undervisningens innehåll och metoder </a:t>
            </a:r>
            <a:r>
              <a:rPr lang="sv-FI" dirty="0"/>
              <a:t>så att dessa tillsammans med de nya fysiska inlärningsmiljöerna främjar inlärning och höjer inlärningsresultat. </a:t>
            </a:r>
          </a:p>
          <a:p>
            <a:pPr lvl="1"/>
            <a:r>
              <a:rPr lang="sv-FI" dirty="0"/>
              <a:t>Fortbildning via </a:t>
            </a:r>
            <a:r>
              <a:rPr lang="sv-FI" dirty="0" err="1"/>
              <a:t>Osaava</a:t>
            </a:r>
            <a:r>
              <a:rPr lang="sv-FI" dirty="0"/>
              <a:t>-Kunnig</a:t>
            </a:r>
          </a:p>
          <a:p>
            <a:pPr lvl="1"/>
            <a:r>
              <a:rPr lang="sv-FI" dirty="0"/>
              <a:t>Arbetsgrupper/Team som utvecklar t.ex. matematikundervisning och läsning &amp; skolspråk, motion i skolan.</a:t>
            </a:r>
          </a:p>
          <a:p>
            <a:pPr lvl="1"/>
            <a:r>
              <a:rPr lang="fi-FI" dirty="0"/>
              <a:t>IKT-</a:t>
            </a:r>
            <a:r>
              <a:rPr lang="fi-FI" dirty="0" err="1"/>
              <a:t>lösningar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Microsoft </a:t>
            </a:r>
          </a:p>
          <a:p>
            <a:pPr lvl="2"/>
            <a:r>
              <a:rPr lang="fi-FI" dirty="0" err="1"/>
              <a:t>Pedagogisk</a:t>
            </a:r>
            <a:r>
              <a:rPr lang="fi-FI" dirty="0"/>
              <a:t> </a:t>
            </a:r>
            <a:r>
              <a:rPr lang="fi-FI" dirty="0" err="1"/>
              <a:t>utveckling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IT</a:t>
            </a:r>
          </a:p>
          <a:p>
            <a:pPr lvl="2"/>
            <a:r>
              <a:rPr lang="fi-FI" dirty="0" err="1" smtClean="0"/>
              <a:t>Hurdan</a:t>
            </a:r>
            <a:r>
              <a:rPr lang="fi-FI" dirty="0" smtClean="0"/>
              <a:t> IKT-</a:t>
            </a:r>
            <a:r>
              <a:rPr lang="fi-FI" dirty="0" err="1" smtClean="0"/>
              <a:t>infrastruktur</a:t>
            </a:r>
            <a:r>
              <a:rPr lang="fi-FI" dirty="0" smtClean="0"/>
              <a:t> </a:t>
            </a:r>
            <a:r>
              <a:rPr lang="fi-FI" dirty="0" err="1" smtClean="0"/>
              <a:t>stöder</a:t>
            </a:r>
            <a:r>
              <a:rPr lang="fi-FI" dirty="0" smtClean="0"/>
              <a:t> </a:t>
            </a:r>
            <a:r>
              <a:rPr lang="fi-FI" dirty="0" err="1" smtClean="0"/>
              <a:t>pedagogik</a:t>
            </a:r>
            <a:r>
              <a:rPr lang="fi-FI" dirty="0" smtClean="0"/>
              <a:t>?</a:t>
            </a:r>
            <a:endParaRPr lang="fi-FI" dirty="0"/>
          </a:p>
          <a:p>
            <a:pPr lvl="2"/>
            <a:r>
              <a:rPr lang="fi-FI" dirty="0" err="1" smtClean="0"/>
              <a:t>Teknologiskt</a:t>
            </a:r>
            <a:r>
              <a:rPr lang="fi-FI" dirty="0" smtClean="0"/>
              <a:t> </a:t>
            </a:r>
            <a:r>
              <a:rPr lang="fi-FI" dirty="0" err="1" smtClean="0"/>
              <a:t>ledarskap</a:t>
            </a:r>
            <a:r>
              <a:rPr lang="fi-FI" dirty="0" smtClean="0"/>
              <a:t> i </a:t>
            </a:r>
            <a:r>
              <a:rPr lang="fi-FI" dirty="0" err="1" smtClean="0"/>
              <a:t>skolan</a:t>
            </a:r>
            <a:endParaRPr lang="fi-FI" dirty="0"/>
          </a:p>
          <a:p>
            <a:pPr lvl="2"/>
            <a:r>
              <a:rPr lang="fi-FI" dirty="0" err="1" smtClean="0"/>
              <a:t>Globalt</a:t>
            </a:r>
            <a:r>
              <a:rPr lang="fi-FI" dirty="0" smtClean="0"/>
              <a:t> </a:t>
            </a:r>
            <a:r>
              <a:rPr lang="fi-FI" dirty="0" err="1" smtClean="0"/>
              <a:t>nätverkande</a:t>
            </a:r>
            <a:r>
              <a:rPr lang="fi-FI" dirty="0" smtClean="0"/>
              <a:t> </a:t>
            </a:r>
            <a:r>
              <a:rPr lang="fi-FI" dirty="0" err="1" smtClean="0"/>
              <a:t>tillsammans</a:t>
            </a:r>
            <a:r>
              <a:rPr lang="fi-FI" dirty="0" smtClean="0"/>
              <a:t> med150 </a:t>
            </a:r>
            <a:r>
              <a:rPr lang="fi-FI" dirty="0" err="1" smtClean="0"/>
              <a:t>skolor</a:t>
            </a:r>
            <a:r>
              <a:rPr lang="fi-FI" dirty="0" smtClean="0"/>
              <a:t> </a:t>
            </a:r>
            <a:r>
              <a:rPr lang="fi-FI" dirty="0" err="1" smtClean="0"/>
              <a:t>överallt</a:t>
            </a:r>
            <a:r>
              <a:rPr lang="fi-FI" dirty="0" smtClean="0"/>
              <a:t> i </a:t>
            </a:r>
            <a:r>
              <a:rPr lang="fi-FI" dirty="0" err="1" smtClean="0"/>
              <a:t>världen</a:t>
            </a:r>
            <a:endParaRPr lang="fi-FI" dirty="0" smtClean="0"/>
          </a:p>
          <a:p>
            <a:pPr lvl="1"/>
            <a:r>
              <a:rPr lang="fi-FI" dirty="0"/>
              <a:t>I </a:t>
            </a:r>
            <a:r>
              <a:rPr lang="fi-FI" dirty="0" err="1"/>
              <a:t>samband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LP 2016 </a:t>
            </a:r>
            <a:r>
              <a:rPr lang="fi-FI" dirty="0" err="1"/>
              <a:t>processen</a:t>
            </a:r>
            <a:endParaRPr lang="fi-FI" dirty="0"/>
          </a:p>
          <a:p>
            <a:pPr lvl="2"/>
            <a:r>
              <a:rPr lang="sv-FI" dirty="0" smtClean="0"/>
              <a:t>T.ex. </a:t>
            </a:r>
            <a:r>
              <a:rPr lang="sv-FI" dirty="0"/>
              <a:t>LP-arbete med hela personalen från VE-skolan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79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Projektplanen</a:t>
            </a:r>
            <a:r>
              <a:rPr lang="fi-FI" dirty="0"/>
              <a:t> – projektisuunnitelma </a:t>
            </a:r>
            <a:r>
              <a:rPr lang="fi-FI" dirty="0" smtClean="0"/>
              <a:t>8 /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b="1" dirty="0"/>
              <a:t>Steg 8</a:t>
            </a:r>
            <a:r>
              <a:rPr lang="sv-FI" dirty="0"/>
              <a:t>: Skolorna </a:t>
            </a:r>
            <a:r>
              <a:rPr lang="sv-FI" b="1" dirty="0"/>
              <a:t>involverar elever </a:t>
            </a:r>
            <a:r>
              <a:rPr lang="sv-FI" dirty="0"/>
              <a:t>i högre grad att ta ansvar för sin egen inlärning. Vi involverar elever också att ta del i skolornas utvecklingsfrågor och beslutsärenden. Vi vidareutvecklar modeller för att stöda elever i deras skolgång samt för att förebygga utslagning. </a:t>
            </a:r>
            <a:endParaRPr lang="sv-FI" dirty="0" smtClean="0"/>
          </a:p>
          <a:p>
            <a:pPr lvl="1"/>
            <a:r>
              <a:rPr lang="sv-FI" dirty="0" smtClean="0"/>
              <a:t>KOTA-projekt (utbildningsmässig jämställdhet)</a:t>
            </a:r>
          </a:p>
          <a:p>
            <a:pPr lvl="1"/>
            <a:r>
              <a:rPr lang="sv-FI" dirty="0" smtClean="0"/>
              <a:t>Samarbets- och delaktighetsteamet i Borgå</a:t>
            </a:r>
          </a:p>
          <a:p>
            <a:pPr lvl="1"/>
            <a:r>
              <a:rPr lang="sv-FI" dirty="0" smtClean="0"/>
              <a:t>I samband med LP2016-processen</a:t>
            </a:r>
          </a:p>
          <a:p>
            <a:pPr lvl="2"/>
            <a:endParaRPr lang="fi-FI" dirty="0"/>
          </a:p>
          <a:p>
            <a:pPr lvl="1"/>
            <a:endParaRPr lang="sv-FI" dirty="0" smtClean="0"/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85" y="3939163"/>
            <a:ext cx="5109029" cy="28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Projektplanen</a:t>
            </a:r>
            <a:r>
              <a:rPr lang="fi-FI" dirty="0"/>
              <a:t> – projektisuunnitelma </a:t>
            </a:r>
            <a:r>
              <a:rPr lang="fi-FI" dirty="0" smtClean="0"/>
              <a:t>9 /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3200" y="1494971"/>
            <a:ext cx="7952400" cy="4601029"/>
          </a:xfrm>
        </p:spPr>
        <p:txBody>
          <a:bodyPr>
            <a:normAutofit fontScale="92500" lnSpcReduction="10000"/>
          </a:bodyPr>
          <a:lstStyle/>
          <a:p>
            <a:r>
              <a:rPr lang="sv-FI" b="1" dirty="0"/>
              <a:t>Steg 9</a:t>
            </a:r>
            <a:r>
              <a:rPr lang="sv-FI" dirty="0"/>
              <a:t>: Vi strävar efter att </a:t>
            </a:r>
            <a:r>
              <a:rPr lang="sv-FI" b="1" dirty="0"/>
              <a:t>hitta bra lösningar och nya pedagogiska modeller</a:t>
            </a:r>
            <a:r>
              <a:rPr lang="sv-FI" dirty="0"/>
              <a:t> för att kombinera verksamhet med </a:t>
            </a:r>
            <a:r>
              <a:rPr lang="sv-FI" b="1" dirty="0"/>
              <a:t>olika verktyg </a:t>
            </a:r>
            <a:r>
              <a:rPr lang="sv-FI" dirty="0"/>
              <a:t>i utrymmena.</a:t>
            </a:r>
          </a:p>
          <a:p>
            <a:pPr lvl="1"/>
            <a:r>
              <a:rPr lang="sv-FI" dirty="0" smtClean="0"/>
              <a:t>Olika IT-lösningar</a:t>
            </a:r>
          </a:p>
          <a:p>
            <a:pPr lvl="1"/>
            <a:r>
              <a:rPr lang="sv-FI" dirty="0" smtClean="0"/>
              <a:t>Martela</a:t>
            </a:r>
            <a:r>
              <a:rPr lang="sv-FI" dirty="0"/>
              <a:t>: möbler och lösningar</a:t>
            </a:r>
            <a:endParaRPr lang="fi-FI" dirty="0"/>
          </a:p>
          <a:p>
            <a:pPr lvl="1"/>
            <a:r>
              <a:rPr lang="fi-FI" dirty="0"/>
              <a:t>ISKU </a:t>
            </a:r>
            <a:r>
              <a:rPr lang="fi-FI" dirty="0" err="1"/>
              <a:t>fabriksbesök</a:t>
            </a:r>
            <a:r>
              <a:rPr lang="fi-FI" dirty="0"/>
              <a:t> i </a:t>
            </a:r>
            <a:r>
              <a:rPr lang="fi-FI" dirty="0" err="1"/>
              <a:t>Lahtis</a:t>
            </a:r>
            <a:endParaRPr lang="fi-FI" dirty="0"/>
          </a:p>
          <a:p>
            <a:pPr lvl="1"/>
            <a:r>
              <a:rPr lang="fi-FI" dirty="0" err="1" smtClean="0"/>
              <a:t>StealCase</a:t>
            </a:r>
            <a:r>
              <a:rPr lang="fi-FI" dirty="0" smtClean="0"/>
              <a:t> </a:t>
            </a:r>
            <a:r>
              <a:rPr lang="fi-FI" dirty="0"/>
              <a:t>-</a:t>
            </a:r>
            <a:r>
              <a:rPr lang="fi-FI" dirty="0" err="1" smtClean="0"/>
              <a:t>möbler</a:t>
            </a:r>
            <a:endParaRPr lang="fi-FI" dirty="0"/>
          </a:p>
          <a:p>
            <a:pPr lvl="1"/>
            <a:r>
              <a:rPr lang="fi-FI" dirty="0" err="1" smtClean="0"/>
              <a:t>Vårberga</a:t>
            </a:r>
            <a:r>
              <a:rPr lang="fi-FI" dirty="0" smtClean="0"/>
              <a:t> </a:t>
            </a:r>
            <a:r>
              <a:rPr lang="fi-FI" dirty="0" err="1" smtClean="0"/>
              <a:t>skolan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Kevätkummun </a:t>
            </a:r>
            <a:r>
              <a:rPr lang="fi-FI" dirty="0"/>
              <a:t>koulu: </a:t>
            </a:r>
          </a:p>
          <a:p>
            <a:pPr lvl="2"/>
            <a:r>
              <a:rPr lang="fi-FI" dirty="0" err="1" smtClean="0"/>
              <a:t>Schemaläggning</a:t>
            </a:r>
            <a:r>
              <a:rPr lang="fi-FI" dirty="0" smtClean="0"/>
              <a:t>: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dirty="0" err="1" smtClean="0"/>
              <a:t>matte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modersmål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samma</a:t>
            </a:r>
            <a:r>
              <a:rPr lang="fi-FI" dirty="0" smtClean="0"/>
              <a:t> </a:t>
            </a:r>
            <a:r>
              <a:rPr lang="fi-FI" dirty="0" err="1" smtClean="0"/>
              <a:t>tider</a:t>
            </a:r>
            <a:r>
              <a:rPr lang="fi-FI" dirty="0" smtClean="0"/>
              <a:t>  -&gt; </a:t>
            </a:r>
            <a:r>
              <a:rPr lang="fi-FI" dirty="0" err="1" smtClean="0"/>
              <a:t>flexibla</a:t>
            </a:r>
            <a:r>
              <a:rPr lang="fi-FI" dirty="0" smtClean="0"/>
              <a:t> </a:t>
            </a:r>
            <a:r>
              <a:rPr lang="fi-FI" dirty="0" err="1" smtClean="0"/>
              <a:t>undervisningsgrupper</a:t>
            </a:r>
            <a:endParaRPr lang="fi-FI" dirty="0"/>
          </a:p>
          <a:p>
            <a:pPr lvl="2"/>
            <a:r>
              <a:rPr lang="fi-FI" dirty="0" err="1" smtClean="0"/>
              <a:t>Kompanjonlärarskap</a:t>
            </a:r>
            <a:endParaRPr lang="fi-FI" dirty="0"/>
          </a:p>
          <a:p>
            <a:pPr lvl="2"/>
            <a:r>
              <a:rPr lang="fi-FI" dirty="0" err="1" smtClean="0"/>
              <a:t>Speciallärare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i </a:t>
            </a:r>
            <a:r>
              <a:rPr lang="fi-FI" dirty="0" err="1" smtClean="0"/>
              <a:t>klassen</a:t>
            </a:r>
            <a:endParaRPr lang="fi-FI" dirty="0"/>
          </a:p>
          <a:p>
            <a:pPr lvl="2"/>
            <a:r>
              <a:rPr lang="fi-FI" dirty="0" err="1" smtClean="0"/>
              <a:t>Projektet</a:t>
            </a:r>
            <a:r>
              <a:rPr lang="fi-FI" dirty="0" smtClean="0"/>
              <a:t> </a:t>
            </a:r>
            <a:r>
              <a:rPr lang="fi-FI" dirty="0" err="1" smtClean="0"/>
              <a:t>gällande</a:t>
            </a:r>
            <a:r>
              <a:rPr lang="fi-FI" dirty="0" smtClean="0"/>
              <a:t> </a:t>
            </a:r>
            <a:r>
              <a:rPr lang="fi-FI" dirty="0" err="1" smtClean="0"/>
              <a:t>multilitteracität</a:t>
            </a:r>
            <a:r>
              <a:rPr lang="fi-FI" dirty="0" smtClean="0"/>
              <a:t> i </a:t>
            </a:r>
            <a:r>
              <a:rPr lang="fi-FI" dirty="0" err="1" smtClean="0"/>
              <a:t>samarbete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Helsingfors </a:t>
            </a:r>
            <a:r>
              <a:rPr lang="fi-FI" dirty="0" err="1" smtClean="0"/>
              <a:t>universitet</a:t>
            </a:r>
            <a:endParaRPr lang="fi-FI" dirty="0" smtClean="0"/>
          </a:p>
          <a:p>
            <a:pPr lvl="2"/>
            <a:r>
              <a:rPr lang="fi-FI" dirty="0" err="1" smtClean="0"/>
              <a:t>Utarbetning</a:t>
            </a:r>
            <a:r>
              <a:rPr lang="fi-FI" dirty="0" smtClean="0"/>
              <a:t> av </a:t>
            </a:r>
            <a:r>
              <a:rPr lang="fi-FI" dirty="0" err="1" smtClean="0"/>
              <a:t>digitalt</a:t>
            </a:r>
            <a:r>
              <a:rPr lang="fi-FI" dirty="0" smtClean="0"/>
              <a:t> </a:t>
            </a:r>
            <a:r>
              <a:rPr lang="fi-FI" dirty="0" err="1" smtClean="0"/>
              <a:t>materialt</a:t>
            </a:r>
            <a:r>
              <a:rPr lang="fi-FI" dirty="0" smtClean="0"/>
              <a:t> i </a:t>
            </a:r>
            <a:r>
              <a:rPr lang="fi-FI" dirty="0" err="1" smtClean="0"/>
              <a:t>matematik</a:t>
            </a:r>
            <a:r>
              <a:rPr lang="fi-FI" dirty="0" smtClean="0"/>
              <a:t> </a:t>
            </a:r>
          </a:p>
          <a:p>
            <a:pPr lvl="2"/>
            <a:r>
              <a:rPr lang="fi-FI" dirty="0" err="1" smtClean="0"/>
              <a:t>Pekplattor</a:t>
            </a:r>
            <a:r>
              <a:rPr lang="fi-FI" dirty="0" smtClean="0"/>
              <a:t> </a:t>
            </a:r>
            <a:r>
              <a:rPr lang="fi-FI" dirty="0"/>
              <a:t>i </a:t>
            </a:r>
            <a:r>
              <a:rPr lang="fi-FI" dirty="0" err="1"/>
              <a:t>undervisningen</a:t>
            </a:r>
            <a:r>
              <a:rPr lang="fi-FI" dirty="0"/>
              <a:t> </a:t>
            </a:r>
            <a:r>
              <a:rPr lang="fi-FI" dirty="0" err="1"/>
              <a:t>läsåret</a:t>
            </a:r>
            <a:r>
              <a:rPr lang="fi-FI" dirty="0"/>
              <a:t> </a:t>
            </a:r>
            <a:r>
              <a:rPr lang="fi-FI" dirty="0" smtClean="0"/>
              <a:t>2014-2015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1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Projektplanen</a:t>
            </a:r>
            <a:r>
              <a:rPr lang="fi-FI" dirty="0"/>
              <a:t> – projektisuunnitelma </a:t>
            </a:r>
            <a:r>
              <a:rPr lang="fi-FI" dirty="0" smtClean="0"/>
              <a:t>10 /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3200" y="1654628"/>
            <a:ext cx="4398914" cy="2907371"/>
          </a:xfrm>
        </p:spPr>
        <p:txBody>
          <a:bodyPr/>
          <a:lstStyle/>
          <a:p>
            <a:r>
              <a:rPr lang="sv-FI" sz="2000" b="1" dirty="0"/>
              <a:t>Steg 10</a:t>
            </a:r>
            <a:r>
              <a:rPr lang="sv-FI" sz="2000" dirty="0"/>
              <a:t>: </a:t>
            </a:r>
            <a:endParaRPr lang="sv-FI" sz="2000" dirty="0" smtClean="0"/>
          </a:p>
          <a:p>
            <a:pPr marL="360000" lvl="1" indent="0">
              <a:buNone/>
            </a:pPr>
            <a:r>
              <a:rPr lang="sv-FI" sz="2000" dirty="0" smtClean="0"/>
              <a:t>Under </a:t>
            </a:r>
            <a:r>
              <a:rPr lang="sv-FI" sz="2000" dirty="0"/>
              <a:t>processens lopp skapar vi </a:t>
            </a:r>
            <a:r>
              <a:rPr lang="sv-FI" sz="2000" b="1" dirty="0"/>
              <a:t>en modell / skriver en rapport </a:t>
            </a:r>
            <a:r>
              <a:rPr lang="sv-FI" sz="2000" dirty="0"/>
              <a:t>om </a:t>
            </a:r>
            <a:r>
              <a:rPr lang="sv-FI" sz="2000" b="1" dirty="0"/>
              <a:t>allt vi lärt oss </a:t>
            </a:r>
            <a:r>
              <a:rPr lang="sv-FI" sz="2000" dirty="0"/>
              <a:t>angående </a:t>
            </a:r>
            <a:r>
              <a:rPr lang="sv-FI" sz="2000" dirty="0" smtClean="0"/>
              <a:t>utvecklandet av inlärningsmiljöer / vägen till nya </a:t>
            </a:r>
          </a:p>
          <a:p>
            <a:pPr marL="360000" lvl="1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13" y="2061913"/>
            <a:ext cx="3312887" cy="33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material</a:t>
            </a:r>
            <a:r>
              <a:rPr lang="fi-FI" dirty="0" smtClean="0"/>
              <a:t> - materiaalia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v-FI" u="sng" dirty="0" smtClean="0">
              <a:hlinkClick r:id="rId2"/>
            </a:endParaRPr>
          </a:p>
          <a:p>
            <a:r>
              <a:rPr lang="sv-FI" u="sng" dirty="0">
                <a:hlinkClick r:id="rId2"/>
              </a:rPr>
              <a:t>https://</a:t>
            </a:r>
            <a:r>
              <a:rPr lang="sv-FI" u="sng" dirty="0" smtClean="0">
                <a:hlinkClick r:id="rId2"/>
              </a:rPr>
              <a:t>fi.padlet.com/tiina_valikang1/1mal4f5euv5m</a:t>
            </a:r>
          </a:p>
          <a:p>
            <a:endParaRPr lang="sv-FI" u="sng" dirty="0">
              <a:hlinkClick r:id="rId2"/>
            </a:endParaRPr>
          </a:p>
          <a:p>
            <a:r>
              <a:rPr lang="sv-FI" u="sng" dirty="0" smtClean="0">
                <a:hlinkClick r:id="rId2"/>
              </a:rPr>
              <a:t>http</a:t>
            </a:r>
            <a:r>
              <a:rPr lang="sv-FI" u="sng" dirty="0">
                <a:hlinkClick r:id="rId2"/>
              </a:rPr>
              <a:t>://www.pearltrees.com/leckis</a:t>
            </a:r>
            <a:endParaRPr lang="fi-FI" dirty="0"/>
          </a:p>
          <a:p>
            <a:r>
              <a:rPr lang="sv-FI" dirty="0"/>
              <a:t> </a:t>
            </a:r>
            <a:endParaRPr lang="fi-FI" dirty="0"/>
          </a:p>
          <a:p>
            <a:r>
              <a:rPr lang="sv-FI" u="sng" dirty="0">
                <a:hlinkClick r:id="rId3"/>
              </a:rPr>
              <a:t>http://rektornfunderar.blogspot.fi</a:t>
            </a:r>
            <a:r>
              <a:rPr lang="sv-FI" u="sng" dirty="0" smtClean="0">
                <a:hlinkClick r:id="rId3"/>
              </a:rPr>
              <a:t>/</a:t>
            </a:r>
            <a:endParaRPr lang="sv-FI" u="sng" dirty="0" smtClean="0"/>
          </a:p>
          <a:p>
            <a:endParaRPr lang="sv-FI" u="sng" dirty="0"/>
          </a:p>
          <a:p>
            <a:r>
              <a:rPr lang="sv-FI" u="sng" dirty="0" smtClean="0"/>
              <a:t>Framtidens skola och LP2016 / </a:t>
            </a:r>
            <a:r>
              <a:rPr lang="sv-FI" u="sng" dirty="0" err="1" smtClean="0"/>
              <a:t>Poplet</a:t>
            </a:r>
            <a:endParaRPr lang="sv-FI" u="sng" dirty="0" smtClean="0"/>
          </a:p>
          <a:p>
            <a:pPr lvl="1"/>
            <a:r>
              <a:rPr lang="fi-FI" dirty="0" smtClean="0">
                <a:hlinkClick r:id="rId4"/>
              </a:rPr>
              <a:t>https</a:t>
            </a:r>
            <a:r>
              <a:rPr lang="fi-FI" dirty="0">
                <a:hlinkClick r:id="rId4"/>
              </a:rPr>
              <a:t>://</a:t>
            </a:r>
            <a:r>
              <a:rPr lang="fi-FI" dirty="0" smtClean="0">
                <a:hlinkClick r:id="rId4"/>
              </a:rPr>
              <a:t>peda.net/porvoo-borg%C3%A5/ku/ops-ty%C3%B6/aa/ojtkktov/ojtk</a:t>
            </a:r>
            <a:endParaRPr lang="fi-FI" dirty="0" smtClean="0"/>
          </a:p>
          <a:p>
            <a:pPr lvl="1"/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peda.net/porvoo-borg%C3%A5/ku/ops-ty%C3%B6/aa/ojtkktov/lofsp</a:t>
            </a: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Tilläggsmaterial</a:t>
            </a:r>
            <a:r>
              <a:rPr lang="fi-FI" dirty="0"/>
              <a:t> - lisämateriaalia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Elevenkätens</a:t>
            </a:r>
            <a:r>
              <a:rPr lang="fi-FI" dirty="0" smtClean="0"/>
              <a:t> </a:t>
            </a:r>
            <a:r>
              <a:rPr lang="fi-FI" dirty="0" err="1"/>
              <a:t>resultat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blivande</a:t>
            </a:r>
            <a:r>
              <a:rPr lang="fi-FI" dirty="0"/>
              <a:t> </a:t>
            </a:r>
            <a:r>
              <a:rPr lang="fi-FI" dirty="0" smtClean="0"/>
              <a:t>VE-</a:t>
            </a:r>
            <a:r>
              <a:rPr lang="fi-FI" dirty="0" err="1" smtClean="0"/>
              <a:t>skolan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1" y="2098623"/>
            <a:ext cx="8072509" cy="118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err="1" smtClean="0"/>
              <a:t>Bakgrunden</a:t>
            </a:r>
            <a:r>
              <a:rPr lang="fi-FI" sz="2000" dirty="0" smtClean="0"/>
              <a:t> </a:t>
            </a:r>
            <a:r>
              <a:rPr lang="fi-FI" sz="2000" dirty="0" err="1" smtClean="0"/>
              <a:t>till</a:t>
            </a:r>
            <a:r>
              <a:rPr lang="fi-FI" sz="2000" dirty="0" smtClean="0"/>
              <a:t> </a:t>
            </a:r>
            <a:r>
              <a:rPr lang="fi-FI" sz="2000" dirty="0" err="1" smtClean="0"/>
              <a:t>projektet</a:t>
            </a:r>
            <a:r>
              <a:rPr lang="fi-FI" sz="2000" dirty="0" smtClean="0"/>
              <a:t> – Taustaa Projektille 1/2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9200" y="1497143"/>
            <a:ext cx="8096400" cy="3819600"/>
          </a:xfrm>
        </p:spPr>
        <p:txBody>
          <a:bodyPr>
            <a:normAutofit/>
          </a:bodyPr>
          <a:lstStyle/>
          <a:p>
            <a:r>
              <a:rPr lang="sv-FI" dirty="0"/>
              <a:t>Borgå utbildningstjänster har gjort </a:t>
            </a:r>
            <a:r>
              <a:rPr lang="sv-FI" b="1" dirty="0"/>
              <a:t>en </a:t>
            </a:r>
            <a:r>
              <a:rPr lang="sv-FI" b="1" dirty="0" smtClean="0"/>
              <a:t>utredning </a:t>
            </a:r>
            <a:r>
              <a:rPr lang="sv-FI" dirty="0"/>
              <a:t>under åren 2013-2014 </a:t>
            </a:r>
            <a:r>
              <a:rPr lang="sv-FI" dirty="0" smtClean="0"/>
              <a:t>angående </a:t>
            </a:r>
            <a:r>
              <a:rPr lang="sv-FI" dirty="0"/>
              <a:t>det svenskspråkiga </a:t>
            </a:r>
            <a:r>
              <a:rPr lang="sv-FI" dirty="0" smtClean="0"/>
              <a:t>skolnätverket. </a:t>
            </a:r>
          </a:p>
          <a:p>
            <a:r>
              <a:rPr lang="sv-FI" dirty="0" smtClean="0"/>
              <a:t>Bakgrunden </a:t>
            </a:r>
            <a:r>
              <a:rPr lang="sv-FI" dirty="0"/>
              <a:t>till utredningen är i</a:t>
            </a:r>
            <a:r>
              <a:rPr lang="sv-FI" b="1" dirty="0"/>
              <a:t>nneluftsproble</a:t>
            </a:r>
            <a:r>
              <a:rPr lang="sv-FI" dirty="0"/>
              <a:t>m i många skolfastigheter under de senaste åren. </a:t>
            </a:r>
            <a:endParaRPr lang="sv-FI" dirty="0" smtClean="0"/>
          </a:p>
          <a:p>
            <a:r>
              <a:rPr lang="sv-FI" dirty="0" smtClean="0"/>
              <a:t>Dessutom </a:t>
            </a:r>
            <a:r>
              <a:rPr lang="sv-FI" dirty="0"/>
              <a:t>är </a:t>
            </a:r>
            <a:r>
              <a:rPr lang="sv-FI" b="1" dirty="0"/>
              <a:t>några av skollokalerna i ett så dåli</a:t>
            </a:r>
            <a:r>
              <a:rPr lang="sv-FI" dirty="0"/>
              <a:t>gt</a:t>
            </a:r>
            <a:r>
              <a:rPr lang="sv-FI" b="1" dirty="0"/>
              <a:t> skick </a:t>
            </a:r>
            <a:r>
              <a:rPr lang="sv-FI" dirty="0"/>
              <a:t>att det inte lönar sig att renovera dem, en bättre lösning är att bygga nytt. </a:t>
            </a:r>
            <a:endParaRPr lang="sv-FI" dirty="0" smtClean="0"/>
          </a:p>
          <a:p>
            <a:r>
              <a:rPr lang="sv-FI" b="1" dirty="0" smtClean="0"/>
              <a:t>Elevantalprognoser</a:t>
            </a:r>
            <a:r>
              <a:rPr lang="sv-FI" dirty="0" smtClean="0"/>
              <a:t> </a:t>
            </a:r>
            <a:r>
              <a:rPr lang="sv-FI" dirty="0"/>
              <a:t>visar också att antalet svenskspråkiga elever kommer att gå ner i framtiden</a:t>
            </a:r>
            <a:r>
              <a:rPr lang="sv-FI" dirty="0" smtClean="0"/>
              <a:t>.</a:t>
            </a:r>
          </a:p>
          <a:p>
            <a:pPr lvl="1"/>
            <a:r>
              <a:rPr lang="sv-FI" dirty="0" smtClean="0"/>
              <a:t>Nu 13 grundskolor</a:t>
            </a:r>
            <a:r>
              <a:rPr lang="sv-FI" b="1" dirty="0" smtClean="0"/>
              <a:t>, i framtiden 9</a:t>
            </a:r>
            <a:r>
              <a:rPr lang="sv-FI" dirty="0" smtClean="0"/>
              <a:t> grundskolor</a:t>
            </a:r>
          </a:p>
        </p:txBody>
      </p:sp>
    </p:spTree>
    <p:extLst>
      <p:ext uri="{BB962C8B-B14F-4D97-AF65-F5344CB8AC3E}">
        <p14:creationId xmlns:p14="http://schemas.microsoft.com/office/powerpoint/2010/main" val="25732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400" dirty="0" err="1"/>
              <a:t>Bakgrunden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projektet</a:t>
            </a:r>
            <a:r>
              <a:rPr lang="fi-FI" sz="2400" dirty="0"/>
              <a:t> – Taustaa Projektille </a:t>
            </a:r>
            <a:r>
              <a:rPr lang="fi-FI" sz="2400" dirty="0" smtClean="0"/>
              <a:t>2/2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9200" y="1484685"/>
            <a:ext cx="8096400" cy="3819600"/>
          </a:xfrm>
        </p:spPr>
        <p:txBody>
          <a:bodyPr>
            <a:normAutofit/>
          </a:bodyPr>
          <a:lstStyle/>
          <a:p>
            <a:r>
              <a:rPr lang="sv-FI" dirty="0"/>
              <a:t>Utredningens </a:t>
            </a:r>
            <a:r>
              <a:rPr lang="sv-FI" b="1" dirty="0"/>
              <a:t>resultat och förslag har diskuterats öppet </a:t>
            </a:r>
            <a:r>
              <a:rPr lang="sv-FI" dirty="0"/>
              <a:t>i Borgå och invånarna har haft möjlighet att kommentera förslagen. </a:t>
            </a:r>
            <a:endParaRPr lang="sv-FI" dirty="0" smtClean="0"/>
          </a:p>
          <a:p>
            <a:r>
              <a:rPr lang="sv-FI" dirty="0" smtClean="0"/>
              <a:t>Processen </a:t>
            </a:r>
            <a:r>
              <a:rPr lang="sv-FI" dirty="0"/>
              <a:t>har behandlats </a:t>
            </a:r>
            <a:r>
              <a:rPr lang="sv-FI" b="1" dirty="0"/>
              <a:t>politiskt </a:t>
            </a:r>
            <a:r>
              <a:rPr lang="sv-FI" dirty="0"/>
              <a:t>i utbildningssektionen, bildningsnämnden och stadsfullmäktige. </a:t>
            </a:r>
            <a:endParaRPr lang="sv-FI" dirty="0" smtClean="0"/>
          </a:p>
          <a:p>
            <a:r>
              <a:rPr lang="sv-FI" dirty="0" smtClean="0"/>
              <a:t>Enligt </a:t>
            </a:r>
            <a:r>
              <a:rPr lang="sv-FI" dirty="0"/>
              <a:t>de beslut som nu finns på bordet </a:t>
            </a:r>
            <a:r>
              <a:rPr lang="sv-FI" dirty="0" smtClean="0"/>
              <a:t>kommer </a:t>
            </a:r>
            <a:r>
              <a:rPr lang="sv-FI" dirty="0"/>
              <a:t>vi att bygga </a:t>
            </a:r>
            <a:r>
              <a:rPr lang="sv-FI" b="1" dirty="0"/>
              <a:t>tre nya skolfastigheter</a:t>
            </a:r>
            <a:r>
              <a:rPr lang="sv-FI" dirty="0"/>
              <a:t> i Borgå under den närmaste framtiden. </a:t>
            </a:r>
            <a:endParaRPr lang="sv-FI" dirty="0" smtClean="0"/>
          </a:p>
          <a:p>
            <a:r>
              <a:rPr lang="sv-FI" dirty="0"/>
              <a:t>Målet var att de nya fastigheterna blir färdiga under åren 2016-2017. </a:t>
            </a:r>
          </a:p>
          <a:p>
            <a:pPr lvl="1"/>
            <a:r>
              <a:rPr lang="sv-FI" dirty="0"/>
              <a:t>Tidtabellen lever ännu</a:t>
            </a:r>
            <a:r>
              <a:rPr lang="sv-FI" dirty="0" smtClean="0"/>
              <a:t>...</a:t>
            </a:r>
            <a:endParaRPr lang="fi-FI" dirty="0"/>
          </a:p>
          <a:p>
            <a:r>
              <a:rPr lang="sv-F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 ypperlig </a:t>
            </a:r>
            <a:r>
              <a:rPr lang="sv-FI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möjlighe</a:t>
            </a:r>
            <a:r>
              <a:rPr lang="sv-F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</a:t>
            </a:r>
            <a:r>
              <a:rPr lang="sv-F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F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att tänka i nya banor!</a:t>
            </a:r>
            <a:endParaRPr lang="sv-F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23" y="4650801"/>
            <a:ext cx="5514748" cy="19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Projektskolor</a:t>
            </a:r>
            <a:r>
              <a:rPr lang="fi-FI" dirty="0" smtClean="0"/>
              <a:t> </a:t>
            </a:r>
            <a:r>
              <a:rPr lang="fi-FI" sz="2400" dirty="0"/>
              <a:t>–</a:t>
            </a:r>
            <a:r>
              <a:rPr lang="fi-FI" dirty="0" smtClean="0"/>
              <a:t> Projektikoulut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v-FI" b="1" dirty="0"/>
              <a:t>Tolkis </a:t>
            </a:r>
            <a:r>
              <a:rPr lang="sv-FI" b="1" dirty="0" smtClean="0"/>
              <a:t>skola</a:t>
            </a:r>
          </a:p>
          <a:p>
            <a:pPr lvl="1"/>
            <a:r>
              <a:rPr lang="sv-FI" dirty="0" smtClean="0"/>
              <a:t>Årskurserna 1-6 + dagis</a:t>
            </a:r>
          </a:p>
          <a:p>
            <a:pPr lvl="1"/>
            <a:r>
              <a:rPr lang="sv-FI" dirty="0" smtClean="0"/>
              <a:t>Innebär sammanslutning av  att </a:t>
            </a:r>
            <a:r>
              <a:rPr lang="sv-FI" dirty="0" err="1" smtClean="0"/>
              <a:t>Gammellbacka</a:t>
            </a:r>
            <a:r>
              <a:rPr lang="sv-FI" dirty="0" smtClean="0"/>
              <a:t> och Tolkis skolor</a:t>
            </a:r>
            <a:endParaRPr lang="fi-FI" dirty="0"/>
          </a:p>
          <a:p>
            <a:pPr lvl="0"/>
            <a:r>
              <a:rPr lang="sv-FI" b="1" dirty="0"/>
              <a:t>Vårberga-</a:t>
            </a:r>
            <a:r>
              <a:rPr lang="sv-FI" b="1" dirty="0" err="1"/>
              <a:t>Kevätkumpu</a:t>
            </a:r>
            <a:r>
              <a:rPr lang="sv-FI" b="1" dirty="0"/>
              <a:t> </a:t>
            </a:r>
            <a:r>
              <a:rPr lang="sv-FI" b="1" dirty="0" smtClean="0"/>
              <a:t>bildningscentrum</a:t>
            </a:r>
          </a:p>
          <a:p>
            <a:pPr lvl="1"/>
            <a:r>
              <a:rPr lang="sv-FI" dirty="0" smtClean="0"/>
              <a:t>Både </a:t>
            </a:r>
            <a:r>
              <a:rPr lang="sv-FI" dirty="0"/>
              <a:t>svensk-och finskspråkig undervisning för årskurserna 1-6 </a:t>
            </a:r>
            <a:r>
              <a:rPr lang="sv-FI" dirty="0" smtClean="0"/>
              <a:t>+ förskola under </a:t>
            </a:r>
            <a:r>
              <a:rPr lang="sv-FI" dirty="0"/>
              <a:t>samma tak </a:t>
            </a:r>
            <a:endParaRPr lang="sv-FI" dirty="0" smtClean="0"/>
          </a:p>
          <a:p>
            <a:pPr lvl="1"/>
            <a:r>
              <a:rPr lang="sv-FI" dirty="0" smtClean="0"/>
              <a:t>Möjligen också annan verksamhet: bibliotek, ungdomstjänsterna</a:t>
            </a:r>
            <a:endParaRPr lang="fi-FI" dirty="0"/>
          </a:p>
          <a:p>
            <a:pPr lvl="0"/>
            <a:r>
              <a:rPr lang="sv-FI" dirty="0"/>
              <a:t>s.k. ”</a:t>
            </a:r>
            <a:r>
              <a:rPr lang="sv-FI" b="1" dirty="0"/>
              <a:t>Västra enhetsskolan</a:t>
            </a:r>
            <a:r>
              <a:rPr lang="sv-FI" dirty="0"/>
              <a:t>” i Näse (omfattar årskurserna 1-9 och dagvård</a:t>
            </a:r>
            <a:r>
              <a:rPr lang="sv-FI" dirty="0" smtClean="0"/>
              <a:t>)</a:t>
            </a:r>
          </a:p>
          <a:p>
            <a:pPr lvl="1"/>
            <a:r>
              <a:rPr lang="sv-FI" dirty="0" smtClean="0"/>
              <a:t>Borgå stads första svenskspråkiga enhetsskola + dagis</a:t>
            </a:r>
          </a:p>
          <a:p>
            <a:pPr lvl="1"/>
            <a:r>
              <a:rPr lang="sv-FI" dirty="0" smtClean="0"/>
              <a:t>Innebär sammanslutning av </a:t>
            </a:r>
            <a:r>
              <a:rPr lang="sv-FI" dirty="0" err="1" smtClean="0"/>
              <a:t>Strömborgska</a:t>
            </a:r>
            <a:r>
              <a:rPr lang="sv-FI" dirty="0" smtClean="0"/>
              <a:t> skolan (åk7-9), Näse skola och Saxby skola (åk 1-6)</a:t>
            </a:r>
          </a:p>
          <a:p>
            <a:r>
              <a:rPr lang="sv-FI" dirty="0" smtClean="0"/>
              <a:t>Renovering av </a:t>
            </a:r>
            <a:r>
              <a:rPr lang="sv-FI" b="1" dirty="0" err="1" smtClean="0"/>
              <a:t>Lyceiparkens</a:t>
            </a:r>
            <a:r>
              <a:rPr lang="sv-FI" b="1" dirty="0" smtClean="0"/>
              <a:t> skola </a:t>
            </a:r>
            <a:r>
              <a:rPr lang="sv-FI" dirty="0" smtClean="0"/>
              <a:t>(åk 7-9) och </a:t>
            </a:r>
            <a:r>
              <a:rPr lang="sv-FI" b="1" dirty="0" smtClean="0"/>
              <a:t>Grännäs skola </a:t>
            </a:r>
            <a:r>
              <a:rPr lang="sv-FI" dirty="0" smtClean="0"/>
              <a:t>(1-6)</a:t>
            </a:r>
          </a:p>
          <a:p>
            <a:pPr lvl="1"/>
            <a:r>
              <a:rPr lang="sv-FI" dirty="0" smtClean="0"/>
              <a:t>Innebär att </a:t>
            </a:r>
            <a:r>
              <a:rPr lang="sv-FI" dirty="0"/>
              <a:t>K</a:t>
            </a:r>
            <a:r>
              <a:rPr lang="sv-FI" dirty="0" smtClean="0"/>
              <a:t>råkö skolas personal och elever flyttar till Grännäs.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45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/>
              <a:t>Projektets</a:t>
            </a:r>
            <a:r>
              <a:rPr lang="fi-FI" sz="2400" dirty="0"/>
              <a:t> </a:t>
            </a:r>
            <a:r>
              <a:rPr lang="fi-FI" sz="2400" dirty="0" err="1"/>
              <a:t>mål</a:t>
            </a:r>
            <a:r>
              <a:rPr lang="fi-FI" sz="2400" dirty="0"/>
              <a:t> – projektin tavoitteet 1/2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3"/>
          </p:nvPr>
        </p:nvSpPr>
        <p:spPr>
          <a:xfrm>
            <a:off x="583200" y="1071546"/>
            <a:ext cx="7952400" cy="641140"/>
          </a:xfrm>
        </p:spPr>
        <p:txBody>
          <a:bodyPr>
            <a:normAutofit fontScale="70000" lnSpcReduction="20000"/>
          </a:bodyPr>
          <a:lstStyle/>
          <a:p>
            <a:r>
              <a:rPr lang="sv-FI" sz="2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Vårt mål är hitta svar på </a:t>
            </a:r>
            <a:r>
              <a:rPr lang="sv-FI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hur en välfungerande och trivsam inlärningsmiljö skapas</a:t>
            </a:r>
            <a:r>
              <a:rPr lang="sv-FI" sz="2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endParaRPr lang="fi-FI" sz="2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583200" y="1740878"/>
            <a:ext cx="7941600" cy="4206971"/>
          </a:xfrm>
        </p:spPr>
        <p:txBody>
          <a:bodyPr>
            <a:normAutofit fontScale="92500" lnSpcReduction="10000"/>
          </a:bodyPr>
          <a:lstStyle/>
          <a:p>
            <a:r>
              <a:rPr lang="sv-FI" sz="2100" dirty="0"/>
              <a:t>Planera nya skolutrymmen och deras inlärningsmiljöer </a:t>
            </a:r>
            <a:r>
              <a:rPr lang="sv-FI" sz="2100" dirty="0" smtClean="0"/>
              <a:t>så att </a:t>
            </a:r>
            <a:br>
              <a:rPr lang="sv-FI" sz="2100" dirty="0" smtClean="0"/>
            </a:br>
            <a:r>
              <a:rPr lang="sv-FI" sz="2100" dirty="0" smtClean="0"/>
              <a:t>de </a:t>
            </a:r>
            <a:r>
              <a:rPr lang="sv-FI" sz="2100" dirty="0"/>
              <a:t>kommer att motsvara framtidens kriterier för </a:t>
            </a:r>
            <a:r>
              <a:rPr lang="sv-FI" sz="2100" b="1" dirty="0"/>
              <a:t>en trygg, fungerande, ändamålsenlig och inspirerande inlärningsmiljö</a:t>
            </a:r>
            <a:r>
              <a:rPr lang="sv-FI" sz="2100" dirty="0"/>
              <a:t> </a:t>
            </a:r>
            <a:r>
              <a:rPr lang="sv-FI" sz="2100" b="1" dirty="0"/>
              <a:t>som tar hänsyn till både personalens och elevernas behov.</a:t>
            </a:r>
          </a:p>
          <a:p>
            <a:pPr lvl="1"/>
            <a:r>
              <a:rPr lang="sv-FI" sz="2100" dirty="0"/>
              <a:t>Lokaler som </a:t>
            </a:r>
            <a:r>
              <a:rPr lang="sv-FI" sz="2100" b="1" dirty="0"/>
              <a:t>stöder inlärning, motivation och trivsel</a:t>
            </a:r>
            <a:r>
              <a:rPr lang="sv-FI" sz="2100" dirty="0"/>
              <a:t>. </a:t>
            </a:r>
          </a:p>
          <a:p>
            <a:pPr lvl="1"/>
            <a:r>
              <a:rPr lang="sv-FI" sz="2100" b="1" dirty="0"/>
              <a:t>Flexibla utrymmen</a:t>
            </a:r>
            <a:r>
              <a:rPr lang="sv-FI" sz="2100" dirty="0"/>
              <a:t> som kan anpassas till undervisningens och inlärningens olika behov</a:t>
            </a:r>
            <a:endParaRPr lang="fi-FI" sz="2100" dirty="0"/>
          </a:p>
          <a:p>
            <a:pPr lvl="1"/>
            <a:r>
              <a:rPr lang="sv-FI" sz="2100" dirty="0"/>
              <a:t>Sådana </a:t>
            </a:r>
            <a:r>
              <a:rPr lang="sv-FI" sz="2100" b="1" dirty="0"/>
              <a:t>utrymmen och inlärningsmiljöer som kan användas även för annan verksamhet</a:t>
            </a:r>
            <a:r>
              <a:rPr lang="sv-FI" sz="2100" dirty="0"/>
              <a:t> (för- och eftermiddagsverksamhet, skolornas klubbverksamhet, aktiviteter under rasterna, biliotek osv.) </a:t>
            </a:r>
          </a:p>
          <a:p>
            <a:pPr lvl="1"/>
            <a:r>
              <a:rPr lang="sv-FI" sz="2100" b="1" dirty="0"/>
              <a:t>En inlärningsmiljö som stöder samarbete och </a:t>
            </a:r>
            <a:r>
              <a:rPr lang="sv-FI" sz="2100" b="1" dirty="0" smtClean="0"/>
              <a:t>förändringen</a:t>
            </a:r>
            <a:br>
              <a:rPr lang="sv-FI" sz="2100" b="1" dirty="0" smtClean="0"/>
            </a:br>
            <a:r>
              <a:rPr lang="sv-FI" sz="2100" b="1" dirty="0" smtClean="0"/>
              <a:t>i </a:t>
            </a:r>
            <a:r>
              <a:rPr lang="sv-FI" sz="2100" b="1" dirty="0"/>
              <a:t>skolans verksamhetskultur.</a:t>
            </a:r>
            <a:r>
              <a:rPr lang="sv-FI" sz="210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59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err="1"/>
              <a:t>Projektets</a:t>
            </a:r>
            <a:r>
              <a:rPr lang="fi-FI" sz="2400" dirty="0"/>
              <a:t> </a:t>
            </a:r>
            <a:r>
              <a:rPr lang="fi-FI" sz="2400" dirty="0" err="1"/>
              <a:t>mål</a:t>
            </a:r>
            <a:r>
              <a:rPr lang="fi-FI" sz="2400" dirty="0"/>
              <a:t> – projektin tavoitteet </a:t>
            </a:r>
            <a:r>
              <a:rPr lang="fi-FI" sz="2400" dirty="0" smtClean="0"/>
              <a:t>2/2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Därtill skall inlärningsmiljön </a:t>
            </a:r>
            <a:r>
              <a:rPr lang="sv-FI" b="1" dirty="0"/>
              <a:t>stöda pedagogisk ledning och nätverkande </a:t>
            </a:r>
            <a:r>
              <a:rPr lang="sv-FI" dirty="0"/>
              <a:t>mellan skolan och världen utanför skolan.</a:t>
            </a:r>
            <a:endParaRPr lang="fi-FI" dirty="0"/>
          </a:p>
          <a:p>
            <a:r>
              <a:rPr lang="sv-FI" dirty="0"/>
              <a:t>I takt med nybyggandet framskrider också </a:t>
            </a:r>
            <a:r>
              <a:rPr lang="sv-FI" b="1" dirty="0"/>
              <a:t>den lokala läroplanprocessen 2016 </a:t>
            </a:r>
            <a:r>
              <a:rPr lang="sv-FI" dirty="0"/>
              <a:t>vilket kommer att stöda de principer och förändringstankar som krävs av ”framtidens skola” i den nya läroplanens anda. 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7" y="3343003"/>
            <a:ext cx="4093029" cy="27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Projektplanen</a:t>
            </a:r>
            <a:r>
              <a:rPr lang="fi-FI" dirty="0" smtClean="0"/>
              <a:t> – projektisuunnitelma 1/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b="1" dirty="0"/>
              <a:t>Steg 1: </a:t>
            </a:r>
            <a:r>
              <a:rPr lang="sv-FI" dirty="0"/>
              <a:t>Vi grundar </a:t>
            </a:r>
            <a:r>
              <a:rPr lang="sv-FI" b="1" dirty="0"/>
              <a:t>en arbetsgrupp </a:t>
            </a:r>
            <a:r>
              <a:rPr lang="sv-FI" dirty="0"/>
              <a:t>vars uppgift är att målmedvetet planera, organisera och följa upp utvecklingsarbetet. </a:t>
            </a:r>
            <a:endParaRPr lang="sv-FI" dirty="0" smtClean="0"/>
          </a:p>
          <a:p>
            <a:pPr lvl="1"/>
            <a:r>
              <a:rPr lang="sv-FI" dirty="0" smtClean="0"/>
              <a:t>Stadsdirektörens beslut om arbetsgruppen 14.10.2014</a:t>
            </a:r>
          </a:p>
          <a:p>
            <a:pPr lvl="1"/>
            <a:r>
              <a:rPr lang="sv-FI" dirty="0" smtClean="0"/>
              <a:t>Medlemmarna i gruppen</a:t>
            </a:r>
          </a:p>
          <a:p>
            <a:pPr lvl="1"/>
            <a:r>
              <a:rPr lang="sv-FI" dirty="0" smtClean="0"/>
              <a:t>Fyra möten hittills</a:t>
            </a:r>
          </a:p>
          <a:p>
            <a:pPr lvl="1"/>
            <a:r>
              <a:rPr lang="sv-FI" dirty="0" smtClean="0"/>
              <a:t>På våren 2015 grundades undergrupper för att underlätta planeringen.</a:t>
            </a:r>
          </a:p>
          <a:p>
            <a:pPr lvl="2"/>
            <a:r>
              <a:rPr lang="sv-FI" dirty="0" smtClean="0"/>
              <a:t>Se t.ex. Funderingar av rektorn i </a:t>
            </a:r>
            <a:r>
              <a:rPr lang="sv-FI" dirty="0"/>
              <a:t>Vårberga </a:t>
            </a:r>
            <a:r>
              <a:rPr lang="sv-FI" dirty="0" smtClean="0"/>
              <a:t>skola</a:t>
            </a:r>
          </a:p>
          <a:p>
            <a:pPr lvl="2"/>
            <a:r>
              <a:rPr lang="sv-FI" u="sng" dirty="0">
                <a:hlinkClick r:id="rId2"/>
              </a:rPr>
              <a:t>http://rektornfunderar.blogspot.fi</a:t>
            </a:r>
            <a:r>
              <a:rPr lang="sv-FI" u="sng" dirty="0" smtClean="0">
                <a:hlinkClick r:id="rId2"/>
              </a:rPr>
              <a:t>/</a:t>
            </a:r>
            <a:endParaRPr lang="sv-FI" u="sng" dirty="0" smtClean="0"/>
          </a:p>
          <a:p>
            <a:pPr lvl="2"/>
            <a:r>
              <a:rPr lang="sv-FI" u="sng" dirty="0">
                <a:hlinkClick r:id="rId3"/>
              </a:rPr>
              <a:t>http://www.pearltrees.com/leckis</a:t>
            </a:r>
            <a:endParaRPr lang="fi-FI" dirty="0"/>
          </a:p>
          <a:p>
            <a:pPr lvl="2"/>
            <a:endParaRPr lang="sv-FI" u="sng" dirty="0"/>
          </a:p>
          <a:p>
            <a:pPr lvl="2"/>
            <a:endParaRPr lang="sv-FI" dirty="0" smtClean="0"/>
          </a:p>
          <a:p>
            <a:pPr lvl="1"/>
            <a:endParaRPr lang="sv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36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Projektplanen</a:t>
            </a:r>
            <a:r>
              <a:rPr lang="fi-FI" dirty="0"/>
              <a:t> – </a:t>
            </a:r>
            <a:r>
              <a:rPr lang="fi-FI" dirty="0" smtClean="0"/>
              <a:t>projektisuunnitelma 2 /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000" y="1555200"/>
            <a:ext cx="7941600" cy="4424686"/>
          </a:xfrm>
        </p:spPr>
        <p:txBody>
          <a:bodyPr>
            <a:normAutofit/>
          </a:bodyPr>
          <a:lstStyle/>
          <a:p>
            <a:r>
              <a:rPr lang="sv-FI" b="1" dirty="0"/>
              <a:t>Steg 2</a:t>
            </a:r>
            <a:r>
              <a:rPr lang="sv-FI" i="1" dirty="0"/>
              <a:t>:</a:t>
            </a:r>
            <a:r>
              <a:rPr lang="sv-FI" dirty="0"/>
              <a:t> Arbetsgruppen </a:t>
            </a:r>
            <a:r>
              <a:rPr lang="sv-FI" b="1" dirty="0" smtClean="0"/>
              <a:t>besöker </a:t>
            </a:r>
            <a:r>
              <a:rPr lang="sv-FI" b="1" dirty="0"/>
              <a:t>föregångarskolor </a:t>
            </a:r>
            <a:r>
              <a:rPr lang="sv-FI" dirty="0"/>
              <a:t>för att bekanta sig med moderna inlärningsmiljöer</a:t>
            </a:r>
            <a:r>
              <a:rPr lang="sv-FI" dirty="0" smtClean="0"/>
              <a:t>.</a:t>
            </a:r>
          </a:p>
          <a:p>
            <a:pPr lvl="1"/>
            <a:r>
              <a:rPr lang="fi-FI" dirty="0" err="1"/>
              <a:t>Vanda</a:t>
            </a:r>
            <a:r>
              <a:rPr lang="fi-FI" dirty="0"/>
              <a:t>-Vantaa: </a:t>
            </a:r>
            <a:r>
              <a:rPr lang="fi-FI" dirty="0" smtClean="0"/>
              <a:t>Aurinkokiven koulu </a:t>
            </a:r>
            <a:r>
              <a:rPr lang="fi-FI" dirty="0" err="1" smtClean="0"/>
              <a:t>planer</a:t>
            </a:r>
            <a:r>
              <a:rPr lang="fi-FI" dirty="0" smtClean="0"/>
              <a:t>/</a:t>
            </a:r>
            <a:r>
              <a:rPr lang="fi-FI" dirty="0" err="1" smtClean="0"/>
              <a:t>ritningar</a:t>
            </a:r>
            <a:r>
              <a:rPr lang="fi-FI" dirty="0" smtClean="0"/>
              <a:t> </a:t>
            </a:r>
            <a:r>
              <a:rPr lang="fi-FI" dirty="0"/>
              <a:t>12/2014</a:t>
            </a:r>
          </a:p>
          <a:p>
            <a:pPr lvl="1"/>
            <a:r>
              <a:rPr lang="fi-FI" dirty="0" err="1" smtClean="0"/>
              <a:t>Dickursby</a:t>
            </a:r>
            <a:r>
              <a:rPr lang="fi-FI" dirty="0"/>
              <a:t> </a:t>
            </a:r>
            <a:r>
              <a:rPr lang="fi-FI" dirty="0" smtClean="0"/>
              <a:t>skola i </a:t>
            </a:r>
            <a:r>
              <a:rPr lang="fi-FI" dirty="0" err="1" smtClean="0"/>
              <a:t>Vanda</a:t>
            </a:r>
            <a:r>
              <a:rPr lang="fi-FI" dirty="0" smtClean="0"/>
              <a:t> </a:t>
            </a:r>
            <a:r>
              <a:rPr lang="fi-FI" dirty="0"/>
              <a:t>12/2014</a:t>
            </a:r>
          </a:p>
          <a:p>
            <a:pPr lvl="1"/>
            <a:r>
              <a:rPr lang="sv-FI" dirty="0"/>
              <a:t>Borgå stads egna skolor: </a:t>
            </a:r>
            <a:r>
              <a:rPr lang="sv-FI" dirty="0" err="1"/>
              <a:t>Hamari</a:t>
            </a:r>
            <a:r>
              <a:rPr lang="sv-FI" dirty="0"/>
              <a:t> och Albert Edelfelt skola 1/2015</a:t>
            </a:r>
            <a:endParaRPr lang="fi-FI" dirty="0"/>
          </a:p>
          <a:p>
            <a:pPr lvl="1"/>
            <a:r>
              <a:rPr lang="sv-FI" dirty="0" err="1"/>
              <a:t>Hagelstamska</a:t>
            </a:r>
            <a:r>
              <a:rPr lang="sv-FI" dirty="0"/>
              <a:t> skolan i Grankulla 9/2015, en nyrenoverad </a:t>
            </a:r>
            <a:r>
              <a:rPr lang="sv-FI" dirty="0" smtClean="0"/>
              <a:t>skola</a:t>
            </a:r>
          </a:p>
          <a:p>
            <a:pPr lvl="1"/>
            <a:r>
              <a:rPr lang="fi-FI" dirty="0" err="1"/>
              <a:t>Danmark</a:t>
            </a:r>
            <a:r>
              <a:rPr lang="fi-FI" dirty="0"/>
              <a:t>-Tanska: </a:t>
            </a:r>
            <a:r>
              <a:rPr lang="fi-FI" dirty="0" smtClean="0"/>
              <a:t>Viborg 12/2014</a:t>
            </a:r>
          </a:p>
          <a:p>
            <a:pPr lvl="1"/>
            <a:r>
              <a:rPr lang="sv-FI" dirty="0"/>
              <a:t>SETT-mässan i </a:t>
            </a:r>
            <a:r>
              <a:rPr lang="sv-FI" dirty="0" smtClean="0"/>
              <a:t>Stockholm 4/2015: </a:t>
            </a:r>
            <a:r>
              <a:rPr lang="sv-FI" dirty="0" err="1"/>
              <a:t>It-lösningar</a:t>
            </a:r>
            <a:r>
              <a:rPr lang="sv-FI" dirty="0"/>
              <a:t>,  lärmiljöer, </a:t>
            </a:r>
            <a:r>
              <a:rPr lang="sv-FI" dirty="0" smtClean="0"/>
              <a:t>möbler och </a:t>
            </a:r>
            <a:r>
              <a:rPr lang="sv-FI" dirty="0"/>
              <a:t>skolbesök Vitra </a:t>
            </a:r>
            <a:r>
              <a:rPr lang="sv-FI" dirty="0" err="1"/>
              <a:t>Brotorp</a:t>
            </a:r>
            <a:endParaRPr lang="fi-FI" dirty="0"/>
          </a:p>
          <a:p>
            <a:pPr lvl="1"/>
            <a:r>
              <a:rPr lang="fi-FI" dirty="0" err="1" smtClean="0"/>
              <a:t>Resan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Uleåborg</a:t>
            </a:r>
            <a:r>
              <a:rPr lang="fi-FI" dirty="0" smtClean="0"/>
              <a:t> </a:t>
            </a:r>
            <a:r>
              <a:rPr lang="fi-FI" dirty="0" err="1" smtClean="0"/>
              <a:t>planeras</a:t>
            </a:r>
            <a:r>
              <a:rPr lang="fi-FI" dirty="0" smtClean="0"/>
              <a:t>: </a:t>
            </a:r>
            <a:endParaRPr lang="fi-FI" dirty="0"/>
          </a:p>
          <a:p>
            <a:pPr lvl="2"/>
            <a:r>
              <a:rPr lang="fi-FI" dirty="0" err="1"/>
              <a:t>Ritakallion</a:t>
            </a:r>
            <a:r>
              <a:rPr lang="fi-FI" dirty="0"/>
              <a:t> koulu, Kastelli ja Mäntykangas</a:t>
            </a:r>
          </a:p>
          <a:p>
            <a:pPr lvl="1"/>
            <a:endParaRPr lang="sv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9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Projektplanen</a:t>
            </a:r>
            <a:r>
              <a:rPr lang="fi-FI" dirty="0"/>
              <a:t> – projektisuunnitelma </a:t>
            </a:r>
            <a:r>
              <a:rPr lang="fi-FI" dirty="0" smtClean="0"/>
              <a:t>3 /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000" y="1555200"/>
            <a:ext cx="7941600" cy="4119886"/>
          </a:xfrm>
        </p:spPr>
        <p:txBody>
          <a:bodyPr>
            <a:normAutofit fontScale="92500" lnSpcReduction="20000"/>
          </a:bodyPr>
          <a:lstStyle/>
          <a:p>
            <a:r>
              <a:rPr lang="sv-FI" sz="1900" b="1" dirty="0"/>
              <a:t>Steg 3</a:t>
            </a:r>
            <a:r>
              <a:rPr lang="sv-FI" sz="1900" dirty="0"/>
              <a:t>: Arbetsgruppen konsulterar </a:t>
            </a:r>
            <a:r>
              <a:rPr lang="sv-FI" sz="1900" b="1" dirty="0"/>
              <a:t>sakkunniga</a:t>
            </a:r>
            <a:r>
              <a:rPr lang="sv-FI" sz="1900" dirty="0"/>
              <a:t> och </a:t>
            </a:r>
            <a:r>
              <a:rPr lang="sv-FI" sz="1900" b="1" dirty="0" smtClean="0"/>
              <a:t>forskare </a:t>
            </a:r>
            <a:r>
              <a:rPr lang="sv-FI" sz="1900" dirty="0" smtClean="0"/>
              <a:t>och</a:t>
            </a:r>
            <a:r>
              <a:rPr lang="sv-FI" sz="1900" b="1" dirty="0" smtClean="0"/>
              <a:t> lär sig från </a:t>
            </a:r>
            <a:r>
              <a:rPr lang="sv-FI" sz="1900" dirty="0" smtClean="0"/>
              <a:t> olika </a:t>
            </a:r>
            <a:r>
              <a:rPr lang="sv-FI" sz="1900" b="1" dirty="0" smtClean="0"/>
              <a:t>seminarier och kurser</a:t>
            </a:r>
            <a:endParaRPr lang="sv-FI" sz="1900" dirty="0" smtClean="0"/>
          </a:p>
          <a:p>
            <a:pPr lvl="1"/>
            <a:r>
              <a:rPr lang="sv-FI" sz="1900" dirty="0" smtClean="0"/>
              <a:t>Rådgivning av bl.a. Marko Kuuskorpi</a:t>
            </a:r>
          </a:p>
          <a:p>
            <a:pPr lvl="1"/>
            <a:r>
              <a:rPr lang="fi-FI" sz="1900" dirty="0" err="1"/>
              <a:t>Kuuskorpis</a:t>
            </a:r>
            <a:r>
              <a:rPr lang="fi-FI" sz="1900" dirty="0"/>
              <a:t> </a:t>
            </a:r>
            <a:r>
              <a:rPr lang="fi-FI" sz="1900" dirty="0" err="1" smtClean="0"/>
              <a:t>doktorsavhandling</a:t>
            </a:r>
            <a:r>
              <a:rPr lang="fi-FI" sz="1900" dirty="0" smtClean="0"/>
              <a:t> &amp; annan litteratur</a:t>
            </a:r>
          </a:p>
          <a:p>
            <a:pPr lvl="1"/>
            <a:r>
              <a:rPr lang="fi-FI" sz="1900" dirty="0"/>
              <a:t>Active </a:t>
            </a:r>
            <a:r>
              <a:rPr lang="fi-FI" sz="1900" dirty="0" err="1"/>
              <a:t>Ergo</a:t>
            </a:r>
            <a:endParaRPr lang="fi-FI" sz="1900" dirty="0" smtClean="0"/>
          </a:p>
          <a:p>
            <a:pPr lvl="1"/>
            <a:r>
              <a:rPr lang="fi-FI" sz="1900" dirty="0" err="1" smtClean="0"/>
              <a:t>StealCase</a:t>
            </a:r>
            <a:r>
              <a:rPr lang="fi-FI" sz="1900" dirty="0" smtClean="0"/>
              <a:t> </a:t>
            </a:r>
            <a:r>
              <a:rPr lang="fi-FI" sz="1900" dirty="0" err="1" smtClean="0"/>
              <a:t>pedagogisk</a:t>
            </a:r>
            <a:r>
              <a:rPr lang="fi-FI" sz="1900" dirty="0" smtClean="0"/>
              <a:t> </a:t>
            </a:r>
            <a:r>
              <a:rPr lang="fi-FI" sz="1900" dirty="0" err="1" smtClean="0"/>
              <a:t>huvudplanerare</a:t>
            </a:r>
            <a:r>
              <a:rPr lang="fi-FI" sz="1900" dirty="0" smtClean="0"/>
              <a:t> </a:t>
            </a:r>
            <a:r>
              <a:rPr lang="fi-FI" sz="1900" dirty="0" err="1" smtClean="0"/>
              <a:t>på</a:t>
            </a:r>
            <a:r>
              <a:rPr lang="fi-FI" sz="1900" dirty="0" smtClean="0"/>
              <a:t> </a:t>
            </a:r>
            <a:r>
              <a:rPr lang="fi-FI" sz="1900" dirty="0" err="1" smtClean="0"/>
              <a:t>besök</a:t>
            </a:r>
            <a:r>
              <a:rPr lang="fi-FI" sz="1900" dirty="0" smtClean="0"/>
              <a:t> 10/2015</a:t>
            </a:r>
          </a:p>
          <a:p>
            <a:pPr lvl="1"/>
            <a:r>
              <a:rPr lang="fi-FI" sz="1900" dirty="0" err="1" smtClean="0"/>
              <a:t>Seminarium</a:t>
            </a:r>
            <a:r>
              <a:rPr lang="fi-FI" sz="1900" dirty="0" smtClean="0"/>
              <a:t> </a:t>
            </a:r>
            <a:r>
              <a:rPr lang="fi-FI" sz="1900" dirty="0" err="1" smtClean="0"/>
              <a:t>om</a:t>
            </a:r>
            <a:r>
              <a:rPr lang="fi-FI" sz="1900" dirty="0" smtClean="0"/>
              <a:t> </a:t>
            </a:r>
            <a:r>
              <a:rPr lang="fi-FI" sz="1900" dirty="0" err="1" smtClean="0"/>
              <a:t>Framtidens</a:t>
            </a:r>
            <a:r>
              <a:rPr lang="fi-FI" sz="1900" dirty="0" smtClean="0"/>
              <a:t> skola 15-16.4.2015</a:t>
            </a:r>
            <a:endParaRPr lang="fi-FI" sz="1900" dirty="0"/>
          </a:p>
          <a:p>
            <a:pPr lvl="1"/>
            <a:r>
              <a:rPr lang="sv-FI" sz="1900" dirty="0" smtClean="0"/>
              <a:t>Way to Go seminarium, </a:t>
            </a:r>
            <a:r>
              <a:rPr lang="sv-FI" sz="1900" dirty="0" err="1" smtClean="0"/>
              <a:t>Innostavat</a:t>
            </a:r>
            <a:r>
              <a:rPr lang="sv-FI" sz="1900" dirty="0" smtClean="0"/>
              <a:t> </a:t>
            </a:r>
            <a:r>
              <a:rPr lang="sv-FI" sz="1900" dirty="0" err="1" smtClean="0"/>
              <a:t>oppimisympäristöt</a:t>
            </a:r>
            <a:r>
              <a:rPr lang="sv-FI" sz="1900" dirty="0" smtClean="0"/>
              <a:t> </a:t>
            </a:r>
            <a:r>
              <a:rPr lang="sv-FI" sz="1900" dirty="0" err="1" smtClean="0"/>
              <a:t>oppimisen</a:t>
            </a:r>
            <a:r>
              <a:rPr lang="sv-FI" sz="1900" dirty="0" smtClean="0"/>
              <a:t> </a:t>
            </a:r>
            <a:r>
              <a:rPr lang="sv-FI" sz="1900" dirty="0" err="1" smtClean="0"/>
              <a:t>tukena</a:t>
            </a:r>
            <a:r>
              <a:rPr lang="sv-FI" sz="1900" dirty="0" smtClean="0"/>
              <a:t>, Borgå </a:t>
            </a:r>
            <a:r>
              <a:rPr lang="sv-FI" sz="1900" dirty="0"/>
              <a:t>10/2015</a:t>
            </a:r>
            <a:endParaRPr lang="fi-FI" sz="1900" dirty="0"/>
          </a:p>
          <a:p>
            <a:pPr lvl="1"/>
            <a:r>
              <a:rPr lang="sv-FI" sz="1900" dirty="0" smtClean="0"/>
              <a:t>Rektorsdagarna </a:t>
            </a:r>
            <a:r>
              <a:rPr lang="sv-FI" sz="1900" dirty="0"/>
              <a:t>i Borgå 8.-9.10.2015</a:t>
            </a:r>
            <a:endParaRPr lang="fi-FI" sz="1900" dirty="0"/>
          </a:p>
          <a:p>
            <a:pPr lvl="2"/>
            <a:r>
              <a:rPr lang="sv-FI" sz="1900" dirty="0"/>
              <a:t>Hur skapar </a:t>
            </a:r>
            <a:r>
              <a:rPr lang="sv-FI" sz="1900" dirty="0" smtClean="0"/>
              <a:t>vi en </a:t>
            </a:r>
            <a:r>
              <a:rPr lang="sv-FI" sz="1900" dirty="0"/>
              <a:t>enhetsskola?</a:t>
            </a:r>
            <a:endParaRPr lang="fi-FI" sz="1900" dirty="0"/>
          </a:p>
          <a:p>
            <a:pPr lvl="2"/>
            <a:r>
              <a:rPr lang="sv-FI" sz="1900" dirty="0"/>
              <a:t>Besök på </a:t>
            </a:r>
            <a:r>
              <a:rPr lang="sv-FI" sz="1900" dirty="0" err="1"/>
              <a:t>Kvaba</a:t>
            </a:r>
            <a:r>
              <a:rPr lang="sv-FI" sz="1900" dirty="0"/>
              <a:t>, AE och Gammelbacka-planer, Kullo</a:t>
            </a:r>
            <a:endParaRPr lang="fi-FI" sz="1900" dirty="0"/>
          </a:p>
          <a:p>
            <a:pPr lvl="1"/>
            <a:r>
              <a:rPr lang="sv-FI" sz="1900" dirty="0"/>
              <a:t>INNO-seminarium </a:t>
            </a:r>
            <a:r>
              <a:rPr lang="sv-FI" sz="1900" dirty="0" smtClean="0"/>
              <a:t>9/2015 (</a:t>
            </a:r>
            <a:r>
              <a:rPr lang="sv-FI" sz="1900" dirty="0" err="1" smtClean="0"/>
              <a:t>oppimisympäristöjen</a:t>
            </a:r>
            <a:r>
              <a:rPr lang="sv-FI" sz="1900" dirty="0" smtClean="0"/>
              <a:t> </a:t>
            </a:r>
            <a:r>
              <a:rPr lang="sv-FI" sz="1900" dirty="0" err="1" smtClean="0"/>
              <a:t>uudistamiseksi</a:t>
            </a:r>
            <a:r>
              <a:rPr lang="sv-FI" sz="1900" dirty="0" smtClean="0"/>
              <a:t>)</a:t>
            </a:r>
          </a:p>
          <a:p>
            <a:pPr lvl="1"/>
            <a:r>
              <a:rPr lang="sv-FI" sz="1900" dirty="0" smtClean="0"/>
              <a:t>Skolutvecklingsnätverk (</a:t>
            </a:r>
            <a:r>
              <a:rPr lang="sv-FI" sz="1900" dirty="0" err="1" smtClean="0"/>
              <a:t>Majakka</a:t>
            </a:r>
            <a:r>
              <a:rPr lang="sv-FI" sz="1900" dirty="0" smtClean="0"/>
              <a:t>/Fyren)</a:t>
            </a:r>
            <a:endParaRPr lang="fi-FI" sz="1900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360000" lvl="1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4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voo">
  <a:themeElements>
    <a:clrScheme name="Porvoo2007">
      <a:dk1>
        <a:srgbClr val="695A5D"/>
      </a:dk1>
      <a:lt1>
        <a:sysClr val="window" lastClr="FFFFFF"/>
      </a:lt1>
      <a:dk2>
        <a:srgbClr val="605053"/>
      </a:dk2>
      <a:lt2>
        <a:srgbClr val="D0D1B4"/>
      </a:lt2>
      <a:accent1>
        <a:srgbClr val="D0D1B4"/>
      </a:accent1>
      <a:accent2>
        <a:srgbClr val="9DBCB0"/>
      </a:accent2>
      <a:accent3>
        <a:srgbClr val="443135"/>
      </a:accent3>
      <a:accent4>
        <a:srgbClr val="E6BFAE"/>
      </a:accent4>
      <a:accent5>
        <a:srgbClr val="782327"/>
      </a:accent5>
      <a:accent6>
        <a:srgbClr val="D3BF96"/>
      </a:accent6>
      <a:hlink>
        <a:srgbClr val="443135"/>
      </a:hlink>
      <a:folHlink>
        <a:srgbClr val="E6BFAE"/>
      </a:folHlink>
    </a:clrScheme>
    <a:fontScheme name="Porvoo fonti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voo esitysmalli.potx" id="{F95D464D-15A4-43EE-A7EA-B92E746261E7}" vid="{6EF8BB4B-8AE7-43E8-8D90-7A66C31B1ED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Porvoo esitysmalli</Template>
  <TotalTime>274</TotalTime>
  <Words>1133</Words>
  <Application>Microsoft Office PowerPoint</Application>
  <PresentationFormat>Näytössä katseltava diaesitys (4:3)</PresentationFormat>
  <Paragraphs>154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Georgia</vt:lpstr>
      <vt:lpstr>Porvoo</vt:lpstr>
      <vt:lpstr>Vägen mot nya skolor i Borgå – kohti uusia koulrakennuksia Porvoossa</vt:lpstr>
      <vt:lpstr>Bakgrunden till projektet – Taustaa Projektille 1/2</vt:lpstr>
      <vt:lpstr>Bakgrunden till projektet – Taustaa Projektille 2/2</vt:lpstr>
      <vt:lpstr>Projektskolor – Projektikoulut</vt:lpstr>
      <vt:lpstr>Projektets mål – projektin tavoitteet 1/2</vt:lpstr>
      <vt:lpstr>Projektets mål – projektin tavoitteet 2/2</vt:lpstr>
      <vt:lpstr>Projektplanen – projektisuunnitelma 1/ 10</vt:lpstr>
      <vt:lpstr>Projektplanen – projektisuunnitelma 2 / 10</vt:lpstr>
      <vt:lpstr>Projektplanen – projektisuunnitelma 3 / 10</vt:lpstr>
      <vt:lpstr>Projektplanen – projektisuunnitelma 4 / 10 </vt:lpstr>
      <vt:lpstr>Projektplanen – projektisuunnitelma 5 / 10</vt:lpstr>
      <vt:lpstr>Projektplanen – projektisuunnitelma 6 / 10</vt:lpstr>
      <vt:lpstr>Projektplanen – projektisuunnitelma 7 / 10</vt:lpstr>
      <vt:lpstr>Projektplanen – projektisuunnitelma 8 / 10</vt:lpstr>
      <vt:lpstr>Projektplanen – projektisuunnitelma 9 / 10</vt:lpstr>
      <vt:lpstr>Projektplanen – projektisuunnitelma 10 / 10</vt:lpstr>
      <vt:lpstr>material - materiaalia</vt:lpstr>
      <vt:lpstr>Tilläggsmaterial - lisämateriaalia</vt:lpstr>
    </vt:vector>
  </TitlesOfParts>
  <Company>Porvoon Kaupunki - Borgå Stad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Väge mot nya skolor i Borgå – kohti uusia koulrakennuksia Porvoossa</dc:title>
  <dc:creator>Välikangas Tiina</dc:creator>
  <cp:lastModifiedBy>VÄLIKANGAS TIINA</cp:lastModifiedBy>
  <cp:revision>70</cp:revision>
  <cp:lastPrinted>2015-10-05T13:30:11Z</cp:lastPrinted>
  <dcterms:created xsi:type="dcterms:W3CDTF">2015-10-05T09:40:58Z</dcterms:created>
  <dcterms:modified xsi:type="dcterms:W3CDTF">2016-10-12T11:17:33Z</dcterms:modified>
</cp:coreProperties>
</file>