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88" r:id="rId3"/>
    <p:sldId id="260" r:id="rId4"/>
    <p:sldId id="265" r:id="rId5"/>
    <p:sldId id="290" r:id="rId6"/>
    <p:sldId id="267" r:id="rId7"/>
    <p:sldId id="268" r:id="rId8"/>
    <p:sldId id="271" r:id="rId9"/>
    <p:sldId id="262" r:id="rId10"/>
    <p:sldId id="275" r:id="rId11"/>
    <p:sldId id="281" r:id="rId12"/>
    <p:sldId id="283" r:id="rId13"/>
    <p:sldId id="279" r:id="rId14"/>
    <p:sldId id="280" r:id="rId15"/>
    <p:sldId id="282" r:id="rId16"/>
    <p:sldId id="284" r:id="rId17"/>
    <p:sldId id="285" r:id="rId18"/>
    <p:sldId id="289" r:id="rId19"/>
    <p:sldId id="257" r:id="rId20"/>
    <p:sldId id="292" r:id="rId21"/>
    <p:sldId id="293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53B1-49E3-4E90-9F06-5B5CA4AECA73}" type="datetimeFigureOut">
              <a:rPr lang="fi-FI" smtClean="0"/>
              <a:t>27.3.2017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A910-9B3A-499A-B2F3-19192A1EB1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4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C27-C470-4AA8-9601-E5F9D0CED338}" type="datetime1">
              <a:rPr lang="fi-FI" smtClean="0"/>
              <a:t>27.3.2017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682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64F8-5992-4F4B-AD7C-69E698F08C81}" type="datetime1">
              <a:rPr lang="fi-FI" smtClean="0"/>
              <a:t>27.3.2017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54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7A4E-9805-4237-AB5B-C61E08B45CB0}" type="datetime1">
              <a:rPr lang="fi-FI" smtClean="0"/>
              <a:t>27.3.2017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54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01DF-B177-403A-A9B2-DB9F4F0FA21E}" type="datetime1">
              <a:rPr lang="fi-FI" smtClean="0"/>
              <a:t>27.3.2017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61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99F-0B1F-4704-9141-B75AB7BDBC6A}" type="datetime1">
              <a:rPr lang="fi-FI" smtClean="0"/>
              <a:t>27.3.2017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74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7EDF-9673-4121-A6F8-9CE2A6818300}" type="datetime1">
              <a:rPr lang="fi-FI" smtClean="0"/>
              <a:t>27.3.2017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40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4729-1D57-4FFB-B967-3C15C409DB27}" type="datetime1">
              <a:rPr lang="fi-FI" smtClean="0"/>
              <a:t>27.3.2017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68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A266-2E8B-41E3-B87F-AD57940C07F1}" type="datetime1">
              <a:rPr lang="fi-FI" smtClean="0"/>
              <a:t>27.3.2017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6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2CA0-C538-47D4-9F7E-608DBA3BC654}" type="datetime1">
              <a:rPr lang="fi-FI" smtClean="0"/>
              <a:t>27.3.2017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7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6960-09DD-4C77-A105-B9B7056D9853}" type="datetime1">
              <a:rPr lang="fi-FI" smtClean="0"/>
              <a:t>27.3.2017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17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F3D-5D46-4EAB-9A2A-AC471394C5AB}" type="datetime1">
              <a:rPr lang="fi-FI" smtClean="0"/>
              <a:t>27.3.2017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57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AA9A-EAAB-4667-A54F-23BA90E4537C}" type="datetime1">
              <a:rPr lang="fi-FI" smtClean="0"/>
              <a:t>27.3.2017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19.3.2017 LTO Anne Vepsäläinen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EDBB8-52B5-497C-888C-261D73C169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0"/>
            <a:ext cx="12192000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113181" y="265044"/>
            <a:ext cx="978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/>
              <a:t>Kosken koulun toimiva-opetus (0-2)</a:t>
            </a:r>
          </a:p>
        </p:txBody>
      </p:sp>
      <p:sp>
        <p:nvSpPr>
          <p:cNvPr id="6" name="Tekstiruutu 5"/>
          <p:cNvSpPr txBox="1"/>
          <p:nvPr/>
        </p:nvSpPr>
        <p:spPr>
          <a:xfrm flipH="1">
            <a:off x="9335493" y="450575"/>
            <a:ext cx="203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3200" dirty="0"/>
          </a:p>
        </p:txBody>
      </p:sp>
      <p:sp>
        <p:nvSpPr>
          <p:cNvPr id="7" name="Tekstiruutu 6"/>
          <p:cNvSpPr txBox="1"/>
          <p:nvPr/>
        </p:nvSpPr>
        <p:spPr>
          <a:xfrm>
            <a:off x="2398642" y="6162261"/>
            <a:ext cx="693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Kämmenen kuvia yhteistyönä elokuussa 2016</a:t>
            </a:r>
          </a:p>
        </p:txBody>
      </p:sp>
    </p:spTree>
    <p:extLst>
      <p:ext uri="{BB962C8B-B14F-4D97-AF65-F5344CB8AC3E}">
        <p14:creationId xmlns:p14="http://schemas.microsoft.com/office/powerpoint/2010/main" val="179868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928731" y="3644347"/>
            <a:ext cx="265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LUONTO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928731" y="1603513"/>
            <a:ext cx="1820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LÄHIALUE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319150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800" b="1" dirty="0"/>
              <a:t>Toimiva-opetuksen opettajuudesta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-yhteistoiminnallista työskentelyä tiiminä</a:t>
            </a:r>
          </a:p>
          <a:p>
            <a:pPr marL="0" indent="0">
              <a:buNone/>
            </a:pPr>
            <a:r>
              <a:rPr lang="fi-FI" dirty="0"/>
              <a:t>-toimiva-ajatukseen sitoutumista</a:t>
            </a:r>
          </a:p>
          <a:p>
            <a:pPr marL="0" indent="0">
              <a:buNone/>
            </a:pPr>
            <a:r>
              <a:rPr lang="fi-FI" dirty="0"/>
              <a:t>-opettajuuden jakamista</a:t>
            </a:r>
          </a:p>
          <a:p>
            <a:pPr marL="0" indent="0">
              <a:buNone/>
            </a:pPr>
            <a:r>
              <a:rPr lang="fi-FI" dirty="0"/>
              <a:t>-erilaisuus on rikkaus tässäkin </a:t>
            </a:r>
          </a:p>
          <a:p>
            <a:pPr marL="0" indent="0">
              <a:buNone/>
            </a:pPr>
            <a:r>
              <a:rPr lang="fi-FI" dirty="0"/>
              <a:t>-ohjaajan apu on ehdoton edellytys</a:t>
            </a:r>
          </a:p>
          <a:p>
            <a:pPr marL="0" indent="0">
              <a:buNone/>
            </a:pPr>
            <a:r>
              <a:rPr lang="fi-FI" dirty="0"/>
              <a:t>-paljon yhteistä suunnitteluaikaa (sitoutuminen, aikatauluttaminen)</a:t>
            </a:r>
          </a:p>
          <a:p>
            <a:pPr marL="0" indent="0">
              <a:buNone/>
            </a:pPr>
            <a:r>
              <a:rPr lang="fi-FI" dirty="0"/>
              <a:t>-paljon valmistelevaa työskentelyä, </a:t>
            </a:r>
            <a:r>
              <a:rPr lang="fi-FI" dirty="0" err="1"/>
              <a:t>materiaalisto</a:t>
            </a:r>
            <a:r>
              <a:rPr lang="fi-FI" dirty="0"/>
              <a:t> luodaan yhdessä</a:t>
            </a:r>
          </a:p>
          <a:p>
            <a:pPr marL="0" indent="0">
              <a:buNone/>
            </a:pPr>
            <a:r>
              <a:rPr lang="fi-FI" dirty="0"/>
              <a:t>-yhteistyö ja valmistelut aloitettava ennen lukuvuoden alkamista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188359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24070" y="5950226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MONIALAINEN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83096" y="596348"/>
            <a:ext cx="2032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ILMIÖPOHJAINEN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5420139" y="596348"/>
            <a:ext cx="173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PROJEKTI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795130" y="286247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0-3 LUOKAT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63876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203771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824870" y="4890052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SUUNNITELMAA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221453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5163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935896" y="5486400"/>
            <a:ext cx="3365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HURJAT HIRVIÖT </a:t>
            </a:r>
            <a:r>
              <a:rPr lang="fi-FI" sz="3200" dirty="0">
                <a:sym typeface="Wingdings" panose="05000000000000000000" pitchFamily="2" charset="2"/>
              </a:rPr>
              <a:t></a:t>
            </a:r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144034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139687" y="5764696"/>
            <a:ext cx="8622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SUUNNITELMA ON VALMIS …. TOTEUTUS ALKAA …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298713" y="5234609"/>
            <a:ext cx="3267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dirty="0"/>
              <a:t>TEATTERIPROJEKTI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5804452" y="4943061"/>
            <a:ext cx="3780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KAUNOTAR JA HIRVIÖ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104083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121426" y="5830957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KIVAA!!!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38539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800" b="1" dirty="0"/>
              <a:t>Toimiva-opetuksen mahdollisuudet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- Oppiminen on monipuolista ja toiminta vahvistaa sitä</a:t>
            </a:r>
          </a:p>
          <a:p>
            <a:pPr>
              <a:buFontTx/>
              <a:buChar char="-"/>
            </a:pPr>
            <a:r>
              <a:rPr lang="fi-FI" dirty="0"/>
              <a:t>Kokonaisvaltaisessa oppimisessa mukana eri aistit</a:t>
            </a:r>
          </a:p>
          <a:p>
            <a:pPr>
              <a:buFontTx/>
              <a:buChar char="-"/>
            </a:pPr>
            <a:r>
              <a:rPr lang="fi-FI" dirty="0"/>
              <a:t>Erilaiset oppijat huomioon paremmin </a:t>
            </a:r>
          </a:p>
          <a:p>
            <a:pPr>
              <a:buFontTx/>
              <a:buChar char="-"/>
            </a:pPr>
            <a:r>
              <a:rPr lang="fi-FI" dirty="0"/>
              <a:t>Enemmän aikaa yksittäisen oppilaan huomioimiseen </a:t>
            </a:r>
          </a:p>
          <a:p>
            <a:pPr>
              <a:buFontTx/>
              <a:buChar char="-"/>
            </a:pPr>
            <a:r>
              <a:rPr lang="fi-FI" dirty="0"/>
              <a:t>Yhteisopettajuus rikkautena (eri persoonat, eri tavat jne.)</a:t>
            </a:r>
          </a:p>
          <a:p>
            <a:pPr>
              <a:buFontTx/>
              <a:buChar char="-"/>
            </a:pPr>
            <a:r>
              <a:rPr lang="fi-FI" dirty="0"/>
              <a:t>Oppitunnit sisältävät vaihtelevia toimintoja</a:t>
            </a:r>
          </a:p>
          <a:p>
            <a:pPr>
              <a:buFontTx/>
              <a:buChar char="-"/>
            </a:pPr>
            <a:r>
              <a:rPr lang="fi-FI" dirty="0"/>
              <a:t>Levottomuutta ja liikehdintää luontevammin (mahdollisuus liikkua)</a:t>
            </a:r>
          </a:p>
          <a:p>
            <a:pPr>
              <a:buFontTx/>
              <a:buChar char="-"/>
            </a:pPr>
            <a:r>
              <a:rPr lang="fi-FI" dirty="0"/>
              <a:t>Omatoimisuus ja aktiivisuus kehittyvät</a:t>
            </a:r>
          </a:p>
          <a:p>
            <a:pPr>
              <a:buFontTx/>
              <a:buChar char="-"/>
            </a:pPr>
            <a:r>
              <a:rPr lang="fi-FI" dirty="0"/>
              <a:t>Ryhmäytyminen lisää luottavaisuutta, kehittää itsetuntoa</a:t>
            </a:r>
          </a:p>
          <a:p>
            <a:pPr>
              <a:buFontTx/>
              <a:buChar char="-"/>
            </a:pPr>
            <a:r>
              <a:rPr lang="fi-FI" dirty="0"/>
              <a:t>Vastuullisuus kasvaa</a:t>
            </a:r>
          </a:p>
          <a:p>
            <a:pPr>
              <a:buFontTx/>
              <a:buChar char="-"/>
            </a:pPr>
            <a:r>
              <a:rPr lang="fi-FI" dirty="0"/>
              <a:t>Erilaisuuden ymmärtäminen kehittyy vaihtelevassa ryhmätyöskentelyssä</a:t>
            </a:r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130679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598504" y="768626"/>
            <a:ext cx="4941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LEIKKIMÄLLÄ TUTUSTUTAAN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4604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800" b="1" dirty="0"/>
              <a:t>Toimiva-opetus 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/>
              <a:t>Oppimista toiminnan avulla (vähemmän perinteistä kirjaopetusta)</a:t>
            </a:r>
          </a:p>
          <a:p>
            <a:pPr>
              <a:buFontTx/>
              <a:buChar char="-"/>
            </a:pPr>
            <a:r>
              <a:rPr lang="fi-FI" dirty="0"/>
              <a:t>Oppimista yhteistyöskentelyssä (tänä vuonna 0-2)</a:t>
            </a:r>
          </a:p>
          <a:p>
            <a:pPr>
              <a:buFontTx/>
              <a:buChar char="-"/>
            </a:pPr>
            <a:r>
              <a:rPr lang="fi-FI" dirty="0"/>
              <a:t>Toimiva ympäristö, inspiroiva / motivoiva </a:t>
            </a:r>
            <a:r>
              <a:rPr lang="fi-FI" dirty="0" err="1"/>
              <a:t>materiaalisto</a:t>
            </a:r>
            <a:r>
              <a:rPr lang="fi-FI" dirty="0"/>
              <a:t> ja välineet</a:t>
            </a:r>
          </a:p>
          <a:p>
            <a:pPr>
              <a:buFontTx/>
              <a:buChar char="-"/>
            </a:pPr>
            <a:r>
              <a:rPr lang="fi-FI" dirty="0"/>
              <a:t>Oppimista erilaisissa vaihtuvissa ryhmissä</a:t>
            </a:r>
          </a:p>
          <a:p>
            <a:pPr>
              <a:buFontTx/>
              <a:buChar char="-"/>
            </a:pPr>
            <a:r>
              <a:rPr lang="fi-FI" dirty="0"/>
              <a:t>Vaihtoehtoiset tilaratkaisut, työskentelypisteet (pois perinteisestä luokkahuonemallista)</a:t>
            </a:r>
          </a:p>
          <a:p>
            <a:pPr>
              <a:buFontTx/>
              <a:buChar char="-"/>
            </a:pPr>
            <a:r>
              <a:rPr lang="fi-FI" dirty="0"/>
              <a:t>Oppilaslähtöisempää tuntityöskentelyä, joustava ajankäyttö</a:t>
            </a:r>
          </a:p>
          <a:p>
            <a:pPr>
              <a:buFontTx/>
              <a:buChar char="-"/>
            </a:pPr>
            <a:r>
              <a:rPr lang="fi-FI" dirty="0"/>
              <a:t>Etenemistä </a:t>
            </a:r>
            <a:r>
              <a:rPr lang="fi-FI" dirty="0" err="1"/>
              <a:t>Opsin</a:t>
            </a:r>
            <a:r>
              <a:rPr lang="fi-FI" dirty="0"/>
              <a:t> mukaan (esiopetuksen tavoitteiden mukaisesti sekä 1-2)</a:t>
            </a:r>
          </a:p>
          <a:p>
            <a:pPr>
              <a:buFontTx/>
              <a:buChar char="-"/>
            </a:pPr>
            <a:endParaRPr lang="fi-FI" sz="180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303945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/>
              <a:t>Toimiva-opetuksen haasteet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/>
              <a:t>Ryhmäytyminen vaatii aikaa (tänä vuonna 0-2, 30 oppilasta)</a:t>
            </a:r>
          </a:p>
          <a:p>
            <a:pPr>
              <a:buFontTx/>
              <a:buChar char="-"/>
            </a:pPr>
            <a:r>
              <a:rPr lang="fi-FI" dirty="0"/>
              <a:t>Yhteisopettajuuden opetteleminen, tiimityöskentelyn sujuvuus</a:t>
            </a:r>
          </a:p>
          <a:p>
            <a:pPr>
              <a:buFontTx/>
              <a:buChar char="-"/>
            </a:pPr>
            <a:r>
              <a:rPr lang="fi-FI" dirty="0"/>
              <a:t>Opettajan valmius jatkuviin muutoksiin, kaikki ei vain toimi toimivassakaan (armollisuus itseä kohtaan)</a:t>
            </a:r>
          </a:p>
          <a:p>
            <a:pPr>
              <a:buFontTx/>
              <a:buChar char="-"/>
            </a:pPr>
            <a:r>
              <a:rPr lang="fi-FI" dirty="0"/>
              <a:t>Perinteisestä luopuminen ja uuteen heittäytyminen, rohkeus?</a:t>
            </a:r>
          </a:p>
          <a:p>
            <a:pPr>
              <a:buFontTx/>
              <a:buChar char="-"/>
            </a:pPr>
            <a:r>
              <a:rPr lang="fi-FI" dirty="0"/>
              <a:t>Yhteistoiminnallisuuden ja liittymisen opettelua koko vuosi</a:t>
            </a:r>
          </a:p>
          <a:p>
            <a:pPr>
              <a:buFontTx/>
              <a:buChar char="-"/>
            </a:pPr>
            <a:r>
              <a:rPr lang="fi-FI" dirty="0"/>
              <a:t>Tuen tarpeiset oppilaat huomioitava vaihtuvissa tilanteissa</a:t>
            </a:r>
          </a:p>
          <a:p>
            <a:pPr>
              <a:buFontTx/>
              <a:buChar char="-"/>
            </a:pPr>
            <a:r>
              <a:rPr lang="fi-FI" dirty="0"/>
              <a:t>Taitotasojen erot, </a:t>
            </a:r>
            <a:r>
              <a:rPr lang="fi-FI" dirty="0" err="1"/>
              <a:t>Opsin</a:t>
            </a:r>
            <a:r>
              <a:rPr lang="fi-FI" dirty="0"/>
              <a:t> haasteet (vrt. eskari-kakkosluokkalainen)</a:t>
            </a:r>
          </a:p>
          <a:p>
            <a:pPr>
              <a:buFontTx/>
              <a:buChar char="-"/>
            </a:pPr>
            <a:r>
              <a:rPr lang="fi-FI" dirty="0"/>
              <a:t>Vapaampi, vaihtuvampi tuntisisältö ja siirtymät haasteena päivittäin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312976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2206" y="3194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Että pitääkö pyörä vielä keksiä uudestaan?</a:t>
            </a:r>
            <a:br>
              <a:rPr lang="fi-FI" dirty="0"/>
            </a:br>
            <a:r>
              <a:rPr lang="fi-FI" dirty="0"/>
              <a:t>Miksi toimiva-opetus?</a:t>
            </a:r>
            <a:br>
              <a:rPr lang="fi-FI" dirty="0"/>
            </a:b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82" y="3575286"/>
            <a:ext cx="3735224" cy="2661346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95615" y="1846230"/>
            <a:ext cx="10437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Kun toimiva-oppilas haluaa pyörän, hän laatii suunnitelman haluamastaan pyörästä, etsii tietoa ja suunnittelee hankintavan. Toimiva-opettaja mahdollistaa prosessin tarjoamalla monipuolisia mahdollisuuksia tiedon hankintaan. Yhdessä tilataan pyörä osina ja aloitetaan kokoaminen yhteistyössä kavereiden kanssa. Prosessin aikana opitaan kaikki </a:t>
            </a:r>
            <a:r>
              <a:rPr lang="fi-FI" dirty="0" err="1"/>
              <a:t>Opsin</a:t>
            </a:r>
            <a:r>
              <a:rPr lang="fi-FI" dirty="0"/>
              <a:t> asiat ja perehdytään fysiikan lakeihinkin. Mikään ei ole valmista, kokoaminen vie aikaa, mutta toimiva-opetuksessa ajan käyttäminen vapaammin on mahdollista. Lopuksi oppilas opettelee eri tapoja pyöräillä, olisikohan se yhdellä kädellä ja käsittä ja takaperin?</a:t>
            </a:r>
          </a:p>
          <a:p>
            <a:r>
              <a:rPr lang="fi-FI" dirty="0"/>
              <a:t>(oma ajatukseni asiasta)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75589" y="4013180"/>
            <a:ext cx="7256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Kun opettelimme ihmisen kokonaisuutta 0-2 kanssa kolmen viikon ajan </a:t>
            </a:r>
          </a:p>
          <a:p>
            <a:r>
              <a:rPr lang="fi-FI" dirty="0"/>
              <a:t>toimivassa, minulla oli mahdollisuus kuulla oppilaiden ihastuttavia ajatuksia.</a:t>
            </a:r>
          </a:p>
          <a:p>
            <a:r>
              <a:rPr lang="fi-FI" dirty="0"/>
              <a:t>Oppimisessa oli mukana keskustelua, eri aistielämyksiä, oman kehon tutkimista, nimeämistä, ihmisen elämän vaiheita, parityöskentelyä ja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635133" y="44394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75589" y="5132801"/>
            <a:ext cx="6573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kotihaastatteluja aiheesta jne. Että saako aivojen lisäosia mistään …</a:t>
            </a:r>
          </a:p>
          <a:p>
            <a:r>
              <a:rPr lang="fi-FI" dirty="0"/>
              <a:t>pohdiskeli eräs poika ….. Minä ajattelin ensin uutta tietoa Parkinsonin taudin hoidossa …. tai ehkä uuden oppiminen ja koulutus – aivojen lisäosia nekin? Toimiva-opetus jatkuu.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4" name="Tekstiruutu 13"/>
          <p:cNvSpPr txBox="1"/>
          <p:nvPr/>
        </p:nvSpPr>
        <p:spPr>
          <a:xfrm>
            <a:off x="9713843" y="319413"/>
            <a:ext cx="5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745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804452" y="3922644"/>
            <a:ext cx="4440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MIKÄ SALI!</a:t>
            </a:r>
          </a:p>
          <a:p>
            <a:r>
              <a:rPr lang="fi-FI" sz="3200" dirty="0"/>
              <a:t>MIKÄ MAHDOLLISUUS  </a:t>
            </a:r>
            <a:r>
              <a:rPr lang="fi-FI" sz="3200" dirty="0">
                <a:sym typeface="Wingdings" panose="05000000000000000000" pitchFamily="2" charset="2"/>
              </a:rPr>
              <a:t></a:t>
            </a:r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65963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802296" y="3763617"/>
            <a:ext cx="3067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PALJON NELIÖITÄ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314122" y="5539409"/>
            <a:ext cx="5827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TULEVAISUUDEN MAHDOLLISUUS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358493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344557"/>
            <a:ext cx="9144000" cy="1086678"/>
          </a:xfrm>
        </p:spPr>
        <p:txBody>
          <a:bodyPr/>
          <a:lstStyle/>
          <a:p>
            <a:r>
              <a:rPr lang="fi-FI" sz="4800" b="1" dirty="0"/>
              <a:t>Toimiva-opetus</a:t>
            </a:r>
            <a:r>
              <a:rPr lang="fi-FI" b="1" dirty="0"/>
              <a:t>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1669775"/>
            <a:ext cx="9144000" cy="4558747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fi-FI" sz="2800" dirty="0"/>
              <a:t>Oppimista omien tavoitteiden mukaisesti, mahdollisuus edetä omalla aikataululla</a:t>
            </a:r>
          </a:p>
          <a:p>
            <a:pPr algn="l">
              <a:buFontTx/>
              <a:buChar char="-"/>
            </a:pPr>
            <a:r>
              <a:rPr lang="fi-FI" sz="2800" dirty="0"/>
              <a:t>Vähemmän opettajajohtoisuutta ja vähemmän opettajan puhetta </a:t>
            </a:r>
          </a:p>
          <a:p>
            <a:pPr algn="l">
              <a:buFontTx/>
              <a:buChar char="-"/>
            </a:pPr>
            <a:r>
              <a:rPr lang="fi-FI" sz="2800" dirty="0"/>
              <a:t>Ohjeet ja opetus enemmän visuaalisesti, paljon valmista vaihtoehtoista materiaalistoa esillä (havainnollistaminen)</a:t>
            </a:r>
          </a:p>
          <a:p>
            <a:pPr algn="l">
              <a:buFontTx/>
              <a:buChar char="-"/>
            </a:pPr>
            <a:r>
              <a:rPr lang="fi-FI" sz="2800" dirty="0"/>
              <a:t>Oppilas opettaa / auttaa / ohjeistaa toista oppilasta (vahvuudet paremmin huomioon)</a:t>
            </a:r>
          </a:p>
          <a:p>
            <a:pPr algn="l">
              <a:buFontTx/>
              <a:buChar char="-"/>
            </a:pPr>
            <a:r>
              <a:rPr lang="fi-FI" sz="2800" dirty="0"/>
              <a:t>Oppilaan oma vastuu oppimisesta, itseohjautuvuus ja omatoimisuus kehittyvät ryhmätyöskentelyssä</a:t>
            </a:r>
          </a:p>
          <a:p>
            <a:pPr algn="l"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445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0" y="0"/>
            <a:ext cx="12192000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321287" y="5486400"/>
            <a:ext cx="1488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WHAT!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750365" y="185531"/>
            <a:ext cx="232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POHDINTAA: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9001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9231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815548" y="450574"/>
            <a:ext cx="2298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I - KIRJAIMIA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78464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1772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54157" y="5950226"/>
            <a:ext cx="385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VILJASSA ON VIHNEET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428025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4333461" y="3642619"/>
            <a:ext cx="4972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SAVEA  JA YHTEISTOIMINTAA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19.3.2017 LTO Anne Vepsäläinen</a:t>
            </a:r>
          </a:p>
        </p:txBody>
      </p:sp>
    </p:spTree>
    <p:extLst>
      <p:ext uri="{BB962C8B-B14F-4D97-AF65-F5344CB8AC3E}">
        <p14:creationId xmlns:p14="http://schemas.microsoft.com/office/powerpoint/2010/main" val="4091018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593</Words>
  <Application>Microsoft Office PowerPoint</Application>
  <PresentationFormat>Mukautettu</PresentationFormat>
  <Paragraphs>96</Paragraphs>
  <Slides>21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Office-teema</vt:lpstr>
      <vt:lpstr>PowerPoint-esitys</vt:lpstr>
      <vt:lpstr>Toimiva-opetus </vt:lpstr>
      <vt:lpstr>PowerPoint-esitys</vt:lpstr>
      <vt:lpstr>PowerPoint-esitys</vt:lpstr>
      <vt:lpstr>Toimiva-opetus </vt:lpstr>
      <vt:lpstr>PowerPoint-esitys</vt:lpstr>
      <vt:lpstr>PowerPoint-esitys</vt:lpstr>
      <vt:lpstr>PowerPoint-esitys</vt:lpstr>
      <vt:lpstr>PowerPoint-esitys</vt:lpstr>
      <vt:lpstr>PowerPoint-esitys</vt:lpstr>
      <vt:lpstr>Toimiva-opetuksen opettajuudesta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Toimiva-opetuksen mahdollisuudet</vt:lpstr>
      <vt:lpstr>PowerPoint-esitys</vt:lpstr>
      <vt:lpstr>Toimiva-opetuksen haasteet</vt:lpstr>
      <vt:lpstr>Että pitääkö pyörä vielä keksiä uudestaan? Miksi toimiva-opetus?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Anne Vepsäläinen</dc:creator>
  <cp:lastModifiedBy>Rovio Minna</cp:lastModifiedBy>
  <cp:revision>70</cp:revision>
  <dcterms:created xsi:type="dcterms:W3CDTF">2016-10-20T12:20:30Z</dcterms:created>
  <dcterms:modified xsi:type="dcterms:W3CDTF">2017-03-27T07:52:08Z</dcterms:modified>
</cp:coreProperties>
</file>