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327" r:id="rId12"/>
    <p:sldId id="328" r:id="rId13"/>
    <p:sldId id="321" r:id="rId14"/>
    <p:sldId id="326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323" r:id="rId32"/>
    <p:sldId id="329" r:id="rId33"/>
    <p:sldId id="324" r:id="rId34"/>
    <p:sldId id="325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C:\Users\Pirjo\Desktop\Monitoimija\Nummen_kyselydiagrammit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jo\Desktop\Monitoimija\Nummen_kyselydiagrammi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3. Valitse alla olevista monitoimijataloille asetetuista tavoitteista tärkein</a:t>
            </a:r>
          </a:p>
        </c:rich>
      </c:tx>
      <c:layout>
        <c:manualLayout>
          <c:xMode val="edge"/>
          <c:yMode val="edge"/>
          <c:x val="0.1304790940831774"/>
          <c:y val="3.6567250400250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'3'!$A$1:$A$5</c:f>
              <c:strCache>
                <c:ptCount val="5"/>
                <c:pt idx="0">
                  <c:v>Tilojen monipuolinen käyttö aamusta iltaan 104</c:v>
                </c:pt>
                <c:pt idx="1">
                  <c:v>Koululaisten kokonaisen päivän turvaaminen (koulu, iltapäivä, harrastetoiminta) 87</c:v>
                </c:pt>
                <c:pt idx="2">
                  <c:v>Kirjasto-, kulttuuri- ja liikuntapalvelujen yhdistäminen talon toimintaan 42</c:v>
                </c:pt>
                <c:pt idx="3">
                  <c:v>Monipuolisen toiminnan/palveluiden järjestäminen lapsiperheille 30</c:v>
                </c:pt>
                <c:pt idx="4">
                  <c:v>Alueen asukkaiden osallisuuden ja asukaslähtöisyyden yhteistyön kehittäminen 28</c:v>
                </c:pt>
              </c:strCache>
            </c:strRef>
          </c:cat>
          <c:val>
            <c:numRef>
              <c:f>'3'!$B$1:$B$5</c:f>
              <c:numCache>
                <c:formatCode>General</c:formatCode>
                <c:ptCount val="5"/>
                <c:pt idx="0">
                  <c:v>104</c:v>
                </c:pt>
                <c:pt idx="1">
                  <c:v>87</c:v>
                </c:pt>
                <c:pt idx="2">
                  <c:v>42</c:v>
                </c:pt>
                <c:pt idx="3">
                  <c:v>30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10. Mitä asioita pidät tärkeänä Nummen monitoimijataloa</a:t>
            </a:r>
            <a:r>
              <a:rPr lang="fi-FI" sz="2400" b="1" baseline="0" dirty="0"/>
              <a:t> kehitettäessä?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36790472659426882"/>
          <c:y val="0.1540339856415007"/>
          <c:w val="0.25929089897576052"/>
          <c:h val="0.432346990633523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'10'!$A$1:$A$11</c:f>
              <c:strCache>
                <c:ptCount val="11"/>
                <c:pt idx="0">
                  <c:v>Monipuoliset toiminnot kaikenikäisille 19</c:v>
                </c:pt>
                <c:pt idx="1">
                  <c:v>Yhteisöllisyys, yhteistyö, toisten kunnioittaminen 13</c:v>
                </c:pt>
                <c:pt idx="2">
                  <c:v>Turvallisuus, esteettömyys 10</c:v>
                </c:pt>
                <c:pt idx="3">
                  <c:v>Erilaisten tarpeiden huomiointi 9</c:v>
                </c:pt>
                <c:pt idx="4">
                  <c:v>Erilaiset toiminnot 8</c:v>
                </c:pt>
                <c:pt idx="5">
                  <c:v>Ympäristön kehittäminen 8</c:v>
                </c:pt>
                <c:pt idx="6">
                  <c:v>Liikuntasali 6</c:v>
                </c:pt>
                <c:pt idx="7">
                  <c:v>Viihtyvyys, mukavuus 4</c:v>
                </c:pt>
                <c:pt idx="8">
                  <c:v>Liikunta 3</c:v>
                </c:pt>
                <c:pt idx="9">
                  <c:v>Kulkuyhteydet 2</c:v>
                </c:pt>
                <c:pt idx="10">
                  <c:v>Muut 8</c:v>
                </c:pt>
              </c:strCache>
            </c:strRef>
          </c:cat>
          <c:val>
            <c:numRef>
              <c:f>'10'!$B$1:$B$11</c:f>
              <c:numCache>
                <c:formatCode>General</c:formatCode>
                <c:ptCount val="11"/>
                <c:pt idx="0">
                  <c:v>19</c:v>
                </c:pt>
                <c:pt idx="1">
                  <c:v>13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456582864321071E-2"/>
          <c:y val="0.60476332921620102"/>
          <c:w val="0.96623593927712181"/>
          <c:h val="0.305367389738047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11. Mitä ILTAPÄIVÄKERHON palveluja tulisi kehittää Nummen monitoimijatalossa? Valitse enintään kaksi.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'11'!$A$1:$A$4</c:f>
              <c:strCache>
                <c:ptCount val="4"/>
                <c:pt idx="0">
                  <c:v>Kerhotoiminnan liittäminen osaksi iltapäiväkerhon toimintaa 105</c:v>
                </c:pt>
                <c:pt idx="1">
                  <c:v>Kirjastopalvelujen liittäminen osaksi iltapäiväkerhon toimintaa 89</c:v>
                </c:pt>
                <c:pt idx="2">
                  <c:v>Aamutoiminnan järjestäminen 63</c:v>
                </c:pt>
                <c:pt idx="3">
                  <c:v>Iltapäiväkerhotoiminnan toiminta-aika tulisi olla pidempi 58</c:v>
                </c:pt>
              </c:strCache>
            </c:strRef>
          </c:cat>
          <c:val>
            <c:numRef>
              <c:f>'11'!$B$1:$B$4</c:f>
              <c:numCache>
                <c:formatCode>General</c:formatCode>
                <c:ptCount val="4"/>
                <c:pt idx="0">
                  <c:v>105</c:v>
                </c:pt>
                <c:pt idx="1">
                  <c:v>89</c:v>
                </c:pt>
                <c:pt idx="2">
                  <c:v>63</c:v>
                </c:pt>
                <c:pt idx="3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12.</a:t>
            </a:r>
            <a:r>
              <a:rPr lang="fi-FI" sz="2400" b="1" baseline="0"/>
              <a:t> Iltapäiväkerhon toiminta-aika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33602825197159358"/>
          <c:y val="0.16727521574533494"/>
          <c:w val="0.34318704540540734"/>
          <c:h val="0.5779056077673292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'12'!$A$1:$A$9</c:f>
              <c:strCache>
                <c:ptCount val="9"/>
                <c:pt idx="0">
                  <c:v>Klo 18, 15 vast.</c:v>
                </c:pt>
                <c:pt idx="1">
                  <c:v>Klo 19, , 6 vast.</c:v>
                </c:pt>
                <c:pt idx="2">
                  <c:v>Klo 17, 5 vast.</c:v>
                </c:pt>
                <c:pt idx="3">
                  <c:v>Klo 17.30, 3 vast.</c:v>
                </c:pt>
                <c:pt idx="4">
                  <c:v>Klo 16, 2 vast.</c:v>
                </c:pt>
                <c:pt idx="5">
                  <c:v>Klo 22, 2 vast.</c:v>
                </c:pt>
                <c:pt idx="6">
                  <c:v>Klo 17.05, 1 vast.</c:v>
                </c:pt>
                <c:pt idx="7">
                  <c:v>Klo 21, 1 vast.</c:v>
                </c:pt>
                <c:pt idx="8">
                  <c:v>Klo 23, 1 vast.</c:v>
                </c:pt>
              </c:strCache>
            </c:strRef>
          </c:cat>
          <c:val>
            <c:numRef>
              <c:f>'12'!$B$1:$B$9</c:f>
              <c:numCache>
                <c:formatCode>General</c:formatCode>
                <c:ptCount val="9"/>
                <c:pt idx="0">
                  <c:v>15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13.</a:t>
            </a:r>
            <a:r>
              <a:rPr lang="fi-FI" sz="2400" b="1" baseline="0"/>
              <a:t> Mitä muita toimintoja iltapäiväkerhossa tulisi kehittää?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'13'!$A$1:$A$13</c:f>
              <c:strCache>
                <c:ptCount val="13"/>
                <c:pt idx="0">
                  <c:v>Liikunnallisia toimintoja 21</c:v>
                </c:pt>
                <c:pt idx="1">
                  <c:v>Leikkiä, yhteistä tekemistä 11</c:v>
                </c:pt>
                <c:pt idx="2">
                  <c:v>Pelit 4</c:v>
                </c:pt>
                <c:pt idx="3">
                  <c:v>Kasvattavaa, monipuolista tekemistä 4</c:v>
                </c:pt>
                <c:pt idx="4">
                  <c:v>Kerhotoiminnan liittäminen toimintaan 3</c:v>
                </c:pt>
                <c:pt idx="5">
                  <c:v>Iltapäiväkerhotoiminta alakouluikäisille 3</c:v>
                </c:pt>
                <c:pt idx="6">
                  <c:v>Muiden tilojen/pihan hyödyntäminen 2</c:v>
                </c:pt>
                <c:pt idx="7">
                  <c:v>Läksyjen tekemisen tukeminen 2</c:v>
                </c:pt>
                <c:pt idx="8">
                  <c:v>Piirtäminen, askartelu, tuunaus 2</c:v>
                </c:pt>
                <c:pt idx="9">
                  <c:v>Retket 2</c:v>
                </c:pt>
                <c:pt idx="10">
                  <c:v>Työntekijöitä lisää 2</c:v>
                </c:pt>
                <c:pt idx="11">
                  <c:v>Lukemista, kirjoja 2</c:v>
                </c:pt>
                <c:pt idx="12">
                  <c:v>Muut 8</c:v>
                </c:pt>
              </c:strCache>
            </c:strRef>
          </c:cat>
          <c:val>
            <c:numRef>
              <c:f>'13'!$B$1:$B$13</c:f>
              <c:numCache>
                <c:formatCode>General</c:formatCode>
                <c:ptCount val="13"/>
                <c:pt idx="0">
                  <c:v>21</c:v>
                </c:pt>
                <c:pt idx="1">
                  <c:v>11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14. Mitä NUORISOLLE suunnattuja palveluja</a:t>
            </a:r>
            <a:r>
              <a:rPr lang="fi-FI" sz="2400" b="1" baseline="0"/>
              <a:t> tulisi tarjota Nummen monitoimijatalossa?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38260441114279214"/>
          <c:y val="0.18428389482985977"/>
          <c:w val="0.21745378289003769"/>
          <c:h val="0.411750087055871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'14'!$A$1:$A$10</c:f>
              <c:strCache>
                <c:ptCount val="10"/>
                <c:pt idx="0">
                  <c:v>Toimintaa, harrastuksia, kerhoja 109</c:v>
                </c:pt>
                <c:pt idx="1">
                  <c:v>Nuorisolle tilat 21</c:v>
                </c:pt>
                <c:pt idx="2">
                  <c:v>Yhdessä oloa, hyvinvointia, turvallisuutta 6</c:v>
                </c:pt>
                <c:pt idx="3">
                  <c:v>Kauppa tai automaatti 6</c:v>
                </c:pt>
                <c:pt idx="4">
                  <c:v>Kahvio 4</c:v>
                </c:pt>
                <c:pt idx="5">
                  <c:v>Nuorisotyöntekijän jalkautuminen 3</c:v>
                </c:pt>
                <c:pt idx="6">
                  <c:v>Kirjasto 3</c:v>
                </c:pt>
                <c:pt idx="7">
                  <c:v>Futiskenttä 2</c:v>
                </c:pt>
                <c:pt idx="8">
                  <c:v>Nuorisotilat Saukkolaan 2</c:v>
                </c:pt>
                <c:pt idx="9">
                  <c:v>Muut 4</c:v>
                </c:pt>
              </c:strCache>
            </c:strRef>
          </c:cat>
          <c:val>
            <c:numRef>
              <c:f>'14'!$B$1:$B$10</c:f>
              <c:numCache>
                <c:formatCode>General</c:formatCode>
                <c:ptCount val="10"/>
                <c:pt idx="0">
                  <c:v>109</c:v>
                </c:pt>
                <c:pt idx="1">
                  <c:v>21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14.1. Nuorisolle</a:t>
            </a:r>
            <a:r>
              <a:rPr lang="fi-FI" sz="2400" b="1" baseline="0"/>
              <a:t> suunnattavat kerhot/toiminnot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'14.1.'!$A$1:$A$12</c:f>
              <c:strCache>
                <c:ptCount val="12"/>
                <c:pt idx="0">
                  <c:v>Liikuntaa 24</c:v>
                </c:pt>
                <c:pt idx="1">
                  <c:v>Musiikki, bändi, tanssi 17</c:v>
                </c:pt>
                <c:pt idx="2">
                  <c:v>Pelaaminen 8</c:v>
                </c:pt>
                <c:pt idx="3">
                  <c:v>Tietotekniikka 6</c:v>
                </c:pt>
                <c:pt idx="4">
                  <c:v>Kulttuuritapahtumat, teemaillat 6</c:v>
                </c:pt>
                <c:pt idx="5">
                  <c:v>Elokuvat 5</c:v>
                </c:pt>
                <c:pt idx="6">
                  <c:v>Käsillä tekeminen 3</c:v>
                </c:pt>
                <c:pt idx="7">
                  <c:v>Pajatoiminta 3</c:v>
                </c:pt>
                <c:pt idx="8">
                  <c:v>Kokkikerho 3</c:v>
                </c:pt>
                <c:pt idx="9">
                  <c:v>Kuvatade 2</c:v>
                </c:pt>
                <c:pt idx="10">
                  <c:v>Retket, ulkoilu 2</c:v>
                </c:pt>
                <c:pt idx="11">
                  <c:v>Muut 6</c:v>
                </c:pt>
              </c:strCache>
            </c:strRef>
          </c:cat>
          <c:val>
            <c:numRef>
              <c:f>'14.1.'!$B$1:$B$12</c:f>
              <c:numCache>
                <c:formatCode>General</c:formatCode>
                <c:ptCount val="12"/>
                <c:pt idx="0">
                  <c:v>24</c:v>
                </c:pt>
                <c:pt idx="1">
                  <c:v>17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15. Mitä LIIKUNTATOIMEN palveluja tulisi tarjota Nummen monitoimijatalossa?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Taul5!$A$1:$A$4</c:f>
              <c:strCache>
                <c:ptCount val="4"/>
                <c:pt idx="0">
                  <c:v>Yksilölajit 88</c:v>
                </c:pt>
                <c:pt idx="1">
                  <c:v>Ohjattu liikunta 84</c:v>
                </c:pt>
                <c:pt idx="2">
                  <c:v>Palloilu 65</c:v>
                </c:pt>
                <c:pt idx="3">
                  <c:v>Liikuntatilat 41</c:v>
                </c:pt>
              </c:strCache>
            </c:strRef>
          </c:cat>
          <c:val>
            <c:numRef>
              <c:f>Taul5!$B$1:$B$4</c:f>
              <c:numCache>
                <c:formatCode>General</c:formatCode>
                <c:ptCount val="4"/>
                <c:pt idx="0">
                  <c:v>88</c:v>
                </c:pt>
                <c:pt idx="1">
                  <c:v>84</c:v>
                </c:pt>
                <c:pt idx="2">
                  <c:v>65</c:v>
                </c:pt>
                <c:pt idx="3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 smtClean="0"/>
              <a:t>15.1.</a:t>
            </a:r>
            <a:r>
              <a:rPr lang="fi-FI" sz="2400" b="1" baseline="0" dirty="0" smtClean="0"/>
              <a:t> </a:t>
            </a:r>
            <a:r>
              <a:rPr lang="fi-FI" sz="2400" b="1" dirty="0" smtClean="0"/>
              <a:t>Yksilölajit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'15'!$G$3:$G$13</c:f>
              <c:strCache>
                <c:ptCount val="11"/>
                <c:pt idx="0">
                  <c:v>Yleisurheilu 15</c:v>
                </c:pt>
                <c:pt idx="1">
                  <c:v>Tanssi, baletti 15</c:v>
                </c:pt>
                <c:pt idx="2">
                  <c:v>Telinevoimistelu 13</c:v>
                </c:pt>
                <c:pt idx="3">
                  <c:v>Ratsastus 8</c:v>
                </c:pt>
                <c:pt idx="4">
                  <c:v>Uinti 8</c:v>
                </c:pt>
                <c:pt idx="5">
                  <c:v>Marjojen poiminta 5</c:v>
                </c:pt>
                <c:pt idx="6">
                  <c:v>Metsäliikunta 4</c:v>
                </c:pt>
                <c:pt idx="7">
                  <c:v>Skeittaus 4</c:v>
                </c:pt>
                <c:pt idx="8">
                  <c:v>Parkour 3</c:v>
                </c:pt>
                <c:pt idx="9">
                  <c:v>Suunnistus 2</c:v>
                </c:pt>
                <c:pt idx="10">
                  <c:v>Muut 11</c:v>
                </c:pt>
              </c:strCache>
            </c:strRef>
          </c:cat>
          <c:val>
            <c:numRef>
              <c:f>'15'!$H$3:$H$13</c:f>
              <c:numCache>
                <c:formatCode>General</c:formatCode>
                <c:ptCount val="11"/>
                <c:pt idx="0">
                  <c:v>15</c:v>
                </c:pt>
                <c:pt idx="1">
                  <c:v>15</c:v>
                </c:pt>
                <c:pt idx="2">
                  <c:v>13</c:v>
                </c:pt>
                <c:pt idx="3">
                  <c:v>8</c:v>
                </c:pt>
                <c:pt idx="4">
                  <c:v>8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5913520"/>
        <c:axId val="735910800"/>
        <c:axId val="0"/>
      </c:bar3DChart>
      <c:catAx>
        <c:axId val="73591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0800"/>
        <c:crosses val="autoZero"/>
        <c:auto val="1"/>
        <c:lblAlgn val="ctr"/>
        <c:lblOffset val="100"/>
        <c:noMultiLvlLbl val="0"/>
      </c:catAx>
      <c:valAx>
        <c:axId val="73591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15.2. Ohjattu</a:t>
            </a:r>
            <a:r>
              <a:rPr lang="fi-FI" sz="2400" b="1" baseline="0"/>
              <a:t> liikunta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'15'!$A$3:$A$10</c:f>
              <c:strCache>
                <c:ptCount val="8"/>
                <c:pt idx="0">
                  <c:v>Jumppa, voimistelu, temppuradat 31</c:v>
                </c:pt>
                <c:pt idx="1">
                  <c:v>Liikuntakerhot 20</c:v>
                </c:pt>
                <c:pt idx="2">
                  <c:v>Höntsäpelit 12</c:v>
                </c:pt>
                <c:pt idx="3">
                  <c:v>Sisä- ja ulkoliikunta 7</c:v>
                </c:pt>
                <c:pt idx="4">
                  <c:v>Kaikenikäisille monipuolista liikuntaa 5</c:v>
                </c:pt>
                <c:pt idx="5">
                  <c:v>Liikuntapäivät 5</c:v>
                </c:pt>
                <c:pt idx="6">
                  <c:v>Liikuntaseurojen lajikurssit 2</c:v>
                </c:pt>
                <c:pt idx="7">
                  <c:v>Jooga ja kehonhallinta2</c:v>
                </c:pt>
              </c:strCache>
            </c:strRef>
          </c:cat>
          <c:val>
            <c:numRef>
              <c:f>'15'!$B$3:$B$10</c:f>
              <c:numCache>
                <c:formatCode>General</c:formatCode>
                <c:ptCount val="8"/>
                <c:pt idx="0">
                  <c:v>31</c:v>
                </c:pt>
                <c:pt idx="1">
                  <c:v>20</c:v>
                </c:pt>
                <c:pt idx="2">
                  <c:v>12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5923312"/>
        <c:axId val="735911344"/>
        <c:axId val="0"/>
      </c:bar3DChart>
      <c:catAx>
        <c:axId val="73592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1344"/>
        <c:crosses val="autoZero"/>
        <c:auto val="1"/>
        <c:lblAlgn val="ctr"/>
        <c:lblOffset val="100"/>
        <c:noMultiLvlLbl val="0"/>
      </c:catAx>
      <c:valAx>
        <c:axId val="73591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2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 smtClean="0"/>
              <a:t>15.3. </a:t>
            </a:r>
            <a:r>
              <a:rPr lang="fi-FI" sz="2400" b="1" dirty="0"/>
              <a:t>Palloilu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34733158355205"/>
          <c:y val="0.19486111111111112"/>
          <c:w val="0.88165266841644796"/>
          <c:h val="0.4959550889472149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'15'!$D$3:$D$9</c:f>
              <c:strCache>
                <c:ptCount val="7"/>
                <c:pt idx="0">
                  <c:v>Jalkapallo + futsal 19</c:v>
                </c:pt>
                <c:pt idx="1">
                  <c:v>Salibandy 14</c:v>
                </c:pt>
                <c:pt idx="2">
                  <c:v>Luistelu ja jääkiekko 13</c:v>
                </c:pt>
                <c:pt idx="3">
                  <c:v>Koripallo 10</c:v>
                </c:pt>
                <c:pt idx="4">
                  <c:v>Lentopallo 5</c:v>
                </c:pt>
                <c:pt idx="5">
                  <c:v>Palloilu 2</c:v>
                </c:pt>
                <c:pt idx="6">
                  <c:v>Sulkapallo 2</c:v>
                </c:pt>
              </c:strCache>
            </c:strRef>
          </c:cat>
          <c:val>
            <c:numRef>
              <c:f>'15'!$E$3:$E$9</c:f>
              <c:numCache>
                <c:formatCode>General</c:formatCode>
                <c:ptCount val="7"/>
                <c:pt idx="0">
                  <c:v>19</c:v>
                </c:pt>
                <c:pt idx="1">
                  <c:v>14</c:v>
                </c:pt>
                <c:pt idx="2">
                  <c:v>13</c:v>
                </c:pt>
                <c:pt idx="3">
                  <c:v>10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5924400"/>
        <c:axId val="735916784"/>
        <c:axId val="0"/>
      </c:bar3DChart>
      <c:catAx>
        <c:axId val="73592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6784"/>
        <c:crosses val="autoZero"/>
        <c:auto val="1"/>
        <c:lblAlgn val="ctr"/>
        <c:lblOffset val="100"/>
        <c:noMultiLvlLbl val="0"/>
      </c:catAx>
      <c:valAx>
        <c:axId val="73591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24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4. Mitä VARHAISKASVATUKSEN palveluja tulisi kehittää Nummen monitoimijatalossa</a:t>
            </a:r>
            <a:r>
              <a:rPr lang="fi-FI" sz="2400" b="1" dirty="0" smtClean="0"/>
              <a:t>? 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'4'!$A$1:$A$5</c:f>
              <c:strCache>
                <c:ptCount val="5"/>
                <c:pt idx="0">
                  <c:v>Yhteistyötä koulun kanssa 153</c:v>
                </c:pt>
                <c:pt idx="1">
                  <c:v>Kerhotoiminnan liittäminen osaksi varhaiskasvatuksen toimintaa 81</c:v>
                </c:pt>
                <c:pt idx="2">
                  <c:v>Kultttuuripalvelujen kehittäminen osaksi varhaiskasvatuksen toimintaa 74</c:v>
                </c:pt>
                <c:pt idx="3">
                  <c:v>Päiväkodin  sisäistä toimintaa 72</c:v>
                </c:pt>
                <c:pt idx="4">
                  <c:v>Kirjastopalvelujen järjestäminen 58</c:v>
                </c:pt>
              </c:strCache>
            </c:strRef>
          </c:cat>
          <c:val>
            <c:numRef>
              <c:f>'4'!$B$1:$B$5</c:f>
              <c:numCache>
                <c:formatCode>General</c:formatCode>
                <c:ptCount val="5"/>
                <c:pt idx="0">
                  <c:v>153</c:v>
                </c:pt>
                <c:pt idx="1">
                  <c:v>81</c:v>
                </c:pt>
                <c:pt idx="2">
                  <c:v>74</c:v>
                </c:pt>
                <c:pt idx="3">
                  <c:v>72</c:v>
                </c:pt>
                <c:pt idx="4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15.4. Liikuntatilat ja -välineet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'15'!$J$3:$J$11</c:f>
              <c:strCache>
                <c:ptCount val="9"/>
                <c:pt idx="0">
                  <c:v>Välineet 11</c:v>
                </c:pt>
                <c:pt idx="1">
                  <c:v>Kuntosali 8 </c:v>
                </c:pt>
                <c:pt idx="2">
                  <c:v>Liikuntasali 5</c:v>
                </c:pt>
                <c:pt idx="3">
                  <c:v>Salivuorot 5</c:v>
                </c:pt>
                <c:pt idx="4">
                  <c:v>Jalkapallokenttä 3</c:v>
                </c:pt>
                <c:pt idx="5">
                  <c:v>Pelivuorot 3</c:v>
                </c:pt>
                <c:pt idx="6">
                  <c:v>Luistelu ja jääkiekko 2</c:v>
                </c:pt>
                <c:pt idx="7">
                  <c:v>Aktiivisempi urheilukentän käyttö 2 </c:v>
                </c:pt>
                <c:pt idx="8">
                  <c:v>Ruoho-/tekonurmikenttä 2</c:v>
                </c:pt>
              </c:strCache>
            </c:strRef>
          </c:cat>
          <c:val>
            <c:numRef>
              <c:f>'15'!$K$3:$K$11</c:f>
              <c:numCache>
                <c:formatCode>General</c:formatCode>
                <c:ptCount val="9"/>
                <c:pt idx="0">
                  <c:v>11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5911888"/>
        <c:axId val="735912432"/>
        <c:axId val="0"/>
      </c:bar3DChart>
      <c:catAx>
        <c:axId val="73591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2432"/>
        <c:crosses val="autoZero"/>
        <c:auto val="1"/>
        <c:lblAlgn val="ctr"/>
        <c:lblOffset val="100"/>
        <c:noMultiLvlLbl val="0"/>
      </c:catAx>
      <c:valAx>
        <c:axId val="73591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 smtClean="0"/>
              <a:t>16.</a:t>
            </a:r>
            <a:r>
              <a:rPr lang="fi-FI" sz="2400" b="1" baseline="0" dirty="0" smtClean="0"/>
              <a:t> </a:t>
            </a:r>
            <a:r>
              <a:rPr lang="fi-FI" sz="2400" b="1" dirty="0" smtClean="0"/>
              <a:t>Mitä </a:t>
            </a:r>
            <a:r>
              <a:rPr lang="fi-FI" sz="2400" b="1" dirty="0"/>
              <a:t>KIRJASTOTOIMEN palveluja tulisi</a:t>
            </a:r>
            <a:r>
              <a:rPr lang="fi-FI" sz="2400" b="1" baseline="0" dirty="0"/>
              <a:t> tarjota LAPSILLE Nummen monitoimijatalossa?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'16'!$A$1:$A$8</c:f>
              <c:strCache>
                <c:ptCount val="8"/>
                <c:pt idx="0">
                  <c:v>Satutunteja 178</c:v>
                </c:pt>
                <c:pt idx="1">
                  <c:v>Nukketeatteriesityksiä 128</c:v>
                </c:pt>
                <c:pt idx="2">
                  <c:v>Kokoelmien laajentamista 122</c:v>
                </c:pt>
                <c:pt idx="3">
                  <c:v>Kirjailijavierailuja 98</c:v>
                </c:pt>
                <c:pt idx="4">
                  <c:v>Kirjaesittelyjä 92</c:v>
                </c:pt>
                <c:pt idx="5">
                  <c:v>Kirjavinkkauksia 89</c:v>
                </c:pt>
                <c:pt idx="6">
                  <c:v>Lukupiirejä 75</c:v>
                </c:pt>
                <c:pt idx="7">
                  <c:v>Kirjaston käyttöön ohjaamista 74</c:v>
                </c:pt>
              </c:strCache>
            </c:strRef>
          </c:cat>
          <c:val>
            <c:numRef>
              <c:f>'16'!$B$1:$B$8</c:f>
              <c:numCache>
                <c:formatCode>General</c:formatCode>
                <c:ptCount val="8"/>
                <c:pt idx="0">
                  <c:v>178</c:v>
                </c:pt>
                <c:pt idx="1">
                  <c:v>128</c:v>
                </c:pt>
                <c:pt idx="2">
                  <c:v>122</c:v>
                </c:pt>
                <c:pt idx="3">
                  <c:v>98</c:v>
                </c:pt>
                <c:pt idx="4">
                  <c:v>92</c:v>
                </c:pt>
                <c:pt idx="5">
                  <c:v>89</c:v>
                </c:pt>
                <c:pt idx="6">
                  <c:v>75</c:v>
                </c:pt>
                <c:pt idx="7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5917328"/>
        <c:axId val="735916240"/>
        <c:axId val="0"/>
      </c:bar3DChart>
      <c:catAx>
        <c:axId val="7359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6240"/>
        <c:crosses val="autoZero"/>
        <c:auto val="1"/>
        <c:lblAlgn val="ctr"/>
        <c:lblOffset val="100"/>
        <c:noMultiLvlLbl val="0"/>
      </c:catAx>
      <c:valAx>
        <c:axId val="73591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591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baseline="0" dirty="0" smtClean="0"/>
              <a:t>17. </a:t>
            </a:r>
            <a:r>
              <a:rPr lang="fi-FI" sz="2400" b="1" baseline="0" dirty="0"/>
              <a:t>Mitä KIRJASTOTOIMEN palveluja tulisi tarjota AIKUISILLE Nummen </a:t>
            </a:r>
            <a:r>
              <a:rPr lang="fi-FI" sz="2400" b="1" baseline="0" dirty="0" smtClean="0"/>
              <a:t>monitoimijatalossa</a:t>
            </a:r>
            <a:r>
              <a:rPr lang="fi-FI" sz="2400" b="1" baseline="0" dirty="0"/>
              <a:t>?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'16.1.'!$A$1:$A$6</c:f>
              <c:strCache>
                <c:ptCount val="6"/>
                <c:pt idx="0">
                  <c:v>Kirjaesittelyjä 109</c:v>
                </c:pt>
                <c:pt idx="1">
                  <c:v>Kirjailijavierailuja 109</c:v>
                </c:pt>
                <c:pt idx="2">
                  <c:v>Kirjavinkkausta 94</c:v>
                </c:pt>
                <c:pt idx="3">
                  <c:v>Lukupiirejä 94</c:v>
                </c:pt>
                <c:pt idx="4">
                  <c:v>Kokoelmien laajentamista 81</c:v>
                </c:pt>
                <c:pt idx="5">
                  <c:v>Kirjaston käyttöön ohjaamista 42</c:v>
                </c:pt>
              </c:strCache>
            </c:strRef>
          </c:cat>
          <c:val>
            <c:numRef>
              <c:f>'16.1.'!$B$1:$B$6</c:f>
              <c:numCache>
                <c:formatCode>General</c:formatCode>
                <c:ptCount val="6"/>
                <c:pt idx="0">
                  <c:v>109</c:v>
                </c:pt>
                <c:pt idx="1">
                  <c:v>109</c:v>
                </c:pt>
                <c:pt idx="2">
                  <c:v>94</c:v>
                </c:pt>
                <c:pt idx="3">
                  <c:v>94</c:v>
                </c:pt>
                <c:pt idx="4">
                  <c:v>81</c:v>
                </c:pt>
                <c:pt idx="5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03488"/>
        <c:axId val="736708928"/>
        <c:axId val="0"/>
      </c:bar3DChart>
      <c:catAx>
        <c:axId val="73670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8928"/>
        <c:crosses val="autoZero"/>
        <c:auto val="1"/>
        <c:lblAlgn val="ctr"/>
        <c:lblOffset val="100"/>
        <c:noMultiLvlLbl val="0"/>
      </c:catAx>
      <c:valAx>
        <c:axId val="73670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18</a:t>
            </a:r>
            <a:r>
              <a:rPr lang="fi-FI" sz="2400" b="1" dirty="0" smtClean="0"/>
              <a:t>. </a:t>
            </a:r>
            <a:r>
              <a:rPr lang="fi-FI" sz="2400" b="1" i="0" u="none" strike="noStrike" baseline="0" dirty="0" smtClean="0">
                <a:effectLst/>
              </a:rPr>
              <a:t>Mitä </a:t>
            </a:r>
            <a:r>
              <a:rPr lang="fi-FI" sz="2400" b="1" i="0" u="none" strike="noStrike" baseline="0" dirty="0">
                <a:effectLst/>
              </a:rPr>
              <a:t>KOKOELMIA toivoisit kirjaston laajentavan Saukkolan kirjastossa</a:t>
            </a:r>
            <a:r>
              <a:rPr lang="fi-FI" sz="2400" b="0" i="0" u="none" strike="noStrike" baseline="0" dirty="0">
                <a:effectLst/>
              </a:rPr>
              <a:t>?</a:t>
            </a:r>
            <a:endParaRPr lang="fi-FI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'18.1. '!$A$1:$A$7</c:f>
              <c:strCache>
                <c:ptCount val="7"/>
                <c:pt idx="0">
                  <c:v>Tiede, musiikki, käden taidot 81</c:v>
                </c:pt>
                <c:pt idx="1">
                  <c:v>Lasten kirjat 81</c:v>
                </c:pt>
                <c:pt idx="2">
                  <c:v>Kauhu, jännitys, fantasia 23</c:v>
                </c:pt>
                <c:pt idx="3">
                  <c:v>Sarjakuvat 16</c:v>
                </c:pt>
                <c:pt idx="4">
                  <c:v>Muut 10</c:v>
                </c:pt>
                <c:pt idx="5">
                  <c:v>Nuorten kirjat 5</c:v>
                </c:pt>
                <c:pt idx="6">
                  <c:v>Romaanit, elämänkerrat 4</c:v>
                </c:pt>
              </c:strCache>
            </c:strRef>
          </c:cat>
          <c:val>
            <c:numRef>
              <c:f>'18.1. '!$B$1:$B$7</c:f>
              <c:numCache>
                <c:formatCode>General</c:formatCode>
                <c:ptCount val="7"/>
                <c:pt idx="0">
                  <c:v>81</c:v>
                </c:pt>
                <c:pt idx="1">
                  <c:v>81</c:v>
                </c:pt>
                <c:pt idx="2">
                  <c:v>23</c:v>
                </c:pt>
                <c:pt idx="3">
                  <c:v>16</c:v>
                </c:pt>
                <c:pt idx="4">
                  <c:v>10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12192"/>
        <c:axId val="736698592"/>
        <c:axId val="0"/>
      </c:bar3DChart>
      <c:catAx>
        <c:axId val="73671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698592"/>
        <c:crosses val="autoZero"/>
        <c:auto val="1"/>
        <c:lblAlgn val="ctr"/>
        <c:lblOffset val="100"/>
        <c:noMultiLvlLbl val="0"/>
      </c:catAx>
      <c:valAx>
        <c:axId val="73669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1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18.1. Tiede, musiikki, käden taidot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'18'!$D$3:$D$12</c:f>
              <c:strCache>
                <c:ptCount val="10"/>
                <c:pt idx="0">
                  <c:v>Eläinkirjat 62</c:v>
                </c:pt>
                <c:pt idx="1">
                  <c:v>Laulukirjat 4</c:v>
                </c:pt>
                <c:pt idx="2">
                  <c:v>Historia 3</c:v>
                </c:pt>
                <c:pt idx="3">
                  <c:v>Pelikirjat 3</c:v>
                </c:pt>
                <c:pt idx="4">
                  <c:v>Käsityö ja askartelu 2</c:v>
                </c:pt>
                <c:pt idx="5">
                  <c:v>Urheilu 2</c:v>
                </c:pt>
                <c:pt idx="6">
                  <c:v>Nuotit 2</c:v>
                </c:pt>
                <c:pt idx="7">
                  <c:v>Avaruus 1</c:v>
                </c:pt>
                <c:pt idx="8">
                  <c:v>Elektroniikka 1</c:v>
                </c:pt>
                <c:pt idx="9">
                  <c:v>Skeittaus 1</c:v>
                </c:pt>
              </c:strCache>
            </c:strRef>
          </c:cat>
          <c:val>
            <c:numRef>
              <c:f>'18'!$E$3:$E$12</c:f>
              <c:numCache>
                <c:formatCode>General</c:formatCode>
                <c:ptCount val="10"/>
                <c:pt idx="0">
                  <c:v>62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04032"/>
        <c:axId val="736700768"/>
        <c:axId val="0"/>
      </c:bar3DChart>
      <c:catAx>
        <c:axId val="7367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0768"/>
        <c:crosses val="autoZero"/>
        <c:auto val="1"/>
        <c:lblAlgn val="ctr"/>
        <c:lblOffset val="100"/>
        <c:noMultiLvlLbl val="0"/>
      </c:catAx>
      <c:valAx>
        <c:axId val="73670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18.2. Lasten kirjat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580927384076991E-2"/>
          <c:y val="0.11908469459802781"/>
          <c:w val="0.90286351706036749"/>
          <c:h val="0.5605687746147310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'18'!$G$3:$G$22</c:f>
              <c:strCache>
                <c:ptCount val="20"/>
                <c:pt idx="0">
                  <c:v>Joulukirjat 10</c:v>
                </c:pt>
                <c:pt idx="1">
                  <c:v>Frozen 10</c:v>
                </c:pt>
                <c:pt idx="2">
                  <c:v>Dino-kirjat 9</c:v>
                </c:pt>
                <c:pt idx="3">
                  <c:v>Tatu ja Patu 8</c:v>
                </c:pt>
                <c:pt idx="4">
                  <c:v>Äänikirjat 8</c:v>
                </c:pt>
                <c:pt idx="5">
                  <c:v>My little pony 5</c:v>
                </c:pt>
                <c:pt idx="6">
                  <c:v>Batman 5</c:v>
                </c:pt>
                <c:pt idx="7">
                  <c:v>Merenneito 5</c:v>
                </c:pt>
                <c:pt idx="8">
                  <c:v>Pingviini 4</c:v>
                </c:pt>
                <c:pt idx="9">
                  <c:v>Sinttu-kirjat 4</c:v>
                </c:pt>
                <c:pt idx="10">
                  <c:v>Satukirjat 3</c:v>
                </c:pt>
                <c:pt idx="11">
                  <c:v>Kapteeni Kalsari 2</c:v>
                </c:pt>
                <c:pt idx="12">
                  <c:v>Lapsille pitkät kirjasarjat 1</c:v>
                </c:pt>
                <c:pt idx="13">
                  <c:v>Soturikissat-sarja 1</c:v>
                </c:pt>
                <c:pt idx="14">
                  <c:v>Sammakko hammaslääkärissä 1</c:v>
                </c:pt>
                <c:pt idx="15">
                  <c:v>Herra Hakkarainen 1</c:v>
                </c:pt>
                <c:pt idx="16">
                  <c:v>Mimmi-lehmä 1</c:v>
                </c:pt>
                <c:pt idx="17">
                  <c:v>Goosebumps 1</c:v>
                </c:pt>
                <c:pt idx="18">
                  <c:v>Venla-kirja 1</c:v>
                </c:pt>
                <c:pt idx="19">
                  <c:v>Risto Räppääjä-kirjat 1</c:v>
                </c:pt>
              </c:strCache>
            </c:strRef>
          </c:cat>
          <c:val>
            <c:numRef>
              <c:f>'18'!$H$3:$H$22</c:f>
              <c:numCache>
                <c:formatCode>General</c:formatCode>
                <c:ptCount val="2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07840"/>
        <c:axId val="736707296"/>
        <c:axId val="0"/>
      </c:bar3DChart>
      <c:catAx>
        <c:axId val="73670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7296"/>
        <c:crosses val="autoZero"/>
        <c:auto val="1"/>
        <c:lblAlgn val="ctr"/>
        <c:lblOffset val="100"/>
        <c:noMultiLvlLbl val="0"/>
      </c:catAx>
      <c:valAx>
        <c:axId val="73670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18.3. Nuorten kirjat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'18'!$J$3:$J$7</c:f>
              <c:strCache>
                <c:ptCount val="5"/>
                <c:pt idx="0">
                  <c:v>Anni-kirjat 1</c:v>
                </c:pt>
                <c:pt idx="1">
                  <c:v>Viisikot 1</c:v>
                </c:pt>
                <c:pt idx="2">
                  <c:v>Oppikirjat 1</c:v>
                </c:pt>
                <c:pt idx="3">
                  <c:v>Nälkäpeli 1</c:v>
                </c:pt>
                <c:pt idx="4">
                  <c:v>Vitsikirjat 1</c:v>
                </c:pt>
              </c:strCache>
            </c:strRef>
          </c:cat>
          <c:val>
            <c:numRef>
              <c:f>'18'!$K$3:$K$7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10016"/>
        <c:axId val="736710560"/>
        <c:axId val="0"/>
      </c:bar3DChart>
      <c:catAx>
        <c:axId val="7367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10560"/>
        <c:crosses val="autoZero"/>
        <c:auto val="1"/>
        <c:lblAlgn val="ctr"/>
        <c:lblOffset val="100"/>
        <c:noMultiLvlLbl val="0"/>
      </c:catAx>
      <c:valAx>
        <c:axId val="73671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1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18.4. Sarjakuvat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'18'!$M$3:$M$8</c:f>
              <c:strCache>
                <c:ptCount val="6"/>
                <c:pt idx="0">
                  <c:v>Mangat+Shugo Chara 8</c:v>
                </c:pt>
                <c:pt idx="1">
                  <c:v>Aku Ankka 3</c:v>
                </c:pt>
                <c:pt idx="2">
                  <c:v>Sarjakuvia 2 </c:v>
                </c:pt>
                <c:pt idx="3">
                  <c:v>Viivi ja Wagner 1</c:v>
                </c:pt>
                <c:pt idx="4">
                  <c:v>Neropatin päiväkirja 1</c:v>
                </c:pt>
                <c:pt idx="5">
                  <c:v>Lassi ja Leevi 1</c:v>
                </c:pt>
              </c:strCache>
            </c:strRef>
          </c:cat>
          <c:val>
            <c:numRef>
              <c:f>'18'!$N$3:$N$8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704576"/>
        <c:axId val="736698048"/>
        <c:axId val="0"/>
      </c:bar3DChart>
      <c:catAx>
        <c:axId val="73670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698048"/>
        <c:crosses val="autoZero"/>
        <c:auto val="1"/>
        <c:lblAlgn val="ctr"/>
        <c:lblOffset val="100"/>
        <c:noMultiLvlLbl val="0"/>
      </c:catAx>
      <c:valAx>
        <c:axId val="73669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18.5. Kauhu, jännitys ja fantasia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692038495188102E-2"/>
          <c:y val="0.16245370370370371"/>
          <c:w val="0.9155301837270341"/>
          <c:h val="0.556222659667541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'18'!$P$3:$P$7</c:f>
              <c:strCache>
                <c:ptCount val="5"/>
                <c:pt idx="0">
                  <c:v>Jännityskirjat 9</c:v>
                </c:pt>
                <c:pt idx="1">
                  <c:v>Kauhukirjat 4</c:v>
                </c:pt>
                <c:pt idx="2">
                  <c:v>Fantasiakirjat 4</c:v>
                </c:pt>
                <c:pt idx="3">
                  <c:v>Harry Potter 4</c:v>
                </c:pt>
                <c:pt idx="4">
                  <c:v>Salapoliisikirjat 2</c:v>
                </c:pt>
              </c:strCache>
            </c:strRef>
          </c:cat>
          <c:val>
            <c:numRef>
              <c:f>'18'!$Q$3:$Q$7</c:f>
              <c:numCache>
                <c:formatCode>General</c:formatCode>
                <c:ptCount val="5"/>
                <c:pt idx="0">
                  <c:v>9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699680"/>
        <c:axId val="736700224"/>
        <c:axId val="0"/>
      </c:bar3DChart>
      <c:catAx>
        <c:axId val="7366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700224"/>
        <c:crosses val="autoZero"/>
        <c:auto val="1"/>
        <c:lblAlgn val="ctr"/>
        <c:lblOffset val="100"/>
        <c:noMultiLvlLbl val="0"/>
      </c:catAx>
      <c:valAx>
        <c:axId val="73670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669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="1"/>
              <a:t>18.6. Romaanit ja elämänkerrat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'18'!$V$3:$V$6</c:f>
              <c:strCache>
                <c:ptCount val="4"/>
                <c:pt idx="0">
                  <c:v>Romaanit1</c:v>
                </c:pt>
                <c:pt idx="1">
                  <c:v>Komediat 1</c:v>
                </c:pt>
                <c:pt idx="2">
                  <c:v>Remestä 1</c:v>
                </c:pt>
                <c:pt idx="3">
                  <c:v>Elämänkerrat 1</c:v>
                </c:pt>
              </c:strCache>
            </c:strRef>
          </c:cat>
          <c:val>
            <c:numRef>
              <c:f>'18'!$W$3:$W$6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417200"/>
        <c:axId val="737416112"/>
        <c:axId val="0"/>
      </c:bar3DChart>
      <c:catAx>
        <c:axId val="7374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416112"/>
        <c:crosses val="autoZero"/>
        <c:auto val="1"/>
        <c:lblAlgn val="ctr"/>
        <c:lblOffset val="100"/>
        <c:noMultiLvlLbl val="0"/>
      </c:catAx>
      <c:valAx>
        <c:axId val="73741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41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5. Mitä muita toimintoja</a:t>
            </a:r>
            <a:r>
              <a:rPr lang="fi-FI" sz="2400" b="1" baseline="0" dirty="0"/>
              <a:t> toivoisit VARHAISKASVATUKSESSA kehitettävän?</a:t>
            </a:r>
            <a:endParaRPr lang="fi-FI" sz="2400" b="1" dirty="0"/>
          </a:p>
        </c:rich>
      </c:tx>
      <c:layout>
        <c:manualLayout>
          <c:xMode val="edge"/>
          <c:yMode val="edge"/>
          <c:x val="0.13281848935938026"/>
          <c:y val="1.66301171983658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'5'!$A$1:$A$4</c:f>
              <c:strCache>
                <c:ptCount val="4"/>
                <c:pt idx="0">
                  <c:v>Liikunta: ulkopelit, välineet, trampoliini, punttisali, urheilukenttä 31</c:v>
                </c:pt>
                <c:pt idx="1">
                  <c:v>Harrastus- ja kerhotoiminta osaksi varhaiskasvatuksen toimintaa 24</c:v>
                </c:pt>
                <c:pt idx="2">
                  <c:v>Yhteistyön kehittäminen koulun, seurakunnan, kirjaston, vpk:n ja partion kanssa 18</c:v>
                </c:pt>
                <c:pt idx="3">
                  <c:v>Päiväkodin sisäisen toiminnan kehittäminen 13</c:v>
                </c:pt>
              </c:strCache>
            </c:strRef>
          </c:cat>
          <c:val>
            <c:numRef>
              <c:f>'5'!$B$1:$B$4</c:f>
              <c:numCache>
                <c:formatCode>General</c:formatCode>
                <c:ptCount val="4"/>
                <c:pt idx="0">
                  <c:v>31</c:v>
                </c:pt>
                <c:pt idx="1">
                  <c:v>24</c:v>
                </c:pt>
                <c:pt idx="2">
                  <c:v>18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18.7. Muut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056561679790025"/>
          <c:y val="0.17171296296296298"/>
          <c:w val="0.82943438320209972"/>
          <c:h val="0.4376181102362204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'18'!$Y$3:$Y$9</c:f>
              <c:strCache>
                <c:ptCount val="7"/>
                <c:pt idx="0">
                  <c:v>Englanninkieliset kirjat ja lehdet 2</c:v>
                </c:pt>
                <c:pt idx="1">
                  <c:v>Pelikokoelmat 2</c:v>
                </c:pt>
                <c:pt idx="2">
                  <c:v>Elokuvat 2</c:v>
                </c:pt>
                <c:pt idx="3">
                  <c:v>Nettikirjat 1</c:v>
                </c:pt>
                <c:pt idx="4">
                  <c:v>Sci-fi 1</c:v>
                </c:pt>
                <c:pt idx="5">
                  <c:v>Pelien oheiskirjat 1</c:v>
                </c:pt>
                <c:pt idx="6">
                  <c:v>Pokemon 1</c:v>
                </c:pt>
              </c:strCache>
            </c:strRef>
          </c:cat>
          <c:val>
            <c:numRef>
              <c:f>'18'!$Z$3:$Z$9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418288"/>
        <c:axId val="737414480"/>
        <c:axId val="0"/>
      </c:bar3DChart>
      <c:catAx>
        <c:axId val="73741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414480"/>
        <c:crosses val="autoZero"/>
        <c:auto val="1"/>
        <c:lblAlgn val="ctr"/>
        <c:lblOffset val="100"/>
        <c:noMultiLvlLbl val="0"/>
      </c:catAx>
      <c:valAx>
        <c:axId val="73741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41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19.</a:t>
            </a:r>
            <a:r>
              <a:rPr lang="fi-FI" sz="2400" b="1" baseline="0"/>
              <a:t> Minkälaista OHJAUSTA toivoisit KIRJASTOLTA Saukkolan kirjastossa tai Nummen monitoimijatalossa?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'19'!$A$1:$A$9</c:f>
              <c:strCache>
                <c:ptCount val="9"/>
                <c:pt idx="0">
                  <c:v>Etsimään kirjoja, levyjä ym. 38 </c:v>
                </c:pt>
                <c:pt idx="1">
                  <c:v>Tietotekniikkaopastusta 8</c:v>
                </c:pt>
                <c:pt idx="2">
                  <c:v>Ohjaus ja opastus on jo hyvää 6</c:v>
                </c:pt>
                <c:pt idx="3">
                  <c:v>Satutunteja 5</c:v>
                </c:pt>
                <c:pt idx="4">
                  <c:v>Auttaa kirjan lukemisessa 4</c:v>
                </c:pt>
                <c:pt idx="5">
                  <c:v>Kirjavinkkausta 4</c:v>
                </c:pt>
                <c:pt idx="6">
                  <c:v>Opettaa lukemaan 3</c:v>
                </c:pt>
                <c:pt idx="7">
                  <c:v>Kertomalla kirjojen historiaa 2</c:v>
                </c:pt>
                <c:pt idx="8">
                  <c:v>Muut 10</c:v>
                </c:pt>
              </c:strCache>
            </c:strRef>
          </c:cat>
          <c:val>
            <c:numRef>
              <c:f>'19'!$B$1:$B$9</c:f>
              <c:numCache>
                <c:formatCode>General</c:formatCode>
                <c:ptCount val="9"/>
                <c:pt idx="0">
                  <c:v>38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21. Mitä muita KULTTUURITOIMEN palveluja tulisi tarjota LAPSILLE</a:t>
            </a:r>
            <a:r>
              <a:rPr lang="fi-FI" sz="2400" b="1" baseline="0"/>
              <a:t> Nummen monitoimijatalossa?</a:t>
            </a:r>
            <a:r>
              <a:rPr lang="fi-FI" sz="2400" b="1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'21'!$A$1:$A$12</c:f>
              <c:strCache>
                <c:ptCount val="12"/>
                <c:pt idx="0">
                  <c:v>Kerhoja 13</c:v>
                </c:pt>
                <c:pt idx="1">
                  <c:v>Muut 8</c:v>
                </c:pt>
                <c:pt idx="2">
                  <c:v>Teatteria 6</c:v>
                </c:pt>
                <c:pt idx="3">
                  <c:v>Elokuvia 5</c:v>
                </c:pt>
                <c:pt idx="4">
                  <c:v>Lasten esityksiä, tanssiesityksiä 4</c:v>
                </c:pt>
                <c:pt idx="5">
                  <c:v>Myyjäiset 4 </c:v>
                </c:pt>
                <c:pt idx="6">
                  <c:v>Koulun taidenäyttely 3</c:v>
                </c:pt>
                <c:pt idx="7">
                  <c:v>Disco 3</c:v>
                </c:pt>
                <c:pt idx="8">
                  <c:v>Srkus, taikuri 2</c:v>
                </c:pt>
                <c:pt idx="9">
                  <c:v>Monipuolista tekemistä kaikille 2</c:v>
                </c:pt>
                <c:pt idx="10">
                  <c:v>Soitinopetusta 2</c:v>
                </c:pt>
                <c:pt idx="11">
                  <c:v>Konsertteja 2</c:v>
                </c:pt>
              </c:strCache>
            </c:strRef>
          </c:cat>
          <c:val>
            <c:numRef>
              <c:f>'21'!$B$1:$B$12</c:f>
              <c:numCache>
                <c:formatCode>General</c:formatCode>
                <c:ptCount val="12"/>
                <c:pt idx="0">
                  <c:v>13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/>
              <a:t>25. Mitä muita toimintoja toivoisit KULTTUURITOIMEN</a:t>
            </a:r>
            <a:r>
              <a:rPr lang="fi-FI" sz="2400" baseline="0"/>
              <a:t> tarjoavan AIKUISILLE Nummen monitoimijatalossa?</a:t>
            </a:r>
            <a:endParaRPr lang="fi-FI" sz="2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'25'!$A$1:$A$8</c:f>
              <c:strCache>
                <c:ptCount val="8"/>
                <c:pt idx="0">
                  <c:v>Teatteria 3</c:v>
                </c:pt>
                <c:pt idx="1">
                  <c:v>Kursseja ja kerhotoimintaa 2</c:v>
                </c:pt>
                <c:pt idx="2">
                  <c:v>Koulutuksia ja luentoja 2</c:v>
                </c:pt>
                <c:pt idx="3">
                  <c:v>Näytelmäkerho 2</c:v>
                </c:pt>
                <c:pt idx="4">
                  <c:v>Musiikkia 2</c:v>
                </c:pt>
                <c:pt idx="5">
                  <c:v>Taiteilija-/asiantuntijavierailuja 2</c:v>
                </c:pt>
                <c:pt idx="6">
                  <c:v>Pajoja kadentaidoille 2</c:v>
                </c:pt>
                <c:pt idx="7">
                  <c:v>Muut 6</c:v>
                </c:pt>
              </c:strCache>
            </c:strRef>
          </c:cat>
          <c:val>
            <c:numRef>
              <c:f>'25'!$B$1:$B$8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26. Mitä muita KUNTALAISTEN PALVELUJA Nummen monitoimijatalossa voisi tarjota?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'26'!$A$1:$A$11</c:f>
              <c:strCache>
                <c:ptCount val="11"/>
                <c:pt idx="0">
                  <c:v>Muut 9</c:v>
                </c:pt>
                <c:pt idx="1">
                  <c:v>Kursseja ja koulutusta 6</c:v>
                </c:pt>
                <c:pt idx="2">
                  <c:v>Kulttuuripalveluja 6</c:v>
                </c:pt>
                <c:pt idx="3">
                  <c:v>Terveys- ja sosiaalipalveluja 5</c:v>
                </c:pt>
                <c:pt idx="4">
                  <c:v>Liikuntaa 5</c:v>
                </c:pt>
                <c:pt idx="5">
                  <c:v>Neuvontapiste 3</c:v>
                </c:pt>
                <c:pt idx="6">
                  <c:v>Urheilu- ja jalkapallokenttä 3</c:v>
                </c:pt>
                <c:pt idx="7">
                  <c:v>Tiloja kokouksiin, nuorisolle 3</c:v>
                </c:pt>
                <c:pt idx="8">
                  <c:v>Ikäihmisille aktiviteettia 2</c:v>
                </c:pt>
                <c:pt idx="9">
                  <c:v>Työllisyyttä parantavaa toimintaa 2</c:v>
                </c:pt>
                <c:pt idx="10">
                  <c:v>Perhepalvelut 2</c:v>
                </c:pt>
              </c:strCache>
            </c:strRef>
          </c:cat>
          <c:val>
            <c:numRef>
              <c:f>'26'!$B$1:$B$11</c:f>
              <c:numCache>
                <c:formatCode>General</c:formatCode>
                <c:ptCount val="11"/>
                <c:pt idx="0">
                  <c:v>9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27. Miten</a:t>
            </a:r>
            <a:r>
              <a:rPr lang="fi-FI" sz="2400" b="1" baseline="0" dirty="0"/>
              <a:t> Nummen </a:t>
            </a:r>
            <a:r>
              <a:rPr lang="fi-FI" sz="2400" b="1" baseline="0" dirty="0" smtClean="0"/>
              <a:t>monitoimijatalon </a:t>
            </a:r>
            <a:r>
              <a:rPr lang="fi-FI" sz="2400" b="1" baseline="0" dirty="0"/>
              <a:t>lähiympäristöä tulisi kehittää?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'27'!$A$1:$A$7</c:f>
              <c:strCache>
                <c:ptCount val="7"/>
                <c:pt idx="0">
                  <c:v>Ulkoliikuntamahdollisuuksien lisääminen 121</c:v>
                </c:pt>
                <c:pt idx="1">
                  <c:v>Turvalliset liikennejärjestelyt 52</c:v>
                </c:pt>
                <c:pt idx="2">
                  <c:v>Parkkipaikat 17</c:v>
                </c:pt>
                <c:pt idx="3">
                  <c:v>Viihtyisyys 13</c:v>
                </c:pt>
                <c:pt idx="4">
                  <c:v>Puistoalueita 12</c:v>
                </c:pt>
                <c:pt idx="5">
                  <c:v>Liikuntasali 2</c:v>
                </c:pt>
                <c:pt idx="6">
                  <c:v>Bussivuorojen lisääminen 2</c:v>
                </c:pt>
              </c:strCache>
            </c:strRef>
          </c:cat>
          <c:val>
            <c:numRef>
              <c:f>'27'!$B$1:$B$7</c:f>
              <c:numCache>
                <c:formatCode>General</c:formatCode>
                <c:ptCount val="7"/>
                <c:pt idx="0">
                  <c:v>121</c:v>
                </c:pt>
                <c:pt idx="1">
                  <c:v>52</c:v>
                </c:pt>
                <c:pt idx="2">
                  <c:v>17</c:v>
                </c:pt>
                <c:pt idx="3">
                  <c:v>13</c:v>
                </c:pt>
                <c:pt idx="4">
                  <c:v>12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883011730015219E-2"/>
          <c:y val="0.44671954991784341"/>
          <c:w val="0.91694796830951708"/>
          <c:h val="0.51865335256714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27.1. Ulkoliikuntamhdollisuuksien</a:t>
            </a:r>
            <a:r>
              <a:rPr lang="fi-FI" sz="2400" b="1" baseline="0"/>
              <a:t> kehittäminen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73070202242448E-2"/>
          <c:y val="0.16063230835859679"/>
          <c:w val="0.88048808513572063"/>
          <c:h val="0.44566144801410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'27.1..'!$A$1:$A$10</c:f>
              <c:strCache>
                <c:ptCount val="10"/>
                <c:pt idx="0">
                  <c:v>Laitteet ja välineet 63</c:v>
                </c:pt>
                <c:pt idx="1">
                  <c:v>Peli- ja teknonurmikentät 9</c:v>
                </c:pt>
                <c:pt idx="2">
                  <c:v>Muut 6</c:v>
                </c:pt>
                <c:pt idx="3">
                  <c:v>Urheilukenttä + katsomo 5</c:v>
                </c:pt>
                <c:pt idx="4">
                  <c:v>Ulkoilu- ja lenkkipolut 4</c:v>
                </c:pt>
                <c:pt idx="5">
                  <c:v>Monitoimikenttä 4</c:v>
                </c:pt>
                <c:pt idx="6">
                  <c:v>Luistelukenttä + hiihtoladut 3</c:v>
                </c:pt>
                <c:pt idx="7">
                  <c:v>Skeittialue 3</c:v>
                </c:pt>
                <c:pt idx="8">
                  <c:v>Pururadan kunnostus ja valaistus 2</c:v>
                </c:pt>
                <c:pt idx="9">
                  <c:v>Sählyalue 2</c:v>
                </c:pt>
              </c:strCache>
            </c:strRef>
          </c:cat>
          <c:val>
            <c:numRef>
              <c:f>'27.1..'!$B$1:$B$10</c:f>
              <c:numCache>
                <c:formatCode>General</c:formatCode>
                <c:ptCount val="10"/>
                <c:pt idx="0">
                  <c:v>63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619184"/>
        <c:axId val="737612112"/>
        <c:axId val="0"/>
      </c:bar3DChart>
      <c:catAx>
        <c:axId val="73761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2112"/>
        <c:crosses val="autoZero"/>
        <c:auto val="1"/>
        <c:lblAlgn val="ctr"/>
        <c:lblOffset val="100"/>
        <c:noMultiLvlLbl val="0"/>
      </c:catAx>
      <c:valAx>
        <c:axId val="73761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27.2. Turvalliset liikennejärjestelyt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'27.2.'!$A$1:$A$9</c:f>
              <c:strCache>
                <c:ptCount val="9"/>
                <c:pt idx="0">
                  <c:v>Turvallisuus 21</c:v>
                </c:pt>
                <c:pt idx="1">
                  <c:v>Vanhempien kuljettaminen 3</c:v>
                </c:pt>
                <c:pt idx="2">
                  <c:v>Valaistus 2</c:v>
                </c:pt>
                <c:pt idx="3">
                  <c:v>Kävely- ja pyörätiet 2</c:v>
                </c:pt>
                <c:pt idx="4">
                  <c:v>Autottomuus 2</c:v>
                </c:pt>
                <c:pt idx="5">
                  <c:v>Pysäkkien/aikataulujen hajauttaminen 1</c:v>
                </c:pt>
                <c:pt idx="6">
                  <c:v>Tien ylitys 1</c:v>
                </c:pt>
                <c:pt idx="7">
                  <c:v>Suurempi kääntö-/odotuspaikka 1</c:v>
                </c:pt>
                <c:pt idx="8">
                  <c:v>Pienet oppilaat taksilla, isot bussilla 1</c:v>
                </c:pt>
              </c:strCache>
            </c:strRef>
          </c:cat>
          <c:val>
            <c:numRef>
              <c:f>'27.2.'!$B$1:$B$9</c:f>
              <c:numCache>
                <c:formatCode>General</c:formatCode>
                <c:ptCount val="9"/>
                <c:pt idx="0">
                  <c:v>21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613744"/>
        <c:axId val="737614832"/>
        <c:axId val="0"/>
      </c:bar3DChart>
      <c:catAx>
        <c:axId val="73761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4832"/>
        <c:crosses val="autoZero"/>
        <c:auto val="1"/>
        <c:lblAlgn val="ctr"/>
        <c:lblOffset val="100"/>
        <c:noMultiLvlLbl val="0"/>
      </c:catAx>
      <c:valAx>
        <c:axId val="73761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27.3.</a:t>
            </a:r>
            <a:r>
              <a:rPr lang="fi-FI" sz="2400" b="1" baseline="0"/>
              <a:t> Viihtyvyys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'27.3.'!$A$1:$A$6</c:f>
              <c:strCache>
                <c:ptCount val="6"/>
                <c:pt idx="0">
                  <c:v>Piha-alueiden viihtyisyys 5</c:v>
                </c:pt>
                <c:pt idx="1">
                  <c:v>Kasveja, puita 3</c:v>
                </c:pt>
                <c:pt idx="2">
                  <c:v>Bussivuorojen lisääminen 2</c:v>
                </c:pt>
                <c:pt idx="3">
                  <c:v>Rakentaminen ei liian tiivistä 1</c:v>
                </c:pt>
                <c:pt idx="4">
                  <c:v>Jätepiste lähemmäs 110-tietä 1</c:v>
                </c:pt>
                <c:pt idx="5">
                  <c:v>Bussikatos 110-tien varteen 1</c:v>
                </c:pt>
              </c:strCache>
            </c:strRef>
          </c:cat>
          <c:val>
            <c:numRef>
              <c:f>'27.3.'!$B$1:$B$6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615920"/>
        <c:axId val="737611024"/>
        <c:axId val="0"/>
      </c:bar3DChart>
      <c:catAx>
        <c:axId val="73761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1024"/>
        <c:crosses val="autoZero"/>
        <c:auto val="1"/>
        <c:lblAlgn val="ctr"/>
        <c:lblOffset val="100"/>
        <c:noMultiLvlLbl val="0"/>
      </c:catAx>
      <c:valAx>
        <c:axId val="73761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7615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28. Mihin muihin toimintoihin</a:t>
            </a:r>
            <a:r>
              <a:rPr lang="fi-FI" sz="2400" b="1" baseline="0"/>
              <a:t> kuntalaiset voisivat käyttää Nummen monitoimijatalon TILOJA?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'28'!$A$1:$A$6</c:f>
              <c:strCache>
                <c:ptCount val="6"/>
                <c:pt idx="0">
                  <c:v>Kerhot ja harrastukset 48</c:v>
                </c:pt>
                <c:pt idx="1">
                  <c:v>Järjestöjen kokoontumispaikaksi 23</c:v>
                </c:pt>
                <c:pt idx="2">
                  <c:v>Tapahtumille 15</c:v>
                </c:pt>
                <c:pt idx="3">
                  <c:v>Koulutustarkoituksiin 6</c:v>
                </c:pt>
                <c:pt idx="4">
                  <c:v>Palveluihin 3</c:v>
                </c:pt>
                <c:pt idx="5">
                  <c:v>Juhliin ja omiin yksityisiin tilaisuuksiin 2</c:v>
                </c:pt>
              </c:strCache>
            </c:strRef>
          </c:cat>
          <c:val>
            <c:numRef>
              <c:f>'28'!$B$1:$B$6</c:f>
              <c:numCache>
                <c:formatCode>General</c:formatCode>
                <c:ptCount val="6"/>
                <c:pt idx="0">
                  <c:v>48</c:v>
                </c:pt>
                <c:pt idx="1">
                  <c:v>23</c:v>
                </c:pt>
                <c:pt idx="2">
                  <c:v>15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5.1. Harrastus- ja kerhotoiminnot</a:t>
            </a:r>
            <a:r>
              <a:rPr lang="fi-FI" sz="2400" b="1" baseline="0" dirty="0"/>
              <a:t> varhaiskasvatuksessa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'5.1'!$A$1:$A$9</c:f>
              <c:strCache>
                <c:ptCount val="9"/>
                <c:pt idx="0">
                  <c:v>Liikuntakerhot 22</c:v>
                </c:pt>
                <c:pt idx="1">
                  <c:v>Piirtäminen, maalaaminen, askartelu 20</c:v>
                </c:pt>
                <c:pt idx="2">
                  <c:v>Ruoanlaitto ja leivonta 17</c:v>
                </c:pt>
                <c:pt idx="3">
                  <c:v>Näytelmä 16</c:v>
                </c:pt>
                <c:pt idx="4">
                  <c:v>Musiikki 12</c:v>
                </c:pt>
                <c:pt idx="5">
                  <c:v>Soittokerho 8</c:v>
                </c:pt>
                <c:pt idx="6">
                  <c:v>Puutyökerho 5</c:v>
                </c:pt>
                <c:pt idx="7">
                  <c:v>Vapaa toimintakerho 5</c:v>
                </c:pt>
                <c:pt idx="8">
                  <c:v>Elokuvakerho 3</c:v>
                </c:pt>
              </c:strCache>
            </c:strRef>
          </c:cat>
          <c:val>
            <c:numRef>
              <c:f>'5.1'!$B$1:$B$9</c:f>
              <c:numCache>
                <c:formatCode>General</c:formatCode>
                <c:ptCount val="9"/>
                <c:pt idx="0">
                  <c:v>22</c:v>
                </c:pt>
                <c:pt idx="1">
                  <c:v>20</c:v>
                </c:pt>
                <c:pt idx="2">
                  <c:v>17</c:v>
                </c:pt>
                <c:pt idx="3">
                  <c:v>16</c:v>
                </c:pt>
                <c:pt idx="4">
                  <c:v>12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/>
              <a:t>7. Mitä</a:t>
            </a:r>
            <a:r>
              <a:rPr lang="fi-FI" sz="2400" b="1" baseline="0" dirty="0"/>
              <a:t> muita toimintoja toivoisit kouluikäisille järjestettävän?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'7'!$A$1:$A$3</c:f>
              <c:strCache>
                <c:ptCount val="3"/>
                <c:pt idx="0">
                  <c:v>Koulun sisäisen toiminnan kehittäminen 202</c:v>
                </c:pt>
                <c:pt idx="1">
                  <c:v>Harrastus- ja kerhotoiminnan kehittäminen 78</c:v>
                </c:pt>
                <c:pt idx="2">
                  <c:v>Koulun tilojen käyttö 3</c:v>
                </c:pt>
              </c:strCache>
            </c:strRef>
          </c:cat>
          <c:val>
            <c:numRef>
              <c:f>'7'!$B$1:$B$3</c:f>
              <c:numCache>
                <c:formatCode>General</c:formatCode>
                <c:ptCount val="3"/>
                <c:pt idx="0">
                  <c:v>202</c:v>
                </c:pt>
                <c:pt idx="1">
                  <c:v>78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7.1. Koulun sisäisen toiminnan kehittäminen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'7.2'!$A$1:$A$9</c:f>
              <c:strCache>
                <c:ptCount val="9"/>
                <c:pt idx="0">
                  <c:v>Konsertit, teatterit, elokuvat 63</c:v>
                </c:pt>
                <c:pt idx="1">
                  <c:v>Yhteistyötä koulun ja päiväkodin kesken 58</c:v>
                </c:pt>
                <c:pt idx="2">
                  <c:v>Liikunta 42</c:v>
                </c:pt>
                <c:pt idx="3">
                  <c:v>Ruoan laatu 6</c:v>
                </c:pt>
                <c:pt idx="4">
                  <c:v>Pelit ja tietotekniikkataidot 6</c:v>
                </c:pt>
                <c:pt idx="5">
                  <c:v>Retket, museovierailu 4</c:v>
                </c:pt>
                <c:pt idx="6">
                  <c:v>Elämän taidot 4</c:v>
                </c:pt>
                <c:pt idx="7">
                  <c:v>Kädentaidot 2</c:v>
                </c:pt>
                <c:pt idx="8">
                  <c:v>Muut  10</c:v>
                </c:pt>
              </c:strCache>
            </c:strRef>
          </c:cat>
          <c:val>
            <c:numRef>
              <c:f>'7.2'!$B$1:$B$9</c:f>
              <c:numCache>
                <c:formatCode>General</c:formatCode>
                <c:ptCount val="9"/>
                <c:pt idx="0">
                  <c:v>63</c:v>
                </c:pt>
                <c:pt idx="1">
                  <c:v>58</c:v>
                </c:pt>
                <c:pt idx="2">
                  <c:v>42</c:v>
                </c:pt>
                <c:pt idx="3">
                  <c:v>6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7317638594668E-2"/>
          <c:y val="0.48531462143901183"/>
          <c:w val="0.94761261441304612"/>
          <c:h val="0.514685378560988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 dirty="0" smtClean="0"/>
              <a:t>7.2. </a:t>
            </a:r>
            <a:r>
              <a:rPr lang="fi-FI" sz="2400" b="1" dirty="0"/>
              <a:t>Kouluikäisten</a:t>
            </a:r>
            <a:r>
              <a:rPr lang="fi-FI" sz="2400" b="1" baseline="0" dirty="0"/>
              <a:t> harrastus- ja kerhotoiminta</a:t>
            </a:r>
            <a:endParaRPr lang="fi-FI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'7.1'!$A$1:$A$13</c:f>
              <c:strCache>
                <c:ptCount val="13"/>
                <c:pt idx="0">
                  <c:v>Liikuntaharrastuksia 11</c:v>
                </c:pt>
                <c:pt idx="1">
                  <c:v>Eläinkerhoja 6</c:v>
                </c:pt>
                <c:pt idx="2">
                  <c:v>Leivonta- ja ruokakerho  4</c:v>
                </c:pt>
                <c:pt idx="3">
                  <c:v>Elokuvakerho 4</c:v>
                </c:pt>
                <c:pt idx="4">
                  <c:v>Soitto- ja musiikkikerho 3</c:v>
                </c:pt>
                <c:pt idx="5">
                  <c:v>Pelikerho 3</c:v>
                </c:pt>
                <c:pt idx="6">
                  <c:v>Leikkikerho 3</c:v>
                </c:pt>
                <c:pt idx="7">
                  <c:v>Kuvataidekerho 3</c:v>
                </c:pt>
                <c:pt idx="8">
                  <c:v>Kirja- ja lukukerho 2</c:v>
                </c:pt>
                <c:pt idx="9">
                  <c:v>Uimakerho 2</c:v>
                </c:pt>
                <c:pt idx="10">
                  <c:v>Askartelukerho 2</c:v>
                </c:pt>
                <c:pt idx="11">
                  <c:v>Näytelmäkerho 2</c:v>
                </c:pt>
                <c:pt idx="12">
                  <c:v>Muut 10</c:v>
                </c:pt>
              </c:strCache>
            </c:strRef>
          </c:cat>
          <c:val>
            <c:numRef>
              <c:f>'7.1'!$B$1:$B$13</c:f>
              <c:numCache>
                <c:formatCode>General</c:formatCode>
                <c:ptCount val="13"/>
                <c:pt idx="0">
                  <c:v>11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744250618190408"/>
          <c:y val="0.60037544498644224"/>
          <c:w val="0.67654049674658834"/>
          <c:h val="0.380159763741144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8. Millaista yhteistyötä toivot kirjaston järjestävän päiväkodille</a:t>
            </a:r>
            <a:r>
              <a:rPr lang="en-US" sz="2000" b="1" baseline="0"/>
              <a:t> ja koululle?</a:t>
            </a:r>
            <a:endParaRPr lang="en-US" sz="20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'8'!$A$2:$A$15</c:f>
              <c:strCache>
                <c:ptCount val="14"/>
                <c:pt idx="0">
                  <c:v>Kirjavinkkaukset ja kirjaesittelyt 14</c:v>
                </c:pt>
                <c:pt idx="1">
                  <c:v>Kirjastoauto riittävän usein Nummen monitoimijatalolle 11</c:v>
                </c:pt>
                <c:pt idx="2">
                  <c:v>Kirjasto Nummelle 9</c:v>
                </c:pt>
                <c:pt idx="3">
                  <c:v>Lukuhetket 9</c:v>
                </c:pt>
                <c:pt idx="4">
                  <c:v>Kirjailijavierailut 6</c:v>
                </c:pt>
                <c:pt idx="5">
                  <c:v>Lukuinnon ja mielikuvituksen lisäämistä edustavia kampanjoita 5</c:v>
                </c:pt>
                <c:pt idx="6">
                  <c:v>Kirjastoon tutustumista, kirjastopäivät 4</c:v>
                </c:pt>
                <c:pt idx="7">
                  <c:v>Kirjaston tulee jatkaa Saukkolassa 3</c:v>
                </c:pt>
                <c:pt idx="8">
                  <c:v>Lukupiirit, yhdessä lukemista, kirjastovirkailija lukee lapsille 3</c:v>
                </c:pt>
                <c:pt idx="9">
                  <c:v>Näyttelyt; kuvataide, oppilastyöt 2</c:v>
                </c:pt>
                <c:pt idx="10">
                  <c:v>Opiskelu ja kansalaiskasvatus 2</c:v>
                </c:pt>
                <c:pt idx="11">
                  <c:v>Koulu lainaa kirjat lapsille 2</c:v>
                </c:pt>
                <c:pt idx="12">
                  <c:v>Keskustelutilaisuudet, yleisötilaisuudet: koululaiset pitävät esitelmiä esim. vanhuksille 2</c:v>
                </c:pt>
                <c:pt idx="13">
                  <c:v>Muut 16</c:v>
                </c:pt>
              </c:strCache>
            </c:strRef>
          </c:cat>
          <c:val>
            <c:numRef>
              <c:f>'8'!$B$2:$B$15</c:f>
              <c:numCache>
                <c:formatCode>General</c:formatCode>
                <c:ptCount val="14"/>
                <c:pt idx="0">
                  <c:v>14</c:v>
                </c:pt>
                <c:pt idx="1">
                  <c:v>11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627734033245827E-2"/>
          <c:y val="0.38251822688830561"/>
          <c:w val="0.77941097987751529"/>
          <c:h val="0.58507436570428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400" b="1"/>
              <a:t>9. Millaisia kulttuuritoimen palveluja</a:t>
            </a:r>
            <a:r>
              <a:rPr lang="fi-FI" sz="2400" b="1" baseline="0"/>
              <a:t> toivot järjestettävän päiväkodille ja koululle?</a:t>
            </a:r>
            <a:endParaRPr lang="fi-FI" sz="2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'9'!$A$1:$A$11</c:f>
              <c:strCache>
                <c:ptCount val="11"/>
                <c:pt idx="0">
                  <c:v>Teatterit (näytelmät, nukketeatterit), musikaalit 16</c:v>
                </c:pt>
                <c:pt idx="1">
                  <c:v>Konsertit, musiikkiesitykset 15</c:v>
                </c:pt>
                <c:pt idx="2">
                  <c:v>Kerhot (musiikki, näytelmä, kuvataide) 8</c:v>
                </c:pt>
                <c:pt idx="3">
                  <c:v>Retket 8</c:v>
                </c:pt>
                <c:pt idx="4">
                  <c:v>Projektit, työpajat 6</c:v>
                </c:pt>
                <c:pt idx="5">
                  <c:v>Musiikin ja teatterin opetusta 4</c:v>
                </c:pt>
                <c:pt idx="6">
                  <c:v>Elokuvat 4</c:v>
                </c:pt>
                <c:pt idx="7">
                  <c:v>Futista 4</c:v>
                </c:pt>
                <c:pt idx="8">
                  <c:v>Tutustumista suuriin juhlaperinteisiin, taiteilijoihin ja teoksiin 4</c:v>
                </c:pt>
                <c:pt idx="9">
                  <c:v>Tutustumista kulttuuritarjontaan 2</c:v>
                </c:pt>
                <c:pt idx="10">
                  <c:v>Muut 11</c:v>
                </c:pt>
              </c:strCache>
            </c:strRef>
          </c:cat>
          <c:val>
            <c:numRef>
              <c:f>'9'!$B$1:$B$11</c:f>
              <c:numCache>
                <c:formatCode>General</c:formatCode>
                <c:ptCount val="11"/>
                <c:pt idx="0">
                  <c:v>16</c:v>
                </c:pt>
                <c:pt idx="1">
                  <c:v>15</c:v>
                </c:pt>
                <c:pt idx="2">
                  <c:v>8</c:v>
                </c:pt>
                <c:pt idx="3">
                  <c:v>8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492304231201869"/>
          <c:w val="1"/>
          <c:h val="0.490113351215713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000" b="1" dirty="0" smtClean="0">
                <a:latin typeface="Copperplate Gothic Bold" panose="020E0705020206020404" pitchFamily="34" charset="0"/>
              </a:rPr>
              <a:t>NUMMEN MONITOIMIJATALON </a:t>
            </a:r>
            <a:r>
              <a:rPr lang="fi-FI" sz="6600" b="1" dirty="0" smtClean="0">
                <a:latin typeface="Copperplate Gothic Bold" panose="020E0705020206020404" pitchFamily="34" charset="0"/>
              </a:rPr>
              <a:t>KEHITTÄMISKYSELY</a:t>
            </a:r>
            <a:endParaRPr lang="fi-FI" sz="6600" b="1" dirty="0">
              <a:latin typeface="Copperplate Gothic Bold" panose="020E0705020206020404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6600" b="1" dirty="0">
                <a:latin typeface="Copperplate Gothic Light" panose="020E0507020206020404" pitchFamily="34" charset="0"/>
              </a:rPr>
              <a:t>29.10.-31.11.2016</a:t>
            </a:r>
          </a:p>
        </p:txBody>
      </p:sp>
    </p:spTree>
    <p:extLst>
      <p:ext uri="{BB962C8B-B14F-4D97-AF65-F5344CB8AC3E}">
        <p14:creationId xmlns:p14="http://schemas.microsoft.com/office/powerpoint/2010/main" val="415225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967083925"/>
              </p:ext>
            </p:extLst>
          </p:nvPr>
        </p:nvGraphicFramePr>
        <p:xfrm>
          <a:off x="787790" y="633046"/>
          <a:ext cx="10438227" cy="5472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97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274902"/>
              </p:ext>
            </p:extLst>
          </p:nvPr>
        </p:nvGraphicFramePr>
        <p:xfrm>
          <a:off x="604911" y="562708"/>
          <a:ext cx="10367889" cy="5430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630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2152357" y="2307102"/>
            <a:ext cx="6991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Muut</a:t>
            </a:r>
            <a:r>
              <a:rPr lang="fi-FI" sz="2400" dirty="0"/>
              <a:t>: joulujuhla, terveysoppi, lasten osallistaminen, eläimet, kauppa, luonto, leikit, turvallisuus, vapaa yhdessä olo, liikuntatilat</a:t>
            </a:r>
          </a:p>
        </p:txBody>
      </p:sp>
    </p:spTree>
    <p:extLst>
      <p:ext uri="{BB962C8B-B14F-4D97-AF65-F5344CB8AC3E}">
        <p14:creationId xmlns:p14="http://schemas.microsoft.com/office/powerpoint/2010/main" val="3346921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>
            <p:extLst>
              <p:ext uri="{D42A27DB-BD31-4B8C-83A1-F6EECF244321}">
                <p14:modId xmlns:p14="http://schemas.microsoft.com/office/powerpoint/2010/main" val="2183407720"/>
              </p:ext>
            </p:extLst>
          </p:nvPr>
        </p:nvGraphicFramePr>
        <p:xfrm>
          <a:off x="1266092" y="745588"/>
          <a:ext cx="9580099" cy="5134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27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197735" y="1596980"/>
            <a:ext cx="8783392" cy="225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2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yökerho, matikkakerho, karkkikerho, kaverikerho, kesäkerho, näytelmäkerho, kaupunkisotakerho, tekninen työ, </a:t>
            </a:r>
            <a:r>
              <a:rPr lang="fi-FI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kielikerho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546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709486"/>
              </p:ext>
            </p:extLst>
          </p:nvPr>
        </p:nvGraphicFramePr>
        <p:xfrm>
          <a:off x="281354" y="281354"/>
          <a:ext cx="10874325" cy="592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207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448972" y="1645919"/>
            <a:ext cx="8806376" cy="205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Muut: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avoin kirjastotoiminta koulupäivän aikana, lausuntatarjontaa, rauhallinen paikka lukea välituntisin, istumista, yhteiset pelit, lukukoira, mummon lainausta, varustelainausta, 3D-tulostin, kirjastokortit ykkösluokkalaisille, yhteisten tilojen käyttö, joitakin kirjoja kouluille omaksi, kilpailuja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67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552323048"/>
              </p:ext>
            </p:extLst>
          </p:nvPr>
        </p:nvGraphicFramePr>
        <p:xfrm>
          <a:off x="0" y="520505"/>
          <a:ext cx="9777046" cy="575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16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349305" y="2938289"/>
            <a:ext cx="8384343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kaveri- tai kirjastokoira, kiertävät näyttelyt, lukemista, leikit, kilpailut, olympialaiset, </a:t>
            </a:r>
            <a:r>
              <a:rPr 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discot</a:t>
            </a: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kirjat, kirjasto, ruokapaikka, kauppa</a:t>
            </a:r>
            <a:endParaRPr lang="fi-FI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8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558235"/>
              </p:ext>
            </p:extLst>
          </p:nvPr>
        </p:nvGraphicFramePr>
        <p:xfrm>
          <a:off x="858130" y="0"/>
          <a:ext cx="10367888" cy="621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0665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42" y="1249251"/>
            <a:ext cx="8868352" cy="404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9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406768" y="576776"/>
            <a:ext cx="93690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Turvallisuus ja esteettömyys</a:t>
            </a:r>
            <a:r>
              <a:rPr lang="fi-FI" sz="2400" dirty="0"/>
              <a:t>: autottomuus, parkkeeraus, ulkovalaistus</a:t>
            </a:r>
          </a:p>
          <a:p>
            <a:r>
              <a:rPr lang="fi-FI" sz="2400" dirty="0"/>
              <a:t>Erilaiset toiminnot: musiikkitapahtumat, käsityökahvila (nuoret ja ikäihmiset yhdessä), bänditreenitilat, pieni kahvila, kirpputori-vaihtotori-välineiden lainauspiste, kierrätyspaja – uusiotuotteiden teko, neuvonta, ohjaus (esim. nuoret opastavat ikäihmisiä tietotekniikassa), </a:t>
            </a:r>
            <a:r>
              <a:rPr lang="fi-FI" sz="2400" dirty="0" smtClean="0"/>
              <a:t>mopokorjauspaikka</a:t>
            </a:r>
          </a:p>
          <a:p>
            <a:endParaRPr lang="fi-FI" sz="2400" dirty="0"/>
          </a:p>
          <a:p>
            <a:r>
              <a:rPr lang="fi-FI" sz="2400" b="1" dirty="0"/>
              <a:t>Ympäristön kehittäminen</a:t>
            </a:r>
            <a:r>
              <a:rPr lang="fi-FI" sz="2400" dirty="0"/>
              <a:t>: siisteys, luonnon hyödyntäminen, seuraintalon käyttö, ulkokenttä, pukukoppi kentän laidalla, mahdollisuus rauhalliseen </a:t>
            </a:r>
            <a:r>
              <a:rPr lang="fi-FI" sz="2400" dirty="0" smtClean="0"/>
              <a:t>opiskeluun</a:t>
            </a:r>
          </a:p>
          <a:p>
            <a:endParaRPr lang="fi-FI" sz="2400" dirty="0"/>
          </a:p>
          <a:p>
            <a:r>
              <a:rPr lang="fi-FI" sz="2400" b="1" dirty="0"/>
              <a:t>Muut</a:t>
            </a:r>
            <a:r>
              <a:rPr lang="fi-FI" sz="2400" dirty="0"/>
              <a:t>: Hyvien asioiden tekeminen, ei liian isoa kompleksia eli ei kaikkia palveluja Nummen monitoimijataloon – kirjaston paikka on Saukkolassa, informaation kulku, oppilashuoltohenkilöstö, tasapuolisuus, kirjaston kehittäminen Nummen monitoimijatalon yhteyteen  </a:t>
            </a:r>
          </a:p>
        </p:txBody>
      </p:sp>
    </p:spTree>
    <p:extLst>
      <p:ext uri="{BB962C8B-B14F-4D97-AF65-F5344CB8AC3E}">
        <p14:creationId xmlns:p14="http://schemas.microsoft.com/office/powerpoint/2010/main" val="4228433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947828"/>
              </p:ext>
            </p:extLst>
          </p:nvPr>
        </p:nvGraphicFramePr>
        <p:xfrm>
          <a:off x="1392701" y="801857"/>
          <a:ext cx="9720775" cy="5176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802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1245032517"/>
              </p:ext>
            </p:extLst>
          </p:nvPr>
        </p:nvGraphicFramePr>
        <p:xfrm>
          <a:off x="1223889" y="548640"/>
          <a:ext cx="9143999" cy="5430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63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1284287" y="1821732"/>
            <a:ext cx="8366149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Muita kehittämiskohteita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ei liian pitkään, lasten pitää saada olla kotona, hyvät välipalat, auki aamulla klo 6 (2 vast.), iltapäiväkerhopalvelua tulisi tarjota alakouluikäisille, kirjat, kuntosali</a:t>
            </a:r>
          </a:p>
        </p:txBody>
      </p:sp>
    </p:spTree>
    <p:extLst>
      <p:ext uri="{BB962C8B-B14F-4D97-AF65-F5344CB8AC3E}">
        <p14:creationId xmlns:p14="http://schemas.microsoft.com/office/powerpoint/2010/main" val="348412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078875536"/>
              </p:ext>
            </p:extLst>
          </p:nvPr>
        </p:nvGraphicFramePr>
        <p:xfrm>
          <a:off x="534571" y="450166"/>
          <a:ext cx="10185009" cy="576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765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997612" y="3086471"/>
            <a:ext cx="9242474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musiikki, ulkoilu, turvallisuus, nukkumiset, lasten toiveet huomioon, ruoka, näytelmät, että itkupillikerho loppuisi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81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610787545"/>
              </p:ext>
            </p:extLst>
          </p:nvPr>
        </p:nvGraphicFramePr>
        <p:xfrm>
          <a:off x="1012874" y="618978"/>
          <a:ext cx="10255347" cy="541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68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716259" y="3061454"/>
            <a:ext cx="7553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Muut:</a:t>
            </a:r>
            <a:r>
              <a:rPr lang="fi-FI" sz="2400" dirty="0"/>
              <a:t> Salivuoroja, kuplahalli, kirjoja, hyvää ruokaa</a:t>
            </a:r>
          </a:p>
        </p:txBody>
      </p:sp>
    </p:spTree>
    <p:extLst>
      <p:ext uri="{BB962C8B-B14F-4D97-AF65-F5344CB8AC3E}">
        <p14:creationId xmlns:p14="http://schemas.microsoft.com/office/powerpoint/2010/main" val="20582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4040329813"/>
              </p:ext>
            </p:extLst>
          </p:nvPr>
        </p:nvGraphicFramePr>
        <p:xfrm>
          <a:off x="590843" y="365761"/>
          <a:ext cx="10170942" cy="5711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13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280160" y="3086471"/>
            <a:ext cx="922840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bileitä, mopokorjausta, kuljetus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nuokkarille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näytelmäkerho, ryhmätöitä, leikkiä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70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799" y="1815921"/>
            <a:ext cx="9924970" cy="337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415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241500"/>
              </p:ext>
            </p:extLst>
          </p:nvPr>
        </p:nvGraphicFramePr>
        <p:xfrm>
          <a:off x="1223889" y="1069145"/>
          <a:ext cx="8932985" cy="464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66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48911"/>
              </p:ext>
            </p:extLst>
          </p:nvPr>
        </p:nvGraphicFramePr>
        <p:xfrm>
          <a:off x="1392701" y="900332"/>
          <a:ext cx="8806375" cy="5064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07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3231"/>
              </p:ext>
            </p:extLst>
          </p:nvPr>
        </p:nvGraphicFramePr>
        <p:xfrm>
          <a:off x="534571" y="422031"/>
          <a:ext cx="10283483" cy="5500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816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253450"/>
              </p:ext>
            </p:extLst>
          </p:nvPr>
        </p:nvGraphicFramePr>
        <p:xfrm>
          <a:off x="1195753" y="1"/>
          <a:ext cx="9087729" cy="634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1119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32955"/>
              </p:ext>
            </p:extLst>
          </p:nvPr>
        </p:nvGraphicFramePr>
        <p:xfrm>
          <a:off x="1308295" y="239152"/>
          <a:ext cx="9397219" cy="597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053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829992" y="2896086"/>
            <a:ext cx="10508567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Capoeira, kaupunkisota, neliöviesti, kiipeily, motocross, ketjuhippa, trampoliinilla hyppeleminen, liikuntapisteet, itsepuolustusta, monitoimikentän käyttö, liikuntakurssit kesällä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87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215299"/>
              </p:ext>
            </p:extLst>
          </p:nvPr>
        </p:nvGraphicFramePr>
        <p:xfrm>
          <a:off x="1871003" y="1"/>
          <a:ext cx="8426548" cy="635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453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414663"/>
              </p:ext>
            </p:extLst>
          </p:nvPr>
        </p:nvGraphicFramePr>
        <p:xfrm>
          <a:off x="956603" y="0"/>
          <a:ext cx="9805182" cy="648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233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854681"/>
              </p:ext>
            </p:extLst>
          </p:nvPr>
        </p:nvGraphicFramePr>
        <p:xfrm>
          <a:off x="787791" y="0"/>
          <a:ext cx="10255347" cy="628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07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642775821"/>
              </p:ext>
            </p:extLst>
          </p:nvPr>
        </p:nvGraphicFramePr>
        <p:xfrm>
          <a:off x="1237957" y="562708"/>
          <a:ext cx="9762978" cy="55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12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134105334"/>
              </p:ext>
            </p:extLst>
          </p:nvPr>
        </p:nvGraphicFramePr>
        <p:xfrm>
          <a:off x="865327" y="351692"/>
          <a:ext cx="10684248" cy="533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885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080579"/>
              </p:ext>
            </p:extLst>
          </p:nvPr>
        </p:nvGraphicFramePr>
        <p:xfrm>
          <a:off x="1645919" y="112542"/>
          <a:ext cx="8834511" cy="627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996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418491"/>
              </p:ext>
            </p:extLst>
          </p:nvPr>
        </p:nvGraphicFramePr>
        <p:xfrm>
          <a:off x="1209822" y="281354"/>
          <a:ext cx="9214338" cy="582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2247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535601"/>
              </p:ext>
            </p:extLst>
          </p:nvPr>
        </p:nvGraphicFramePr>
        <p:xfrm>
          <a:off x="2025748" y="970671"/>
          <a:ext cx="8102990" cy="4797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277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696313"/>
              </p:ext>
            </p:extLst>
          </p:nvPr>
        </p:nvGraphicFramePr>
        <p:xfrm>
          <a:off x="1730325" y="478302"/>
          <a:ext cx="8553157" cy="5781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3832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878455"/>
              </p:ext>
            </p:extLst>
          </p:nvPr>
        </p:nvGraphicFramePr>
        <p:xfrm>
          <a:off x="2039815" y="604911"/>
          <a:ext cx="8173330" cy="5401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116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166794"/>
              </p:ext>
            </p:extLst>
          </p:nvPr>
        </p:nvGraphicFramePr>
        <p:xfrm>
          <a:off x="1350497" y="0"/>
          <a:ext cx="9411287" cy="6499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708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887504"/>
              </p:ext>
            </p:extLst>
          </p:nvPr>
        </p:nvGraphicFramePr>
        <p:xfrm>
          <a:off x="1069145" y="618978"/>
          <a:ext cx="9861452" cy="559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583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392702" y="2690336"/>
            <a:ext cx="91017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Muut</a:t>
            </a:r>
            <a:r>
              <a:rPr lang="fi-FI" sz="2400" dirty="0"/>
              <a:t>: avoin kirjasto, kirja-arvosteluja nähtäville, kirjasto koulun yhteyteen, ”Neule ja novelli-illat”, lukupiiri, virkailija voi ottaa aloitteen, eri-ikäisten tutustumista kirjastoon, kertomalla ehdot, miten kirjat korjataan, tarjoamalla apua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86178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94" y="1322362"/>
            <a:ext cx="10945102" cy="377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796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175835855"/>
              </p:ext>
            </p:extLst>
          </p:nvPr>
        </p:nvGraphicFramePr>
        <p:xfrm>
          <a:off x="1448972" y="703385"/>
          <a:ext cx="9340948" cy="52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137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217922"/>
              </p:ext>
            </p:extLst>
          </p:nvPr>
        </p:nvGraphicFramePr>
        <p:xfrm>
          <a:off x="1104216" y="721217"/>
          <a:ext cx="9710670" cy="539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718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533378" y="2425228"/>
            <a:ext cx="93972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Kerhoja</a:t>
            </a:r>
            <a:r>
              <a:rPr lang="fi-FI" sz="2400" dirty="0"/>
              <a:t>: Näytelmäkerho (2 vast.), </a:t>
            </a:r>
            <a:r>
              <a:rPr lang="fi-FI" sz="2400" dirty="0" err="1"/>
              <a:t>kuviskerho</a:t>
            </a:r>
            <a:r>
              <a:rPr lang="fi-FI" sz="2400" dirty="0"/>
              <a:t> (2 vast.),  bändikerho (1 vast.), teknisen työn kerho (1 vast.), pelikerho (1 vast</a:t>
            </a:r>
            <a:r>
              <a:rPr lang="fi-FI" sz="2400" dirty="0" smtClean="0"/>
              <a:t>.)</a:t>
            </a:r>
          </a:p>
          <a:p>
            <a:endParaRPr lang="fi-FI" sz="2400" dirty="0"/>
          </a:p>
          <a:p>
            <a:r>
              <a:rPr lang="fi-FI" sz="2400" b="1" dirty="0"/>
              <a:t>Muut:</a:t>
            </a:r>
            <a:r>
              <a:rPr lang="fi-FI" sz="2400" dirty="0"/>
              <a:t> Kirjasto monitoimijataloon, taiteen perusopetusta, Suomen historiasta, näyttelyjä, lukuhetkiä, musiikki-ilta, peli-ilta, museokäyntejä</a:t>
            </a:r>
          </a:p>
        </p:txBody>
      </p:sp>
    </p:spTree>
    <p:extLst>
      <p:ext uri="{BB962C8B-B14F-4D97-AF65-F5344CB8AC3E}">
        <p14:creationId xmlns:p14="http://schemas.microsoft.com/office/powerpoint/2010/main" val="4262789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541" y="1505243"/>
            <a:ext cx="10802644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20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972" y="1055077"/>
            <a:ext cx="9340948" cy="4951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238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631852" y="2967334"/>
            <a:ext cx="8876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Muut: </a:t>
            </a:r>
            <a:r>
              <a:rPr lang="fi-FI" sz="2400" dirty="0"/>
              <a:t>Open </a:t>
            </a:r>
            <a:r>
              <a:rPr lang="fi-FI" sz="2400" dirty="0" err="1"/>
              <a:t>Mic</a:t>
            </a:r>
            <a:r>
              <a:rPr lang="fi-FI" sz="2400" dirty="0"/>
              <a:t>-illat, pajoja uusille jutuille, soitinopetusta, disko, konsertteja, ruokakulttuuri, retkiä, ratsastusta, leivontakursseja</a:t>
            </a:r>
          </a:p>
        </p:txBody>
      </p:sp>
    </p:spTree>
    <p:extLst>
      <p:ext uri="{BB962C8B-B14F-4D97-AF65-F5344CB8AC3E}">
        <p14:creationId xmlns:p14="http://schemas.microsoft.com/office/powerpoint/2010/main" val="323447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190" y="1448972"/>
            <a:ext cx="10842993" cy="391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3388876129"/>
              </p:ext>
            </p:extLst>
          </p:nvPr>
        </p:nvGraphicFramePr>
        <p:xfrm>
          <a:off x="1223889" y="689317"/>
          <a:ext cx="9467557" cy="527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063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872197" y="2886993"/>
            <a:ext cx="9495692" cy="1281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kirjakahvila, taidenäyttelyjä, kansalaisopiston tarjonta, esityksiä, peli-iltoja, avoin paikka kaikille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i-FI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62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1151498821"/>
              </p:ext>
            </p:extLst>
          </p:nvPr>
        </p:nvGraphicFramePr>
        <p:xfrm>
          <a:off x="1097280" y="1041009"/>
          <a:ext cx="9875519" cy="4923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1142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589649" y="2938289"/>
            <a:ext cx="963636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nuorisopalveluja, kerhoja, kuljetuspalvelut, bussikortin latauspiste, sinkkuiltoja, uimahalli, pankki, markkinoita, lumppuvaatteiden keräyspiste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463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633284896"/>
              </p:ext>
            </p:extLst>
          </p:nvPr>
        </p:nvGraphicFramePr>
        <p:xfrm>
          <a:off x="970671" y="886265"/>
          <a:ext cx="9875520" cy="5134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89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3242394566"/>
              </p:ext>
            </p:extLst>
          </p:nvPr>
        </p:nvGraphicFramePr>
        <p:xfrm>
          <a:off x="633046" y="661182"/>
          <a:ext cx="10199077" cy="534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9339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338164512"/>
              </p:ext>
            </p:extLst>
          </p:nvPr>
        </p:nvGraphicFramePr>
        <p:xfrm>
          <a:off x="844062" y="0"/>
          <a:ext cx="10325685" cy="6189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203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409960293"/>
              </p:ext>
            </p:extLst>
          </p:nvPr>
        </p:nvGraphicFramePr>
        <p:xfrm>
          <a:off x="956603" y="-1"/>
          <a:ext cx="10227212" cy="6668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406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255651447"/>
              </p:ext>
            </p:extLst>
          </p:nvPr>
        </p:nvGraphicFramePr>
        <p:xfrm>
          <a:off x="928468" y="393896"/>
          <a:ext cx="10269415" cy="5936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861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2328320134"/>
              </p:ext>
            </p:extLst>
          </p:nvPr>
        </p:nvGraphicFramePr>
        <p:xfrm>
          <a:off x="872197" y="745588"/>
          <a:ext cx="9805181" cy="5205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437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823750937"/>
              </p:ext>
            </p:extLst>
          </p:nvPr>
        </p:nvGraphicFramePr>
        <p:xfrm>
          <a:off x="703385" y="590843"/>
          <a:ext cx="10578903" cy="545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998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844061" y="365760"/>
            <a:ext cx="10438227" cy="5945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5.2. Päiväkodin sisäisen toiminnan kehittämisen kohteet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kiusaamisen vastaisten mallien kehittäminen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siirtymävaiheen kehittäminen päiväkodista kouluun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lukemisen opettaminen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oppimisen tarkoituksen kirkastaminen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lasten silmällä pitäminen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hauskat leikit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turvallisuus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rahankäyttö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käden taidot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retket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toimintaa, josta lapset voivat kertoa kotona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5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171" y="689318"/>
            <a:ext cx="10317767" cy="486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32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286</TotalTime>
  <Words>816</Words>
  <Application>Microsoft Office PowerPoint</Application>
  <PresentationFormat>Laajakuva</PresentationFormat>
  <Paragraphs>78</Paragraphs>
  <Slides>63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63</vt:i4>
      </vt:variant>
    </vt:vector>
  </HeadingPairs>
  <TitlesOfParts>
    <vt:vector size="69" baseType="lpstr">
      <vt:lpstr>Calibri</vt:lpstr>
      <vt:lpstr>Calibri Light</vt:lpstr>
      <vt:lpstr>Copperplate Gothic Bold</vt:lpstr>
      <vt:lpstr>Copperplate Gothic Light</vt:lpstr>
      <vt:lpstr>Times New Roman</vt:lpstr>
      <vt:lpstr>Retro</vt:lpstr>
      <vt:lpstr>NUMMEN MONITOIMIJATALON KEHITTÄMISKYSELY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NUMMEN MONITOIMIJATALON KEHITTÄMISKYSELY 29.10.-31.11.2016</dc:title>
  <dc:creator>Pirjo Uutela-Morander</dc:creator>
  <cp:lastModifiedBy>Pirjo Uutela-Morander</cp:lastModifiedBy>
  <cp:revision>38</cp:revision>
  <dcterms:created xsi:type="dcterms:W3CDTF">2017-01-04T13:27:01Z</dcterms:created>
  <dcterms:modified xsi:type="dcterms:W3CDTF">2017-03-23T12:52:18Z</dcterms:modified>
</cp:coreProperties>
</file>