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4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9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35.xml" ContentType="application/vnd.openxmlformats-officedocument.theme+xml"/>
  <Override PartName="/ppt/theme/theme34.xml" ContentType="application/vnd.openxmlformats-officedocument.theme+xml"/>
  <Override PartName="/ppt/theme/theme33.xml" ContentType="application/vnd.openxmlformats-officedocument.theme+xml"/>
  <Override PartName="/ppt/theme/theme32.xml" ContentType="application/vnd.openxmlformats-officedocument.theme+xml"/>
  <Override PartName="/ppt/theme/theme31.xml" ContentType="application/vnd.openxmlformats-officedocument.theme+xml"/>
  <Override PartName="/ppt/theme/theme30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11" r:id="rId4"/>
    <p:sldMasterId id="2147483728" r:id="rId5"/>
    <p:sldMasterId id="2147483745" r:id="rId6"/>
    <p:sldMasterId id="2147483762" r:id="rId7"/>
    <p:sldMasterId id="2147483779" r:id="rId8"/>
    <p:sldMasterId id="2147483796" r:id="rId9"/>
    <p:sldMasterId id="2147483813" r:id="rId10"/>
    <p:sldMasterId id="2147483830" r:id="rId11"/>
    <p:sldMasterId id="2147483847" r:id="rId12"/>
    <p:sldMasterId id="2147483864" r:id="rId13"/>
    <p:sldMasterId id="2147483881" r:id="rId14"/>
    <p:sldMasterId id="2147483898" r:id="rId15"/>
    <p:sldMasterId id="2147483915" r:id="rId16"/>
    <p:sldMasterId id="2147483932" r:id="rId17"/>
    <p:sldMasterId id="2147483949" r:id="rId18"/>
    <p:sldMasterId id="2147483966" r:id="rId19"/>
    <p:sldMasterId id="2147483983" r:id="rId20"/>
    <p:sldMasterId id="2147484000" r:id="rId21"/>
    <p:sldMasterId id="2147484017" r:id="rId22"/>
    <p:sldMasterId id="2147484034" r:id="rId23"/>
    <p:sldMasterId id="2147484051" r:id="rId24"/>
    <p:sldMasterId id="2147484068" r:id="rId25"/>
    <p:sldMasterId id="2147484085" r:id="rId26"/>
    <p:sldMasterId id="2147484102" r:id="rId27"/>
    <p:sldMasterId id="2147484119" r:id="rId28"/>
    <p:sldMasterId id="2147484136" r:id="rId29"/>
    <p:sldMasterId id="2147484153" r:id="rId30"/>
    <p:sldMasterId id="2147484170" r:id="rId31"/>
    <p:sldMasterId id="2147484187" r:id="rId32"/>
    <p:sldMasterId id="2147484204" r:id="rId33"/>
    <p:sldMasterId id="2147484221" r:id="rId34"/>
    <p:sldMasterId id="2147484238" r:id="rId35"/>
    <p:sldMasterId id="2147484255" r:id="rId36"/>
    <p:sldMasterId id="2147484272" r:id="rId37"/>
  </p:sldMasterIdLst>
  <p:notesMasterIdLst>
    <p:notesMasterId r:id="rId75"/>
  </p:notesMasterIdLst>
  <p:sldIdLst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82" Type="http://schemas.openxmlformats.org/officeDocument/2006/relationships/customXml" Target="../customXml/item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56A78-482E-45E7-AA35-8BD67129F43B}" type="datetimeFigureOut">
              <a:rPr lang="fi-FI" smtClean="0"/>
              <a:t>20.2.2017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C8FD2-52B2-40E9-9C4C-6E18DB0E8C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5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92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86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10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923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12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0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9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6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2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5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86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7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75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0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4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9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5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6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6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6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8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5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9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9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9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74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9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8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3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6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8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6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0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4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3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6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9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3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75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5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2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78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8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1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3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9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8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0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4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5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7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5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8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9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5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7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66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0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7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2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11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3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4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5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9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8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0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0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0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4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8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43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1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80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6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2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8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0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28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2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3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0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1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1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6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5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1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5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4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5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8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8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8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6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7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4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6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0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6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56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9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9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5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4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4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0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5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1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6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1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8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38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8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2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4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0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8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5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1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8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8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0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5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1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8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0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7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30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2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46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8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3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3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5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5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3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5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3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2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8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31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6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1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2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8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8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6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8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4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9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8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9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07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4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91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6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9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3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0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1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3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6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5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0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9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6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7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63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85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6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1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7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6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5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75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6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7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5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4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2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1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1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6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62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4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56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2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2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7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1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2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1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9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5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6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3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5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86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6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69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1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0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4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7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36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2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4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3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2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9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2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07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5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42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4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7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9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9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8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1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3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6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5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2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2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6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3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8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60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8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8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0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6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0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9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2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3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3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2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34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0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2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9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6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7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3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6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5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2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3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5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7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17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6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2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6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7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5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8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7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2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5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6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2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6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71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8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27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5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0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3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2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6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1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2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0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3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51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0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8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9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93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0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1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2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1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4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9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2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7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64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7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3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09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5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0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7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0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0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6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5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0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7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2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7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5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0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42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9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2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82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04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1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8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8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8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4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1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3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0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19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6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3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4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4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0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7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6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55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7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0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0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3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0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8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7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5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9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6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1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0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0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30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4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5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6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8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4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42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8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4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7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3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6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8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6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6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4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7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5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2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3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0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8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6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6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6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33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36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74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7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96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4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8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8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5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5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5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6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7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8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22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6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1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2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1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5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3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4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3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4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7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9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3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9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7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9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5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9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14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3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0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0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7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2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4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0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7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7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91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3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3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6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8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4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4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42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2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4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36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4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1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2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7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11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8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8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8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3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6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7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8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1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5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4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3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24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9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77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7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2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9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7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4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2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8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8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6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0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8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76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8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8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6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1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Relationship Id="rId14" Type="http://schemas.openxmlformats.org/officeDocument/2006/relationships/slideLayout" Target="../slideLayouts/slideLayout3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338.xml"/><Relationship Id="rId16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slideLayout" Target="../slideLayouts/slideLayout35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354.xml"/><Relationship Id="rId16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slideLayout" Target="../slideLayouts/slideLayout36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slideLayout" Target="../slideLayouts/slideLayout380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370.xml"/><Relationship Id="rId16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Relationship Id="rId14" Type="http://schemas.openxmlformats.org/officeDocument/2006/relationships/slideLayout" Target="../slideLayouts/slideLayout38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386.xml"/><Relationship Id="rId16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5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17" Type="http://schemas.openxmlformats.org/officeDocument/2006/relationships/theme" Target="../theme/theme26.xml"/><Relationship Id="rId2" Type="http://schemas.openxmlformats.org/officeDocument/2006/relationships/slideLayout" Target="../slideLayouts/slideLayout402.xml"/><Relationship Id="rId16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13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slideLayout" Target="../slideLayouts/slideLayout428.xml"/><Relationship Id="rId17" Type="http://schemas.openxmlformats.org/officeDocument/2006/relationships/theme" Target="../theme/theme27.xml"/><Relationship Id="rId2" Type="http://schemas.openxmlformats.org/officeDocument/2006/relationships/slideLayout" Target="../slideLayouts/slideLayout418.xml"/><Relationship Id="rId16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Relationship Id="rId14" Type="http://schemas.openxmlformats.org/officeDocument/2006/relationships/slideLayout" Target="../slideLayouts/slideLayout43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434.xml"/><Relationship Id="rId16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4" Type="http://schemas.openxmlformats.org/officeDocument/2006/relationships/slideLayout" Target="../slideLayouts/slideLayout44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60.xml"/><Relationship Id="rId17" Type="http://schemas.openxmlformats.org/officeDocument/2006/relationships/theme" Target="../theme/theme29.xml"/><Relationship Id="rId2" Type="http://schemas.openxmlformats.org/officeDocument/2006/relationships/slideLayout" Target="../slideLayouts/slideLayout450.xml"/><Relationship Id="rId16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4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6.xml"/><Relationship Id="rId17" Type="http://schemas.openxmlformats.org/officeDocument/2006/relationships/theme" Target="../theme/theme30.xml"/><Relationship Id="rId2" Type="http://schemas.openxmlformats.org/officeDocument/2006/relationships/slideLayout" Target="../slideLayouts/slideLayout466.xml"/><Relationship Id="rId16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slideLayout" Target="../slideLayouts/slideLayout47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slideLayout" Target="../slideLayouts/slideLayout492.xml"/><Relationship Id="rId17" Type="http://schemas.openxmlformats.org/officeDocument/2006/relationships/theme" Target="../theme/theme31.xml"/><Relationship Id="rId2" Type="http://schemas.openxmlformats.org/officeDocument/2006/relationships/slideLayout" Target="../slideLayouts/slideLayout482.xml"/><Relationship Id="rId16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Relationship Id="rId14" Type="http://schemas.openxmlformats.org/officeDocument/2006/relationships/slideLayout" Target="../slideLayouts/slideLayout49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8.xml"/><Relationship Id="rId17" Type="http://schemas.openxmlformats.org/officeDocument/2006/relationships/theme" Target="../theme/theme32.xml"/><Relationship Id="rId2" Type="http://schemas.openxmlformats.org/officeDocument/2006/relationships/slideLayout" Target="../slideLayouts/slideLayout498.xml"/><Relationship Id="rId16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Relationship Id="rId14" Type="http://schemas.openxmlformats.org/officeDocument/2006/relationships/slideLayout" Target="../slideLayouts/slideLayout51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slideLayout" Target="../slideLayouts/slideLayout524.xml"/><Relationship Id="rId17" Type="http://schemas.openxmlformats.org/officeDocument/2006/relationships/theme" Target="../theme/theme33.xml"/><Relationship Id="rId2" Type="http://schemas.openxmlformats.org/officeDocument/2006/relationships/slideLayout" Target="../slideLayouts/slideLayout514.xml"/><Relationship Id="rId16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Relationship Id="rId14" Type="http://schemas.openxmlformats.org/officeDocument/2006/relationships/slideLayout" Target="../slideLayouts/slideLayout52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40.xml"/><Relationship Id="rId17" Type="http://schemas.openxmlformats.org/officeDocument/2006/relationships/theme" Target="../theme/theme34.xml"/><Relationship Id="rId2" Type="http://schemas.openxmlformats.org/officeDocument/2006/relationships/slideLayout" Target="../slideLayouts/slideLayout530.xml"/><Relationship Id="rId16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slideLayout" Target="../slideLayouts/slideLayout54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2.xml"/><Relationship Id="rId13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6.xml"/><Relationship Id="rId17" Type="http://schemas.openxmlformats.org/officeDocument/2006/relationships/theme" Target="../theme/theme35.xml"/><Relationship Id="rId2" Type="http://schemas.openxmlformats.org/officeDocument/2006/relationships/slideLayout" Target="../slideLayouts/slideLayout546.xml"/><Relationship Id="rId16" Type="http://schemas.openxmlformats.org/officeDocument/2006/relationships/slideLayout" Target="../slideLayouts/slideLayout560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49.xml"/><Relationship Id="rId1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Relationship Id="rId14" Type="http://schemas.openxmlformats.org/officeDocument/2006/relationships/slideLayout" Target="../slideLayouts/slideLayout55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8.xml"/><Relationship Id="rId13" Type="http://schemas.openxmlformats.org/officeDocument/2006/relationships/slideLayout" Target="../slideLayouts/slideLayout573.xml"/><Relationship Id="rId3" Type="http://schemas.openxmlformats.org/officeDocument/2006/relationships/slideLayout" Target="../slideLayouts/slideLayout563.xml"/><Relationship Id="rId7" Type="http://schemas.openxmlformats.org/officeDocument/2006/relationships/slideLayout" Target="../slideLayouts/slideLayout567.xml"/><Relationship Id="rId12" Type="http://schemas.openxmlformats.org/officeDocument/2006/relationships/slideLayout" Target="../slideLayouts/slideLayout572.xml"/><Relationship Id="rId17" Type="http://schemas.openxmlformats.org/officeDocument/2006/relationships/theme" Target="../theme/theme36.xml"/><Relationship Id="rId2" Type="http://schemas.openxmlformats.org/officeDocument/2006/relationships/slideLayout" Target="../slideLayouts/slideLayout562.xml"/><Relationship Id="rId16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61.xml"/><Relationship Id="rId6" Type="http://schemas.openxmlformats.org/officeDocument/2006/relationships/slideLayout" Target="../slideLayouts/slideLayout566.xml"/><Relationship Id="rId11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65.xml"/><Relationship Id="rId15" Type="http://schemas.openxmlformats.org/officeDocument/2006/relationships/slideLayout" Target="../slideLayouts/slideLayout575.xml"/><Relationship Id="rId10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64.xml"/><Relationship Id="rId9" Type="http://schemas.openxmlformats.org/officeDocument/2006/relationships/slideLayout" Target="../slideLayouts/slideLayout569.xml"/><Relationship Id="rId14" Type="http://schemas.openxmlformats.org/officeDocument/2006/relationships/slideLayout" Target="../slideLayouts/slideLayout57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slideLayout" Target="../slideLayouts/slideLayout589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8.xml"/><Relationship Id="rId17" Type="http://schemas.openxmlformats.org/officeDocument/2006/relationships/theme" Target="../theme/theme37.xml"/><Relationship Id="rId2" Type="http://schemas.openxmlformats.org/officeDocument/2006/relationships/slideLayout" Target="../slideLayouts/slideLayout578.xml"/><Relationship Id="rId16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5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Relationship Id="rId14" Type="http://schemas.openxmlformats.org/officeDocument/2006/relationships/slideLayout" Target="../slideLayouts/slideLayout5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89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96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84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0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1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82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69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61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03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94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20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89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13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03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64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6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87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1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  <p:sldLayoutId id="2147484151" r:id="rId15"/>
    <p:sldLayoutId id="2147484152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64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1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09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42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27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0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  <p:sldLayoutId id="2147484253" r:id="rId15"/>
    <p:sldLayoutId id="2147484254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0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268" r:id="rId13"/>
    <p:sldLayoutId id="2147484269" r:id="rId14"/>
    <p:sldLayoutId id="2147484270" r:id="rId15"/>
    <p:sldLayoutId id="214748427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8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6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1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88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79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06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2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5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3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75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1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0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23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3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5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87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19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51.xml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6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7671" y="2971846"/>
            <a:ext cx="10515599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dirty="0">
              <a:solidFill>
                <a:schemeClr val="tx1"/>
              </a:solidFill>
              <a:latin typeface="Chiller" panose="04020404031007020602" pitchFamily="82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0" y="2304829"/>
            <a:ext cx="11941792" cy="2716757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5" name="Suorakulmio 4"/>
          <p:cNvSpPr/>
          <p:nvPr/>
        </p:nvSpPr>
        <p:spPr>
          <a:xfrm>
            <a:off x="2303195" y="1285413"/>
            <a:ext cx="7295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2000" b="1" kern="0" dirty="0">
                <a:ln w="22225">
                  <a:solidFill>
                    <a:srgbClr val="2E83C3"/>
                  </a:solidFill>
                  <a:prstDash val="solid"/>
                </a:ln>
                <a:solidFill>
                  <a:prstClr val="black"/>
                </a:solidFill>
                <a:latin typeface="Arial"/>
                <a:cs typeface="Arial"/>
                <a:sym typeface="Arial"/>
              </a:rPr>
              <a:t>UNELMAKOULU –HANKKEEN SEINÄMAALAUSPROJEKTI</a:t>
            </a:r>
          </a:p>
        </p:txBody>
      </p:sp>
      <p:sp>
        <p:nvSpPr>
          <p:cNvPr id="6" name="Suorakulmio 5"/>
          <p:cNvSpPr/>
          <p:nvPr/>
        </p:nvSpPr>
        <p:spPr>
          <a:xfrm>
            <a:off x="3230349" y="536104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</a:t>
            </a: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Hei, me maalataan </a:t>
            </a:r>
            <a:r>
              <a:rPr lang="fi-FI" sz="32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oikeesti</a:t>
            </a: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koulun seinää!”</a:t>
            </a:r>
            <a:r>
              <a:rPr lang="fi-FI" sz="1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/>
            </a:r>
            <a:br>
              <a:rPr lang="fi-FI" sz="1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</a:br>
            <a:endParaRPr lang="fi-FI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34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432955" y="1158008"/>
            <a:ext cx="6715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Seinämaalausprojekti </a:t>
            </a:r>
            <a:r>
              <a:rPr lang="fi-FI" sz="28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osallistaa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koko Moision yhteisön mukaan !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742605" y="1846294"/>
            <a:ext cx="6096000" cy="456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Tällä viikolla (39) on käynnissä kaikkia moisiolaisia koskettava haastetehtävä, jonka tuotoksia tullaan mahdollisesti käyttämään osana seinämaalausta</a:t>
            </a: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i-FI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6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Jos sinun tulisi kiteyttää oma oppiaineesi / työtehtäväsi yhteen sanaan, lauseeseen, virkkeeseen, merkkiin, merkkijonoon, kaavioon, nimeen </a:t>
            </a:r>
            <a:r>
              <a:rPr lang="fi-FI" sz="1600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tms</a:t>
            </a:r>
            <a:r>
              <a:rPr lang="fi-FI" sz="16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mikä se voisi olla</a:t>
            </a:r>
            <a:r>
              <a:rPr lang="fi-FI" sz="16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i-FI" sz="1200" b="1" kern="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Tai miten muotoilisit sen viestin, jonka haluaisit oppilaan "ottavan mukaansa", kun peruskoulun päätyttyä lähtee "suureenmaailmaan</a:t>
            </a:r>
            <a:r>
              <a:rPr lang="fi-FI" sz="14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"? </a:t>
            </a:r>
            <a:r>
              <a:rPr lang="fi-FI" sz="16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Mikä viesti, oppi kannattelee, kun nuori ponnistaa täältä omille siivilleen?</a:t>
            </a:r>
            <a:r>
              <a:rPr lang="fi-FI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Se voi liittyä suoraan oppiaineeseesi / työtehtävääsi tai liittyä laaja-alaisiin oppimiskokonaisuuksiin</a:t>
            </a: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i-FI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Jos sinun pitäisi antaa oppiaineellesi/ työtehtävällesi jokin väri, mikä se voisi olla</a:t>
            </a: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fi-FI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Ajatuksesi voit palauttaa joko vastaamalla tähän viestiin tai sitten lokerikkooni / suoraan minulle paperilapulla.</a:t>
            </a:r>
            <a:endParaRPr lang="fi-FI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 rot="19559939">
            <a:off x="7241858" y="5734933"/>
            <a:ext cx="2181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Ja yhteisö osallistui </a:t>
            </a:r>
            <a:r>
              <a:rPr lang="fi-FI" sz="20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!</a:t>
            </a:r>
            <a:endParaRPr lang="fi-FI" sz="20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2" name="Suorakulmio 1"/>
          <p:cNvSpPr/>
          <p:nvPr/>
        </p:nvSpPr>
        <p:spPr>
          <a:xfrm rot="20743141">
            <a:off x="8540894" y="4488138"/>
            <a:ext cx="1171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Opettajat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 rot="601233">
            <a:off x="7341305" y="1009264"/>
            <a:ext cx="163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Keittiön väki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959134" y="2504785"/>
            <a:ext cx="1085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Siistijät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 rot="21028442">
            <a:off x="7943204" y="1604292"/>
            <a:ext cx="2203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Kiinteiostön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hoitaja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365993" y="3045926"/>
            <a:ext cx="1414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Kuraaattori</a:t>
            </a:r>
            <a:endParaRPr lang="fi-FI" sz="1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 rot="530110">
            <a:off x="7422817" y="3648820"/>
            <a:ext cx="215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Terveydenhoitaja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742605" y="408167"/>
            <a:ext cx="5511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ja 3. </a:t>
            </a:r>
            <a:r>
              <a:rPr lang="fi-FI" sz="3200" b="1" kern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Workshop:n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 välissä</a:t>
            </a:r>
            <a:endParaRPr lang="fi-FI" sz="3200" b="1" kern="0" dirty="0">
              <a:solidFill>
                <a:srgbClr val="0070C0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24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0" y="1349596"/>
            <a:ext cx="7697592" cy="577269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42023">
            <a:off x="7719373" y="892739"/>
            <a:ext cx="6400790" cy="668640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6276">
            <a:off x="9597757" y="3734515"/>
            <a:ext cx="2604748" cy="195356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2570328" y="3406620"/>
            <a:ext cx="6096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endParaRPr lang="fi-FI" sz="1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3000576" y="252150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243743" y="2170615"/>
            <a:ext cx="6623780" cy="306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400" kern="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170276" y="249032"/>
            <a:ext cx="45304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srgbClr val="0070C0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3. Suunnittelu työpaja</a:t>
            </a:r>
            <a:endParaRPr lang="fi-FI" sz="3200" b="1" kern="0" dirty="0">
              <a:solidFill>
                <a:srgbClr val="0070C0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r>
              <a:rPr lang="fi-FI" sz="24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  <a:r>
              <a:rPr lang="fi-FI" sz="24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     </a:t>
            </a:r>
            <a:r>
              <a:rPr lang="fi-FI" sz="20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Luonnos valmistuu</a:t>
            </a:r>
            <a:endParaRPr lang="fi-FI" sz="20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31" y="2804"/>
            <a:ext cx="5550546" cy="311528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407" y="2502463"/>
            <a:ext cx="3289000" cy="4385334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271348" y="5470116"/>
            <a:ext cx="5500224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 ja niiden pohjalta </a:t>
            </a:r>
            <a:r>
              <a:rPr lang="fi-FI" sz="2400" b="1" kern="0" dirty="0" err="1">
                <a:solidFill>
                  <a:srgbClr val="000000"/>
                </a:solidFill>
                <a:latin typeface="Chiller" panose="04020404031007020602" pitchFamily="8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Khalid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teki digitaalisen luonnoksen </a:t>
            </a:r>
            <a:r>
              <a:rPr lang="fi-FI" sz="2400" kern="0" dirty="0">
                <a:solidFill>
                  <a:srgbClr val="000000"/>
                </a:solidFill>
                <a:latin typeface="Chiller" panose="04020404031007020602" pitchFamily="8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89760" y="1213000"/>
            <a:ext cx="5150488" cy="1616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9" name="Tekstiruutu 18"/>
          <p:cNvSpPr txBox="1"/>
          <p:nvPr/>
        </p:nvSpPr>
        <p:spPr>
          <a:xfrm>
            <a:off x="587700" y="1413510"/>
            <a:ext cx="42921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”Yhteisöä osallistavasta tehtävästä nousseita ajatuksia 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&amp; omia viikon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aikana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kypsyneitä visioita yhdistettiin …</a:t>
            </a: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6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21196" y="1030147"/>
            <a:ext cx="4700951" cy="26406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4020" cy="46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7113"/>
            <a:ext cx="5555865" cy="312088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398" y="3774335"/>
            <a:ext cx="5489602" cy="308366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0326" y="853694"/>
            <a:ext cx="3895731" cy="2188343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5684787" y="2920315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5003789" y="1779677"/>
            <a:ext cx="454755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”Graffitimaalien käyttö sisätiloissa luo omat haasteensa: Tila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on suojattava todella huolellisesti!”</a:t>
            </a:r>
          </a:p>
          <a:p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endParaRPr lang="fi-FI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endParaRPr lang="fi-FI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endParaRPr lang="fi-FI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7192132" y="3876024"/>
            <a:ext cx="4426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Kiitos Ylöjärven nuorisopalveluille pressujen lainasta</a:t>
            </a:r>
          </a:p>
          <a:p>
            <a:r>
              <a:rPr lang="fi-FI" sz="12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ja </a:t>
            </a:r>
            <a:r>
              <a:rPr lang="fi-FI" sz="1200" b="1" kern="0" dirty="0" err="1">
                <a:solidFill>
                  <a:srgbClr val="96D14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Tredulle</a:t>
            </a:r>
            <a:r>
              <a:rPr lang="fi-FI" sz="12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 turvallisista tikkaista  !</a:t>
            </a:r>
            <a:endParaRPr lang="fi-FI" sz="1200" b="1" kern="0" dirty="0">
              <a:solidFill>
                <a:srgbClr val="96D141">
                  <a:lumMod val="60000"/>
                  <a:lumOff val="40000"/>
                </a:srgbClr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5342428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902891" y="36788"/>
            <a:ext cx="4230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4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1. Toteutuspäivä</a:t>
            </a:r>
            <a:endParaRPr lang="fi-FI" sz="4000" b="1" kern="0" dirty="0">
              <a:ln w="13462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42B051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5676157" y="4587377"/>
            <a:ext cx="1026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”Teippiä kului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useita rullia!”</a:t>
            </a: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4" name="Suorakulmio 13"/>
          <p:cNvSpPr/>
          <p:nvPr/>
        </p:nvSpPr>
        <p:spPr>
          <a:xfrm rot="20727059">
            <a:off x="5673926" y="3034985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”Työskentelyasento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Wingdings" panose="05000000000000000000" pitchFamily="2" charset="2"/>
              </a:rPr>
              <a:t>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5484460" y="736474"/>
            <a:ext cx="3735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”Työskentelytilan valmistelemista”</a:t>
            </a:r>
            <a:endParaRPr lang="fi-FI" sz="28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8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96325" y="972226"/>
            <a:ext cx="3913350" cy="196890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2" y="3913350"/>
            <a:ext cx="4989198" cy="294465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1" y="0"/>
            <a:ext cx="2146358" cy="33582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1829"/>
            <a:ext cx="6384175" cy="3586171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2688986" y="516708"/>
            <a:ext cx="4230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4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1</a:t>
            </a:r>
            <a:r>
              <a:rPr lang="fi-FI" sz="4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. Toteutuspäivä</a:t>
            </a:r>
            <a:endParaRPr lang="fi-FI" sz="4000" b="1" kern="0" dirty="0">
              <a:ln w="13462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42B051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688986" y="1529464"/>
            <a:ext cx="4812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”Suunnitelma luonnostellaan seinälle !”</a:t>
            </a:r>
            <a:endParaRPr lang="fi-FI" sz="32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0893" y="3572605"/>
            <a:ext cx="4106461" cy="250735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11148" y="732499"/>
            <a:ext cx="3978612" cy="23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25" y="4216"/>
            <a:ext cx="7942963" cy="446178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85569" y="893362"/>
            <a:ext cx="4076750" cy="229002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1494" y="907465"/>
            <a:ext cx="4141104" cy="232617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116" y="3668768"/>
            <a:ext cx="6201384" cy="335694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9176" y="694573"/>
            <a:ext cx="3811102" cy="233918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" y="4216"/>
            <a:ext cx="3859102" cy="695074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57934" y="3958221"/>
            <a:ext cx="3867743" cy="2172621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517519" y="327196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-347699" y="267764"/>
            <a:ext cx="56266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40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1. Toteutuspäivä</a:t>
            </a:r>
            <a:endParaRPr lang="fi-FI" sz="4000" b="1" kern="0" dirty="0">
              <a:ln w="13462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42B051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8960245" y="6303183"/>
            <a:ext cx="3025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fi-FI" sz="1400" b="1" kern="0" dirty="0">
                <a:solidFill>
                  <a:prstClr val="white"/>
                </a:solidFill>
                <a:latin typeface="Georgia"/>
                <a:ea typeface="Calibri"/>
                <a:cs typeface="Calibri"/>
                <a:sym typeface="Calibri"/>
              </a:rPr>
              <a:t>… jotta se ehtisi kuivua</a:t>
            </a:r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 </a:t>
            </a:r>
            <a:r>
              <a:rPr lang="fi-FI" sz="1400" b="1" kern="0" dirty="0">
                <a:solidFill>
                  <a:prstClr val="white"/>
                </a:solidFill>
                <a:latin typeface="Georgia"/>
                <a:ea typeface="Calibri"/>
                <a:cs typeface="Calibri"/>
                <a:sym typeface="Calibri"/>
              </a:rPr>
              <a:t>ennen </a:t>
            </a:r>
          </a:p>
          <a:p>
            <a:pPr>
              <a:buSzPct val="25000"/>
            </a:pPr>
            <a:r>
              <a:rPr lang="fi-FI" sz="1400" b="1" kern="0" dirty="0">
                <a:solidFill>
                  <a:prstClr val="white"/>
                </a:solidFill>
                <a:latin typeface="Georgia"/>
                <a:ea typeface="Calibri"/>
                <a:cs typeface="Calibri"/>
                <a:sym typeface="Calibri"/>
              </a:rPr>
              <a:t>ensimmäistä maalauspäivää !”</a:t>
            </a:r>
            <a:endParaRPr lang="fi-FI" sz="1400" b="1" kern="0" dirty="0">
              <a:solidFill>
                <a:prstClr val="white"/>
              </a:solidFill>
              <a:latin typeface="Georgia"/>
              <a:ea typeface="Calibri"/>
              <a:cs typeface="Calibri"/>
              <a:sym typeface="Calibri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6247529" y="3818182"/>
            <a:ext cx="3658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”3D- tiililaasti-pallo </a:t>
            </a:r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oli ensimmäinen </a:t>
            </a:r>
            <a:endParaRPr lang="fi-FI" sz="1400" b="1" kern="0" dirty="0">
              <a:solidFill>
                <a:prstClr val="black"/>
              </a:solidFill>
              <a:latin typeface="Georgia"/>
              <a:ea typeface="Calibri"/>
              <a:cs typeface="Calibri"/>
              <a:sym typeface="Calibri"/>
            </a:endParaRPr>
          </a:p>
          <a:p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asia </a:t>
            </a:r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joka siveltiin </a:t>
            </a:r>
            <a:r>
              <a:rPr lang="fi-FI" sz="1400" b="1" kern="0" dirty="0">
                <a:solidFill>
                  <a:prstClr val="black"/>
                </a:solidFill>
                <a:latin typeface="Georgia"/>
                <a:ea typeface="Calibri"/>
                <a:cs typeface="Calibri"/>
                <a:sym typeface="Calibri"/>
              </a:rPr>
              <a:t>seinälle….</a:t>
            </a:r>
            <a:endParaRPr lang="fi-FI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07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573" y="1662545"/>
            <a:ext cx="5273400" cy="296628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78631" cy="432431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12" y="4503761"/>
            <a:ext cx="4182688" cy="234953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4468"/>
            <a:ext cx="5819232" cy="3268828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5692" y="195522"/>
            <a:ext cx="3826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Toteutuspäivä</a:t>
            </a:r>
            <a:endParaRPr lang="fi-FI" sz="36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5987370" y="4820185"/>
            <a:ext cx="22147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Khalid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kertaa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tekniikan perusteita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englanniksi, koska se on työskentely kielemme !”</a:t>
            </a:r>
          </a:p>
          <a:p>
            <a:pPr marL="285750" indent="-285750">
              <a:buFontTx/>
              <a:buChar char="-"/>
            </a:pPr>
            <a:endParaRPr lang="fi-FI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3275369" y="771550"/>
            <a:ext cx="6017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”Ensimmäiset spraymaalin vedot. Siitä se alkoi !”</a:t>
            </a:r>
            <a:endParaRPr lang="fi-FI" sz="32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3025949" y="2735864"/>
            <a:ext cx="2020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Värien sommittelua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0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6941" y="2394451"/>
            <a:ext cx="5772237" cy="322403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61818" y="2396248"/>
            <a:ext cx="5758154" cy="323451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72699" y="2396248"/>
            <a:ext cx="5758155" cy="3234519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416944" y="250227"/>
            <a:ext cx="392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579" y="1120348"/>
            <a:ext cx="3221421" cy="5737655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4211208" y="3733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Oikean kokoisen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suuttimen valinta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 on 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tärkeää !!!!”</a:t>
            </a:r>
          </a:p>
        </p:txBody>
      </p:sp>
    </p:spTree>
    <p:extLst>
      <p:ext uri="{BB962C8B-B14F-4D97-AF65-F5344CB8AC3E}">
        <p14:creationId xmlns:p14="http://schemas.microsoft.com/office/powerpoint/2010/main" val="349121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201244" cy="3900933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7628718" y="145898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247317" y="4309308"/>
            <a:ext cx="3578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”Ensin tiililaasti –maapallo maalataan </a:t>
            </a:r>
          </a:p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valkoiseksi</a:t>
            </a:r>
            <a:r>
              <a:rPr lang="fi-FI" sz="2400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!”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7797464" y="2260871"/>
            <a:ext cx="1803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”Spraytölkit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putoilevat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tikkailta.”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25465" y="692495"/>
            <a:ext cx="4886772" cy="27450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016" y="3645170"/>
            <a:ext cx="5746184" cy="3228872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247317" y="5548682"/>
            <a:ext cx="3538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”Hengityssuojaimiin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kertyy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maalipölyä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ja sitä alkaa olla kaikilla pinnoilla.”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17425" y="2561614"/>
            <a:ext cx="5502092" cy="3090681"/>
          </a:xfrm>
          <a:prstGeom prst="rect">
            <a:avLst/>
          </a:prstGeom>
        </p:spPr>
      </p:pic>
      <p:sp>
        <p:nvSpPr>
          <p:cNvPr id="15" name="Suorakulmio 14"/>
          <p:cNvSpPr/>
          <p:nvPr/>
        </p:nvSpPr>
        <p:spPr>
          <a:xfrm>
            <a:off x="8082782" y="6255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”Työ etenee !”</a:t>
            </a:r>
            <a:endParaRPr lang="fi-FI" sz="28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34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10" y="3673818"/>
            <a:ext cx="5865641" cy="329489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70583" y="2326049"/>
            <a:ext cx="5672720" cy="3612613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57367" y="218153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 rot="21401602">
            <a:off x="4171443" y="898223"/>
            <a:ext cx="8429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Upea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nähdä kuinka saamme yhdessä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aikaan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 rot="489417">
            <a:off x="5231482" y="2108419"/>
            <a:ext cx="4692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”Rohkea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kokeilu enemmän kuin 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sallittua !”</a:t>
            </a:r>
            <a:endParaRPr lang="fi-FI" sz="16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3659593" y="2971966"/>
            <a:ext cx="4726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”Kasvojen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tekeminen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vaati tarkkuuta ja AIKAA.”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8836033" y="4694917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i-FI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184254" y="733968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”Ensimmäinen maalauspäivä.”</a:t>
            </a:r>
            <a:endParaRPr lang="fi-FI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1252"/>
            <a:ext cx="3430948" cy="1885796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87" y="-31483"/>
            <a:ext cx="3318143" cy="442288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26" y="3167047"/>
            <a:ext cx="2383840" cy="375689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164" y="-31483"/>
            <a:ext cx="2775045" cy="493975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767" y="3712191"/>
            <a:ext cx="5600233" cy="3145810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35577" y="153842"/>
            <a:ext cx="304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3. </a:t>
            </a:r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Toteutuspäivä</a:t>
            </a:r>
            <a:endParaRPr lang="fi-FI" sz="28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2016758" y="3754232"/>
            <a:ext cx="1679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800" b="1" kern="0" dirty="0">
              <a:solidFill>
                <a:srgbClr val="96D141">
                  <a:lumMod val="60000"/>
                  <a:lumOff val="40000"/>
                </a:srgbClr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9621378" y="173307"/>
            <a:ext cx="2416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Chiller" panose="04020404031007020602" pitchFamily="82" charset="0"/>
                <a:cs typeface="Arial"/>
                <a:sym typeface="Arial"/>
              </a:rPr>
              <a:t>Astronautti tehdään </a:t>
            </a:r>
          </a:p>
          <a:p>
            <a:r>
              <a:rPr lang="fi-FI" sz="24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Chiller" panose="04020404031007020602" pitchFamily="82" charset="0"/>
                <a:cs typeface="Arial"/>
                <a:sym typeface="Arial"/>
              </a:rPr>
              <a:t>graffititussilla </a:t>
            </a:r>
            <a:r>
              <a:rPr lang="fi-FI" sz="24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Chiller" panose="04020404031007020602" pitchFamily="82" charset="0"/>
                <a:cs typeface="Arial"/>
                <a:sym typeface="Arial"/>
              </a:rPr>
              <a:t>!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0170" y="-20869"/>
            <a:ext cx="6920964" cy="3852333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3696570" y="4678144"/>
            <a:ext cx="3249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Chiller" panose="04020404031007020602" pitchFamily="82" charset="0"/>
                <a:cs typeface="Arial"/>
                <a:sym typeface="Arial"/>
              </a:rPr>
              <a:t>”Maapallo saa uuden värin</a:t>
            </a:r>
            <a:r>
              <a:rPr lang="fi-FI" sz="2400" b="1" kern="0" dirty="0">
                <a:solidFill>
                  <a:srgbClr val="96D141">
                    <a:lumMod val="60000"/>
                    <a:lumOff val="40000"/>
                  </a:srgbClr>
                </a:solidFill>
                <a:latin typeface="Chiller" panose="04020404031007020602" pitchFamily="82" charset="0"/>
                <a:cs typeface="Arial"/>
                <a:sym typeface="Arial"/>
              </a:rPr>
              <a:t> !”</a:t>
            </a:r>
            <a:endParaRPr lang="fi-FI" sz="2400" b="1" kern="0" dirty="0">
              <a:solidFill>
                <a:srgbClr val="96D141">
                  <a:lumMod val="60000"/>
                  <a:lumOff val="40000"/>
                </a:srgbClr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3767985" y="5729361"/>
            <a:ext cx="2823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”Ikkunaa oli pidettävä auki, jotta ilma vaihtuisi.”</a:t>
            </a:r>
            <a:r>
              <a:rPr lang="fi-FI" sz="1600" b="1" kern="0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  <a:sym typeface="Arial"/>
              </a:rPr>
              <a:t>!</a:t>
            </a:r>
            <a:endParaRPr lang="fi-FI" sz="1600" b="1" kern="0" dirty="0">
              <a:solidFill>
                <a:prstClr val="white">
                  <a:lumMod val="9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7290100" y="3824567"/>
            <a:ext cx="2317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Välillä oli tosi kylmä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!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7172400" y="327196"/>
            <a:ext cx="2553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endParaRPr lang="fi-FI" sz="1600" b="1" kern="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uorakulmio 21"/>
          <p:cNvSpPr/>
          <p:nvPr/>
        </p:nvSpPr>
        <p:spPr>
          <a:xfrm>
            <a:off x="27244" y="698006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”Tästä alkaa 2. maalauspäivä”</a:t>
            </a:r>
            <a:endParaRPr lang="fi-FI" sz="3200" b="1" kern="0" dirty="0">
              <a:solidFill>
                <a:prstClr val="black"/>
              </a:solidFill>
              <a:latin typeface="Chiller" panose="04020404031007020602" pitchFamily="8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96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88220" y="609600"/>
            <a:ext cx="4985781" cy="1320800"/>
          </a:xfrm>
        </p:spPr>
        <p:txBody>
          <a:bodyPr>
            <a:normAutofit fontScale="90000"/>
          </a:bodyPr>
          <a:lstStyle/>
          <a:p>
            <a:r>
              <a:rPr lang="fi-FI" sz="4800" dirty="0" smtClean="0">
                <a:solidFill>
                  <a:srgbClr val="7030A0"/>
                </a:solidFill>
                <a:latin typeface="Chiller" panose="04020404031007020602" pitchFamily="82" charset="0"/>
              </a:rPr>
              <a:t>Mistä kaikki oikeastaan alkoi?</a:t>
            </a:r>
            <a:endParaRPr lang="fi-FI" sz="4800" dirty="0">
              <a:solidFill>
                <a:srgbClr val="7030A0"/>
              </a:solidFill>
              <a:latin typeface="Chiller" panose="04020404031007020602" pitchFamily="82" charset="0"/>
            </a:endParaRPr>
          </a:p>
        </p:txBody>
      </p:sp>
      <p:sp useBgFill="1">
        <p:nvSpPr>
          <p:cNvPr id="3" name="Tekstin paikkamerkki 2"/>
          <p:cNvSpPr>
            <a:spLocks noGrp="1"/>
          </p:cNvSpPr>
          <p:nvPr>
            <p:ph idx="1"/>
          </p:nvPr>
        </p:nvSpPr>
        <p:spPr>
          <a:xfrm>
            <a:off x="4114800" y="1263520"/>
            <a:ext cx="7238999" cy="5026922"/>
          </a:xfrm>
        </p:spPr>
        <p:txBody>
          <a:bodyPr>
            <a:normAutofit fontScale="77500" lnSpcReduction="20000"/>
          </a:bodyPr>
          <a:lstStyle/>
          <a:p>
            <a:pPr marL="177800" indent="0">
              <a:buNone/>
            </a:pPr>
            <a:endParaRPr lang="fi-FI" sz="2400" b="1" dirty="0" smtClean="0"/>
          </a:p>
          <a:p>
            <a:pPr marL="177800" indent="0">
              <a:buNone/>
            </a:pPr>
            <a:r>
              <a:rPr lang="fi-FI" sz="2400" b="1" dirty="0" smtClean="0"/>
              <a:t>Moision koulu pääsee mukaan Unelmakoulu –hankkeeseen ! </a:t>
            </a:r>
          </a:p>
          <a:p>
            <a:pPr marL="177800" indent="0">
              <a:buNone/>
            </a:pPr>
            <a:r>
              <a:rPr lang="fi-FI" sz="2400" dirty="0" smtClean="0"/>
              <a:t>Järjestetään Ideointipäivä </a:t>
            </a:r>
            <a:r>
              <a:rPr lang="fi-FI" sz="2400" dirty="0"/>
              <a:t>pe 18.12.2015  klo 9.20 – 11.05</a:t>
            </a:r>
          </a:p>
          <a:p>
            <a:endParaRPr lang="fi-FI" sz="2400" dirty="0" smtClean="0"/>
          </a:p>
          <a:p>
            <a:r>
              <a:rPr lang="fi-FI" sz="1800" dirty="0" smtClean="0"/>
              <a:t>Moision </a:t>
            </a:r>
            <a:r>
              <a:rPr lang="fi-FI" sz="1800" dirty="0"/>
              <a:t>koulun Unelmakoulu –hankkeessa  lähdetään kehittämään koulun välituntitiloja. </a:t>
            </a:r>
            <a:endParaRPr lang="fi-FI" sz="1800" dirty="0" smtClean="0"/>
          </a:p>
          <a:p>
            <a:r>
              <a:rPr lang="fi-FI" sz="1800" dirty="0" smtClean="0"/>
              <a:t>Oppilaskunta </a:t>
            </a:r>
            <a:r>
              <a:rPr lang="fi-FI" sz="1800" dirty="0"/>
              <a:t>on valinnut kehittämiskohteiksi 1) pääaula 2) kakkoskerroksen kahvion 3) aulatilat ennen ruokalaa</a:t>
            </a:r>
            <a:r>
              <a:rPr lang="fi-FI" sz="1800" dirty="0" smtClean="0"/>
              <a:t>.</a:t>
            </a:r>
          </a:p>
          <a:p>
            <a:endParaRPr lang="fi-FI" sz="1800" dirty="0"/>
          </a:p>
          <a:p>
            <a:r>
              <a:rPr lang="fi-FI" sz="1800" dirty="0" smtClean="0"/>
              <a:t>Päivän </a:t>
            </a:r>
            <a:r>
              <a:rPr lang="fi-FI" sz="1800" dirty="0"/>
              <a:t>tavoitteena on saada oppilaat yhdessä ideoimaan ja tuottamaan konkreettisia suunnitelmia. Opettajan tehtävä on ohjata pienryhmien ideointiprosessia:  toimia innostajana, rakentavan palautteen antajana sekä ajattelun haastajana. </a:t>
            </a:r>
            <a:endParaRPr lang="fi-FI" sz="1800" dirty="0" smtClean="0"/>
          </a:p>
          <a:p>
            <a:endParaRPr lang="fi-FI" sz="1800" dirty="0" smtClean="0"/>
          </a:p>
          <a:p>
            <a:r>
              <a:rPr lang="fi-FI" sz="1800" dirty="0" err="1" smtClean="0"/>
              <a:t>Bujetti</a:t>
            </a:r>
            <a:r>
              <a:rPr lang="fi-FI" sz="1800" dirty="0" smtClean="0"/>
              <a:t> </a:t>
            </a:r>
            <a:r>
              <a:rPr lang="fi-FI" dirty="0" smtClean="0"/>
              <a:t>n.</a:t>
            </a:r>
            <a:r>
              <a:rPr lang="fi-FI" sz="1800" dirty="0" smtClean="0"/>
              <a:t> 7000e ja toteutetaan vuoden 2016 aikana</a:t>
            </a:r>
          </a:p>
          <a:p>
            <a:endParaRPr lang="fi-FI" sz="1800" dirty="0" smtClean="0"/>
          </a:p>
          <a:p>
            <a:r>
              <a:rPr lang="fi-FI" sz="1800" dirty="0" smtClean="0"/>
              <a:t>KATSO OPPILASKUNNANHALLITUKSEN </a:t>
            </a:r>
            <a:r>
              <a:rPr lang="fi-FI" dirty="0"/>
              <a:t>ESITTELYVIDEO  </a:t>
            </a:r>
            <a:r>
              <a:rPr lang="fi-FI" dirty="0" smtClean="0"/>
              <a:t>!</a:t>
            </a:r>
            <a:br>
              <a:rPr lang="fi-FI" dirty="0" smtClean="0"/>
            </a:br>
            <a:r>
              <a:rPr lang="fi-FI" dirty="0" smtClean="0"/>
              <a:t>(</a:t>
            </a:r>
            <a:r>
              <a:rPr lang="fi-FI" sz="1800" dirty="0" smtClean="0"/>
              <a:t>klikkaa mustaa ruutua vasemmalla)</a:t>
            </a:r>
            <a:endParaRPr lang="fi-FI" sz="2400" dirty="0"/>
          </a:p>
        </p:txBody>
      </p:sp>
      <p:pic>
        <p:nvPicPr>
          <p:cNvPr id="4" name="OPKH esittelyvideo Unelmakoulu hankkeen ideointipäivästä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2196"/>
            <a:ext cx="3825025" cy="68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53"/>
            <a:ext cx="12192000" cy="6848593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912400" y="409367"/>
            <a:ext cx="41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3. </a:t>
            </a:r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Toteutuspäivä </a:t>
            </a:r>
          </a:p>
        </p:txBody>
      </p:sp>
      <p:sp>
        <p:nvSpPr>
          <p:cNvPr id="5" name="Suorakulmio 4"/>
          <p:cNvSpPr/>
          <p:nvPr/>
        </p:nvSpPr>
        <p:spPr>
          <a:xfrm>
            <a:off x="7458732" y="277700"/>
            <a:ext cx="668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890386" y="5407238"/>
            <a:ext cx="42120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0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 Noin 16 maalaustuntia takana!”</a:t>
            </a:r>
            <a:endParaRPr lang="fi-FI" sz="32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643675" y="446977"/>
            <a:ext cx="7458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             ”Kaksi maalauskertaa on takana, </a:t>
            </a:r>
          </a:p>
          <a:p>
            <a:pPr>
              <a:buSzPct val="25000"/>
            </a:pP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			   huomenna sen pitäisi olla valmista”</a:t>
            </a:r>
            <a:endParaRPr lang="fi-FI" sz="3600" b="1" kern="0" dirty="0">
              <a:solidFill>
                <a:prstClr val="black"/>
              </a:solidFill>
              <a:latin typeface="Chiller" panose="04020404031007020602" pitchFamily="8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98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7061"/>
            <a:ext cx="8655269" cy="485539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664" y="0"/>
            <a:ext cx="3946634" cy="6882456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756619" y="282233"/>
            <a:ext cx="3023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4. Toteutuspäivä</a:t>
            </a:r>
            <a:endParaRPr lang="fi-FI" sz="28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605071" y="5799338"/>
            <a:ext cx="7514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”On perjantai ja muut oppilaat ovat lähdössä syyslomalle.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Me ei. Me maalataan !”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488730" y="984992"/>
            <a:ext cx="7363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”Työpäivä alkaa palaverilla, jossa tehdään päivän suunnitelma yksityiskohtien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toteuttamisesta. ”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042565" y="3700383"/>
            <a:ext cx="7514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”Olemme suuren ja haastavan kysymyksen äärellä: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Miten teksti tulee asettumaan maalaukseen!”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2858814" y="30658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i-FI" sz="1400" b="1" kern="0" dirty="0">
              <a:solidFill>
                <a:prstClr val="white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39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342" y="3421112"/>
            <a:ext cx="6067316" cy="340637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2833" y="1502832"/>
            <a:ext cx="6857998" cy="38523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6835" y="1494946"/>
            <a:ext cx="6858000" cy="3852333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4115156" y="68359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. 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4115156" y="5758644"/>
            <a:ext cx="271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fi-FI" sz="2800" b="1" kern="0" dirty="0">
              <a:solidFill>
                <a:prstClr val="white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74989" y="591579"/>
            <a:ext cx="3230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”Hieno, yhdistävä kokemus !”</a:t>
            </a:r>
            <a:endParaRPr lang="fi-FI" sz="2800" b="1" kern="0" dirty="0">
              <a:solidFill>
                <a:prstClr val="white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8496387" y="129914"/>
            <a:ext cx="3706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”Tutustuttiin </a:t>
            </a: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uusiin </a:t>
            </a: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tyyppeihin</a:t>
            </a:r>
            <a:r>
              <a:rPr lang="fi-FI" sz="2800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800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!”</a:t>
            </a:r>
            <a:endParaRPr lang="fi-FI" sz="2800" kern="0" dirty="0">
              <a:solidFill>
                <a:prstClr val="white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4411989" y="1244924"/>
            <a:ext cx="35227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”Me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pidimme ruokataukoja ja tanssitaukoja, musiikki soi taustalla, ja aina välillä laulettiin täyttä kurkkua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Adelen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Hellon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mukana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endParaRPr lang="fi-FI" sz="2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4180286" y="3551028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”Yhteinen ruokailu opehuoneessa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94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119" y="2890509"/>
            <a:ext cx="5299482" cy="397461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966" y="0"/>
            <a:ext cx="2953034" cy="393737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06" y="-7120"/>
            <a:ext cx="5249839" cy="393737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17977" y="1423026"/>
            <a:ext cx="6858000" cy="3989126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4221704" y="6476511"/>
            <a:ext cx="2130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fi-FI" sz="1400" kern="0" dirty="0">
                <a:solidFill>
                  <a:prstClr val="white"/>
                </a:solidFill>
                <a:latin typeface="Georgia"/>
                <a:ea typeface="Calibri"/>
                <a:cs typeface="Calibri"/>
                <a:sym typeface="Calibri"/>
              </a:rPr>
              <a:t>Astronautti saa kaverin !</a:t>
            </a:r>
            <a:endParaRPr lang="fi-FI" sz="1100" kern="0" dirty="0">
              <a:solidFill>
                <a:prstClr val="white"/>
              </a:solidFill>
              <a:latin typeface="Georgia"/>
              <a:ea typeface="Calibri"/>
              <a:cs typeface="Calibri"/>
              <a:sym typeface="Calibri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097" y="2849229"/>
            <a:ext cx="2882745" cy="216205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04" y="2729551"/>
            <a:ext cx="2998527" cy="4128449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1055427" y="56721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Viimeisiä vetoja viedään !</a:t>
            </a:r>
            <a:endParaRPr lang="fi-FI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38231" y="27755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b="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Selfie</a:t>
            </a:r>
            <a:r>
              <a:rPr lang="fi-FI" sz="1400" b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-astronautti sai rakkauden</a:t>
            </a:r>
          </a:p>
          <a:p>
            <a:r>
              <a:rPr lang="fi-FI" sz="1400" b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kaavaa ymmärtävän ystävän !</a:t>
            </a:r>
            <a:endParaRPr lang="fi-FI" sz="1400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6493860" y="214868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</a:t>
            </a:r>
            <a:r>
              <a:rPr lang="fi-FI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Butterfly</a:t>
            </a:r>
            <a:r>
              <a:rPr lang="fi-FI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fi-FI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effect</a:t>
            </a:r>
            <a:r>
              <a:rPr lang="fi-FI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!"</a:t>
            </a:r>
            <a:endParaRPr lang="fi-FI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Suorakulmio 17"/>
          <p:cNvSpPr/>
          <p:nvPr/>
        </p:nvSpPr>
        <p:spPr>
          <a:xfrm>
            <a:off x="272543" y="1798649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4. 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uorakulmio 18"/>
          <p:cNvSpPr/>
          <p:nvPr/>
        </p:nvSpPr>
        <p:spPr>
          <a:xfrm>
            <a:off x="84901" y="249653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600" b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Yksityiskohdat asettuvat paikoilleen </a:t>
            </a:r>
            <a:r>
              <a:rPr lang="fi-FI" sz="12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!</a:t>
            </a:r>
            <a:endParaRPr lang="fi-FI" sz="1200" b="1" kern="0" dirty="0">
              <a:solidFill>
                <a:srgbClr val="FFC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uorakulmio 19"/>
          <p:cNvSpPr/>
          <p:nvPr/>
        </p:nvSpPr>
        <p:spPr>
          <a:xfrm>
            <a:off x="7129816" y="61231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Kielet avaavat rajattomasti mahdollisuuksia !</a:t>
            </a:r>
            <a:endParaRPr lang="fi-FI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uorakulmio 20"/>
          <p:cNvSpPr/>
          <p:nvPr/>
        </p:nvSpPr>
        <p:spPr>
          <a:xfrm>
            <a:off x="7035704" y="611601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200" b="1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200" b="1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2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22" name="Suorakulmio 21"/>
          <p:cNvSpPr/>
          <p:nvPr/>
        </p:nvSpPr>
        <p:spPr>
          <a:xfrm>
            <a:off x="4425342" y="382255"/>
            <a:ext cx="4552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”Tikku-ukot muuttuvat linnuiksi ja linnut tähdiksi.” </a:t>
            </a:r>
            <a:endParaRPr lang="fi-FI" sz="1600" b="1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23" name="Suorakulmio 22"/>
          <p:cNvSpPr/>
          <p:nvPr/>
        </p:nvSpPr>
        <p:spPr>
          <a:xfrm>
            <a:off x="10019484" y="3413729"/>
            <a:ext cx="1404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DNA -tikapuut</a:t>
            </a:r>
            <a:endParaRPr lang="fi-FI" sz="1600" b="1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08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886" y="3987531"/>
            <a:ext cx="5110067" cy="2870469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25169" y="149472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4. Toteutuspäivä</a:t>
            </a:r>
            <a:endParaRPr lang="fi-FI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41934" y="2076181"/>
            <a:ext cx="6123753" cy="343988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25063" y="1506136"/>
            <a:ext cx="6873073" cy="3860800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3990794" y="2605539"/>
            <a:ext cx="3749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”Ehkä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kovin urakka oli repiä pressut,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teipit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ja muovit alas seinistä ja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/>
                <a:cs typeface="Calibri"/>
                <a:sym typeface="Calibri"/>
              </a:rPr>
              <a:t>katosta”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568092" y="1798907"/>
            <a:ext cx="231185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”Yhteishenki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oli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hyvä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!”</a:t>
            </a:r>
            <a:endParaRPr lang="fi-FI" sz="20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465056" y="73424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”Oli </a:t>
            </a:r>
            <a:r>
              <a:rPr lang="fi-FI" sz="28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törkeen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hieno, kun pressut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poistettiin</a:t>
            </a:r>
            <a:r>
              <a:rPr lang="fi-FI" sz="16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1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29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146" y="3260911"/>
            <a:ext cx="6460838" cy="362606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885" y="-44083"/>
            <a:ext cx="3545115" cy="690208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5"/>
            <a:ext cx="3657600" cy="685370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4350244" y="170648"/>
            <a:ext cx="3023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4. Toteutuspäivä</a:t>
            </a:r>
            <a:endParaRPr lang="fi-FI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051237" y="1059410"/>
            <a:ext cx="4462143" cy="1535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”Maalauksessa </a:t>
            </a:r>
            <a:r>
              <a:rPr lang="fi-FI" sz="2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meille tärkeää oli, että kaikilla oli hauskaa. Ei olisi ollut kiva seistä tuntikausia maalaamassa seinää, jos ei olisi ollut iloa</a:t>
            </a:r>
            <a:r>
              <a:rPr lang="fi-FI" sz="2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br>
              <a:rPr lang="fi-FI" sz="2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2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51707" y="611933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”Oltiin </a:t>
            </a: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koulussa kello 21 saakka</a:t>
            </a: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8646884" y="64391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”Sai viettää vapaa-aikaa kavereiden </a:t>
            </a:r>
          </a:p>
          <a:p>
            <a:r>
              <a:rPr lang="fi-FI" sz="24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kanssa ja saada uusia kavereita”</a:t>
            </a:r>
            <a:endParaRPr lang="fi-FI" sz="2400" b="1" kern="0" dirty="0">
              <a:solidFill>
                <a:prstClr val="white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5862036" y="5750967"/>
            <a:ext cx="470945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”Meille tuli paljon inside-läppiä ja </a:t>
            </a: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hetkiä, </a:t>
            </a:r>
            <a:b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jolloin naurettiin kippurassa lattialla.”</a:t>
            </a:r>
            <a:br>
              <a:rPr lang="fi-FI" sz="28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800" b="1" kern="0" dirty="0">
              <a:solidFill>
                <a:prstClr val="white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552" y="2201864"/>
            <a:ext cx="8329448" cy="4678887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7098804" y="253519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4. Toteutuspäivä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255215" y="352866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”Saatiin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onnaa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omaperäistä jälkeä.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Opittiin ja saatiin uusia näkökulmia.”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409793" y="615011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6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6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2400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Tärkeä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muisto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Ylöjärveltä” </a:t>
            </a:r>
            <a:endParaRPr lang="fi-FI" sz="16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7409793" y="118378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6270171" y="2065283"/>
            <a:ext cx="5921829" cy="141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255215" y="5234377"/>
            <a:ext cx="400575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”Tärkeintä kuitenkin oli, </a:t>
            </a:r>
            <a:b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että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hauskuus loi iloa ja yhteishenkeä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sekä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motivaatiota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saada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työ valmiiksi.”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3733692" y="2201864"/>
            <a:ext cx="2536478" cy="1280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03" y="-81096"/>
            <a:ext cx="6989805" cy="3583006"/>
          </a:xfrm>
          <a:prstGeom prst="rect">
            <a:avLst/>
          </a:prstGeom>
        </p:spPr>
      </p:pic>
      <p:sp>
        <p:nvSpPr>
          <p:cNvPr id="15" name="Suorakulmio 14"/>
          <p:cNvSpPr/>
          <p:nvPr/>
        </p:nvSpPr>
        <p:spPr>
          <a:xfrm>
            <a:off x="2547387" y="3013487"/>
            <a:ext cx="191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”Onnellinen fiilis.” </a:t>
            </a:r>
            <a:endParaRPr lang="fi-FI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kstiruutu 15"/>
          <p:cNvSpPr txBox="1"/>
          <p:nvPr/>
        </p:nvSpPr>
        <p:spPr>
          <a:xfrm>
            <a:off x="7165692" y="2887108"/>
            <a:ext cx="509073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Mistakes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we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made, mutta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opittiin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ja onnistuttiin.” </a:t>
            </a:r>
            <a:r>
              <a:rPr lang="fi-FI" sz="2400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7101262" y="841059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”Viimeinen maalauspäivä tai -ilta !”</a:t>
            </a:r>
            <a:endParaRPr lang="fi-FI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Tekstiruutu 17"/>
          <p:cNvSpPr txBox="1"/>
          <p:nvPr/>
        </p:nvSpPr>
        <p:spPr>
          <a:xfrm>
            <a:off x="7101262" y="2103786"/>
            <a:ext cx="53484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”Saatiin jättää oma kädenjälki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vuosiksi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koulunseinään.”</a:t>
            </a: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8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1016" y="792433"/>
            <a:ext cx="3567005" cy="198213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677" y="3565608"/>
            <a:ext cx="2491125" cy="3321499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166" y="3554218"/>
            <a:ext cx="2480486" cy="333288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48" y="3528643"/>
            <a:ext cx="2480486" cy="335846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5162" y="4132886"/>
            <a:ext cx="3555225" cy="199707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1737" y="4028330"/>
            <a:ext cx="3695828" cy="207605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91504" y="778858"/>
            <a:ext cx="3579794" cy="199650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3609" y="786040"/>
            <a:ext cx="3554219" cy="19821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7689" y="772463"/>
            <a:ext cx="3567005" cy="199650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55152" y="778857"/>
            <a:ext cx="3579791" cy="199650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94975" y="4249354"/>
            <a:ext cx="3364672" cy="1938967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 rot="20413606">
            <a:off x="9859831" y="1887590"/>
            <a:ext cx="3099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fi-FI" sz="4800" b="1" kern="0" dirty="0">
                <a:solidFill>
                  <a:prstClr val="black"/>
                </a:solidFill>
                <a:latin typeface="Freestyle Script" panose="030804020302050B0404" pitchFamily="66" charset="0"/>
                <a:ea typeface="Calibri"/>
                <a:cs typeface="Calibri"/>
                <a:sym typeface="Calibri"/>
              </a:rPr>
              <a:t>Signeeraukset</a:t>
            </a:r>
            <a:endParaRPr lang="fi-FI" sz="4800" b="1" kern="0" dirty="0">
              <a:solidFill>
                <a:srgbClr val="000000"/>
              </a:solidFill>
              <a:latin typeface="Freestyle Script" panose="030804020302050B0404" pitchFamily="66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35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64191" y="4912378"/>
            <a:ext cx="2916468" cy="5184832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27269">
            <a:off x="6452399" y="1320825"/>
            <a:ext cx="3797063" cy="675033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24608" y="-1344781"/>
            <a:ext cx="3495941" cy="621500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72" y="4073621"/>
            <a:ext cx="5647467" cy="3176700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-309052" y="119967"/>
            <a:ext cx="5037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</a:t>
            </a:r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vajaisten suunnittelu </a:t>
            </a:r>
          </a:p>
          <a:p>
            <a:pPr algn="ctr"/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&amp;</a:t>
            </a:r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 </a:t>
            </a:r>
          </a:p>
          <a:p>
            <a:pPr algn="ctr"/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k</a:t>
            </a:r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utsukorttien tekeminen</a:t>
            </a:r>
            <a:endParaRPr lang="fi-FI" sz="28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95954" y="3510693"/>
            <a:ext cx="4204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”Jokaiselle luokalle tehdään oma kutsukortti”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12229051" y="-28723"/>
            <a:ext cx="1383379" cy="3582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195632" y="1676830"/>
            <a:ext cx="3900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”Kerrotaan joku omakohtainen </a:t>
            </a:r>
          </a:p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kokemus yhteisestä matkasta!”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8030009" y="4014200"/>
            <a:ext cx="3902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”Tehdään valokuvakollaasi PowerPointilla ”</a:t>
            </a:r>
            <a:endParaRPr lang="fi-FI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 rot="404083">
            <a:off x="4664093" y="3333835"/>
            <a:ext cx="3602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”Avajaisissa pitää olla jotain tarjoilua”</a:t>
            </a:r>
            <a:endParaRPr lang="fi-FI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uorakulmio 15"/>
          <p:cNvSpPr/>
          <p:nvPr/>
        </p:nvSpPr>
        <p:spPr>
          <a:xfrm rot="20531169">
            <a:off x="2232743" y="2007365"/>
            <a:ext cx="5186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”Sit kertoo siitä työstä, et mitä me ollaan </a:t>
            </a:r>
            <a:r>
              <a:rPr lang="fi-FI" sz="2400" b="1" kern="0" dirty="0" err="1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ajatuteltu</a:t>
            </a:r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 !”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797" y="4904488"/>
            <a:ext cx="5416819" cy="3046961"/>
          </a:xfrm>
          <a:prstGeom prst="rect">
            <a:avLst/>
          </a:prstGeom>
        </p:spPr>
      </p:pic>
      <p:sp>
        <p:nvSpPr>
          <p:cNvPr id="20" name="Suorakulmio 19"/>
          <p:cNvSpPr/>
          <p:nvPr/>
        </p:nvSpPr>
        <p:spPr>
          <a:xfrm>
            <a:off x="4760659" y="234199"/>
            <a:ext cx="22958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””Yhdessä loppuu saakka. </a:t>
            </a:r>
          </a:p>
          <a:p>
            <a:r>
              <a:rPr lang="fi-FI" b="1" kern="0" dirty="0" err="1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Nää</a:t>
            </a:r>
            <a:r>
              <a:rPr lang="fi-FI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avajaiset on hieno lopetus </a:t>
            </a:r>
          </a:p>
          <a:p>
            <a:r>
              <a:rPr lang="fi-FI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tälle matkalle.”</a:t>
            </a:r>
            <a:endParaRPr lang="fi-FI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uorakulmio 21"/>
          <p:cNvSpPr/>
          <p:nvPr/>
        </p:nvSpPr>
        <p:spPr>
          <a:xfrm>
            <a:off x="5886127" y="632546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”Käsiohjelma avajaisiin!”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70557" y="2436558"/>
            <a:ext cx="5662243" cy="318064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7" y="-5494"/>
            <a:ext cx="7450464" cy="41851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2577" y="4458154"/>
            <a:ext cx="3073320" cy="172637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85912" y="3132556"/>
            <a:ext cx="4770925" cy="267996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4309" y="4120917"/>
            <a:ext cx="3505197" cy="1968969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7621498" y="57175"/>
            <a:ext cx="4142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Avajaisten valmistelua </a:t>
            </a:r>
            <a:endParaRPr lang="fi-FI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-25559" y="44323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Maalausalustalle syntyi</a:t>
            </a:r>
          </a:p>
          <a:p>
            <a:r>
              <a:rPr lang="fi-FI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prosessin kuvaus !</a:t>
            </a:r>
            <a:endParaRPr lang="fi-FI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-28350" y="57599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Kutsuvieraille  omatekoisia</a:t>
            </a:r>
          </a:p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l</a:t>
            </a:r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eivoksia, joiden kuorrute </a:t>
            </a:r>
          </a:p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o</a:t>
            </a:r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n käsinmaalattu !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9144000" y="8314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Esitystekniikan pystytystä !</a:t>
            </a:r>
            <a:endParaRPr lang="fi-FI" b="1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7484381" y="14618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600 </a:t>
            </a:r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marenkia</a:t>
            </a:r>
          </a:p>
          <a:p>
            <a:r>
              <a:rPr lang="fi-FI" b="1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leivottiin itse !</a:t>
            </a:r>
          </a:p>
        </p:txBody>
      </p:sp>
    </p:spTree>
    <p:extLst>
      <p:ext uri="{BB962C8B-B14F-4D97-AF65-F5344CB8AC3E}">
        <p14:creationId xmlns:p14="http://schemas.microsoft.com/office/powerpoint/2010/main" val="348587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9319" y="373117"/>
            <a:ext cx="9160349" cy="1320800"/>
          </a:xfrm>
        </p:spPr>
        <p:txBody>
          <a:bodyPr>
            <a:normAutofit fontScale="90000"/>
          </a:bodyPr>
          <a:lstStyle/>
          <a:p>
            <a:r>
              <a:rPr lang="fi-FI" sz="54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Ideointi -päivästä </a:t>
            </a:r>
            <a:r>
              <a:rPr lang="fi-FI" sz="5400" b="1" dirty="0" err="1" smtClean="0">
                <a:solidFill>
                  <a:srgbClr val="7030A0"/>
                </a:solidFill>
                <a:latin typeface="Chiller" panose="04020404031007020602" pitchFamily="82" charset="0"/>
              </a:rPr>
              <a:t>tuottui</a:t>
            </a:r>
            <a:r>
              <a:rPr lang="fi-FI" sz="54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 kymmenittäin ideoita !</a:t>
            </a:r>
            <a:endParaRPr lang="fi-FI" sz="5400" b="1" dirty="0">
              <a:solidFill>
                <a:srgbClr val="7030A0"/>
              </a:solidFill>
              <a:latin typeface="Chiller" panose="04020404031007020602" pitchFamily="82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idx="1"/>
          </p:nvPr>
        </p:nvSpPr>
        <p:spPr>
          <a:xfrm>
            <a:off x="554421" y="1026510"/>
            <a:ext cx="10515599" cy="4970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Oppilaskunnan hallitus kävi läpi kaikki suunnitelmat ja ideapaperit.</a:t>
            </a:r>
          </a:p>
          <a:p>
            <a:endParaRPr lang="fi-FI" dirty="0" smtClean="0"/>
          </a:p>
          <a:p>
            <a:r>
              <a:rPr lang="fi-FI" sz="2000" dirty="0" smtClean="0"/>
              <a:t>Selkeästi suunnitelmista nousi esille mm.</a:t>
            </a:r>
          </a:p>
          <a:p>
            <a:pPr marL="0" indent="0">
              <a:buNone/>
            </a:pPr>
            <a:r>
              <a:rPr lang="fi-FI" sz="28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						Sohvia tai pehmeitä istuimia !</a:t>
            </a:r>
            <a:endParaRPr lang="fi-FI" sz="2400" b="1" dirty="0">
              <a:solidFill>
                <a:srgbClr val="7030A0"/>
              </a:solidFill>
              <a:latin typeface="Chiller" panose="04020404031007020602" pitchFamily="82" charset="0"/>
            </a:endParaRPr>
          </a:p>
          <a:p>
            <a:pPr marL="0" indent="0">
              <a:buNone/>
            </a:pPr>
            <a:r>
              <a:rPr lang="fi-FI" sz="24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			    </a:t>
            </a:r>
            <a:r>
              <a:rPr lang="fi-FI" sz="28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Lisää väriä </a:t>
            </a:r>
            <a:r>
              <a:rPr lang="fi-FI" sz="2800" b="1" dirty="0">
                <a:solidFill>
                  <a:srgbClr val="7030A0"/>
                </a:solidFill>
                <a:latin typeface="Chiller" panose="04020404031007020602" pitchFamily="82" charset="0"/>
              </a:rPr>
              <a:t>kouluun ! </a:t>
            </a:r>
            <a:r>
              <a:rPr lang="fi-FI" sz="2800" b="1" dirty="0" smtClean="0">
                <a:solidFill>
                  <a:srgbClr val="7030A0"/>
                </a:solidFill>
                <a:latin typeface="Chiller" panose="04020404031007020602" pitchFamily="82" charset="0"/>
              </a:rPr>
              <a:t>		Maalataan seiniä</a:t>
            </a:r>
          </a:p>
          <a:p>
            <a:pPr marL="0" indent="0">
              <a:buNone/>
            </a:pPr>
            <a:endParaRPr lang="fi-FI" sz="2800" b="1" dirty="0" smtClean="0">
              <a:solidFill>
                <a:srgbClr val="7030A0"/>
              </a:solidFill>
              <a:latin typeface="Chiller" panose="04020404031007020602" pitchFamily="82" charset="0"/>
            </a:endParaRPr>
          </a:p>
          <a:p>
            <a:r>
              <a:rPr lang="fi-FI" sz="2000" dirty="0"/>
              <a:t>T</a:t>
            </a:r>
            <a:r>
              <a:rPr lang="fi-FI" sz="2000" dirty="0" smtClean="0"/>
              <a:t>oiveisiin lähdettiin vastaamaan 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000" dirty="0" smtClean="0"/>
              <a:t>Oppilaskunnan hallitus otti vastuukseen sohvien suunnittelun ja tilauksen.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000" dirty="0" smtClean="0"/>
              <a:t>Heidi, Maarit ja Kirsi lähtivät viemään eteenpäin seinämaalausideaa.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51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616527" y="3466718"/>
            <a:ext cx="1203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923" y="1732786"/>
            <a:ext cx="7537077" cy="512521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758416" y="2975425"/>
            <a:ext cx="3293322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i-FI" sz="14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”Värikkäät </a:t>
            </a:r>
            <a:r>
              <a:rPr lang="fi-FI" sz="14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kasvot, maapallo ja avaruus. Moision koulun aulaan astuessa ei enää tunne tulevansa kouluun. Valtavan kokoinen, oppilaiden toteuttama seinägraffiti tervehtii saapujia viestillä, joka muistuttaa moisiolaisten arvoista ja ihanteista</a:t>
            </a:r>
            <a:r>
              <a:rPr lang="fi-FI" sz="14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. ”</a:t>
            </a:r>
          </a:p>
          <a:p>
            <a:pPr>
              <a:lnSpc>
                <a:spcPct val="150000"/>
              </a:lnSpc>
            </a:pPr>
            <a:endParaRPr lang="fi-FI" sz="1400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fi-FI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21.12.2016  </a:t>
            </a:r>
            <a:r>
              <a:rPr lang="fi-FI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| Petri Karvinen </a:t>
            </a:r>
            <a:r>
              <a:rPr lang="fi-FI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Ylöjärven uutiset</a:t>
            </a:r>
            <a:endParaRPr lang="fi-FI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810785" y="721038"/>
            <a:ext cx="7414184" cy="31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fi-FI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037973" y="296619"/>
            <a:ext cx="203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Avajaiset</a:t>
            </a:r>
            <a:r>
              <a:rPr lang="fi-FI" sz="14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 </a:t>
            </a:r>
            <a:endParaRPr lang="fi-FI"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24789" y="1045965"/>
            <a:ext cx="3421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”Oppilaat esittelevät teoksen ja tekoprosessin kaikille koulun oppilaille luokka kerrallaan.”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654923" y="1732786"/>
            <a:ext cx="7537077" cy="102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654922" y="1078636"/>
            <a:ext cx="753707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4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”Graffitin paljastustilaisuudessa puheenvuoron saivat myös itse tähdet eli oppilaat. Vuolaista ja osin puhujat herkistäneistä kiitospuheenvuoroista kävi ilmi, että projekti oli opettanut tekijöilleen muutakin kuin graffititekniikkaa. ”  </a:t>
            </a:r>
            <a:br>
              <a:rPr lang="fi-FI" sz="14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</a:br>
            <a:endParaRPr lang="fi-FI" sz="1400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fi-FI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21.12.2016  | Petri Karvinen Ylöjärven uutiset</a:t>
            </a:r>
          </a:p>
          <a:p>
            <a:pPr>
              <a:lnSpc>
                <a:spcPct val="150000"/>
              </a:lnSpc>
            </a:pPr>
            <a:endParaRPr lang="fi-FI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80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177" y="3447628"/>
            <a:ext cx="5003176" cy="3696380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449794" y="1203554"/>
            <a:ext cx="47379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400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pPr algn="just"/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”Teoksessa </a:t>
            </a:r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ikku-ukot tekevät matkaa patterin päälle, </a:t>
            </a:r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huipulle, jotta voivat sieltä ponnistaa maailmaan, eikä tämä onnistu ilman yhteistyötä ja </a:t>
            </a:r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yhteisöllisyyttä. </a:t>
            </a:r>
          </a:p>
          <a:p>
            <a:pPr algn="just"/>
            <a:endParaRPr lang="fi-FI" sz="1400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/>
            <a:endParaRPr lang="fi-FI" sz="1400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/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"Patteri kuvastaa peruskoulua ja huipulle pääseminen päättötodistuksen saamista.”</a:t>
            </a:r>
            <a:endParaRPr lang="fi-FI" sz="14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975" y="3459919"/>
            <a:ext cx="2895933" cy="364173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9" y="3447628"/>
            <a:ext cx="4878860" cy="3420941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6031942" y="1566406"/>
            <a:ext cx="48112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”Matka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on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haastava, mutta huipulle pääsee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toisia auttaen ja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toisiin tukeutuen sekä nojaten koulun arvoihin; Yhdessä toimimiseen, turvallisuuteen, yrittämiseen ja vastuullisuuteen ”</a:t>
            </a:r>
          </a:p>
          <a:p>
            <a:pPr algn="just"/>
            <a:endParaRPr lang="fi-FI" sz="1400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algn="just"/>
            <a:endParaRPr lang="fi-FI" sz="1400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Erilaiset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tikku-ukot, jotka kiipeävät kohti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huippua ja ne 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kuvaavat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ihmisten erilaisuutta.”</a:t>
            </a:r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400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r>
              <a:rPr lang="fi-FI" sz="2400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br>
              <a:rPr lang="fi-FI" sz="2400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1400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400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41696" y="6858000"/>
            <a:ext cx="228440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-144396" y="6858000"/>
            <a:ext cx="9482928" cy="52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3268199" y="42991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”Olemme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täällä toisia varten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tukea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antamassa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7762524" y="3590330"/>
            <a:ext cx="4870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”Patteriosuus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kuvaa koulua ja tikku-ukot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sen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yläpuolella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on ihmisiä,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jotka jatkavat eteenpäin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46744" y="5979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”Vaikka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puhuu eri kieltä,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voi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olla kaverit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                            ja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sama päämäärä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r>
              <a:rPr lang="fi-FI" sz="24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b="1" kern="0" dirty="0">
                <a:solidFill>
                  <a:prstClr val="white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1960255" y="332184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Avajaiset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6115626" y="262239"/>
            <a:ext cx="47275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”Seinämaalauksen takana oleva perusidea on 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oppilaan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matka peruskoulusta kohti tulevaisuutta. ”</a:t>
            </a:r>
          </a:p>
        </p:txBody>
      </p:sp>
    </p:spTree>
    <p:extLst>
      <p:ext uri="{BB962C8B-B14F-4D97-AF65-F5344CB8AC3E}">
        <p14:creationId xmlns:p14="http://schemas.microsoft.com/office/powerpoint/2010/main" val="226190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023" y="1338132"/>
            <a:ext cx="7356977" cy="5519868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234837" y="1707526"/>
            <a:ext cx="431532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Teos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kuvaa myös aikuistumista, kun ihmisille kasvavat siivet, he muuttuvat linnuiksi ja sitten tähdiksi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.”</a:t>
            </a:r>
          </a:p>
          <a:p>
            <a:endParaRPr lang="fi-FI" sz="16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”Peruskoulu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antaa siivet, joiden avulla lennämme kohti tulevaisuuttamme, kohti ”suurta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maailmaa.”</a:t>
            </a:r>
          </a:p>
          <a:p>
            <a:endParaRPr lang="fi-FI" sz="1600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”Tikku-ukko tyypit kuvaavat </a:t>
            </a:r>
            <a:r>
              <a:rPr lang="fi-FI" sz="16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oppilaita, jotka ysin jälkeen lähtevät pois tästä rakennuksesta ja elämä jatkuu </a:t>
            </a:r>
            <a:r>
              <a:rPr lang="fi-FI" sz="1600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itsekullakin</a:t>
            </a:r>
            <a:r>
              <a:rPr lang="fi-FI" sz="1600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.”</a:t>
            </a:r>
          </a:p>
          <a:p>
            <a:endParaRPr lang="fi-FI" sz="1600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”Hyppää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tuntemattomaan tulevaisuuteen.</a:t>
            </a: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Usko itseesi. Usko että siipesi kantavat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!”</a:t>
            </a:r>
          </a:p>
          <a:p>
            <a:endParaRPr lang="fi-FI" sz="16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”Lennä 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kohti omaa unelmaasi, omaa tähteäsi</a:t>
            </a: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Sinä olet tähti – Me olemme koko tähdistö </a:t>
            </a: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!”</a:t>
            </a:r>
            <a:endParaRPr lang="fi-FI" sz="1600" b="1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endParaRPr lang="fi-FI" sz="1600" kern="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b="1" kern="0" dirty="0">
                <a:solidFill>
                  <a:prstClr val="white"/>
                </a:solidFill>
                <a:latin typeface="Calibri" panose="020F0502020204030204" pitchFamily="34" charset="0"/>
                <a:cs typeface="Arial"/>
                <a:sym typeface="Arial"/>
              </a:rPr>
              <a:t>Hyppää tuntemattomaan tulevaisuuteen.</a:t>
            </a:r>
          </a:p>
          <a:p>
            <a:r>
              <a:rPr lang="fi-FI" sz="1600" b="1" kern="0" dirty="0">
                <a:solidFill>
                  <a:prstClr val="white"/>
                </a:solidFill>
                <a:latin typeface="Calibri" panose="020F0502020204030204" pitchFamily="34" charset="0"/>
                <a:cs typeface="Arial"/>
                <a:sym typeface="Arial"/>
              </a:rPr>
              <a:t>Usko itseesi. Usko että siipesi kantavat !</a:t>
            </a:r>
          </a:p>
          <a:p>
            <a:r>
              <a:rPr lang="fi-FI" sz="1600" b="1" kern="0" dirty="0">
                <a:solidFill>
                  <a:prstClr val="white"/>
                </a:solidFill>
                <a:latin typeface="Calibri" panose="020F0502020204030204" pitchFamily="34" charset="0"/>
                <a:cs typeface="Arial"/>
                <a:sym typeface="Arial"/>
              </a:rPr>
              <a:t>Lennä kohti omaa unelmaasi, omaa tähteäsi</a:t>
            </a:r>
          </a:p>
          <a:p>
            <a:r>
              <a:rPr lang="fi-FI" sz="1600" b="1" kern="0" dirty="0">
                <a:solidFill>
                  <a:prstClr val="white"/>
                </a:solidFill>
                <a:latin typeface="Chiller" panose="04020404031007020602" pitchFamily="82" charset="0"/>
                <a:cs typeface="Arial"/>
                <a:sym typeface="Arial"/>
              </a:rPr>
              <a:t>Sinä olet tähti – Me olemme koko tähdistö !</a:t>
            </a:r>
          </a:p>
          <a:p>
            <a:endParaRPr lang="fi-FI" sz="20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550164" y="419618"/>
            <a:ext cx="764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”Jokaisella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on oma ”tähtensä” jota kohti pyrimme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maailmakaikkeudessa”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933632" y="419618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Avajaiset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40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69413">
            <a:off x="5746527" y="3178841"/>
            <a:ext cx="2345060" cy="3336844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4983953" y="473431"/>
            <a:ext cx="7208048" cy="84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”Ihmiskunnan </a:t>
            </a: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perustehtävä on etsiä rakkautta ja rakastaa</a:t>
            </a:r>
            <a:r>
              <a:rPr lang="fi-FI" sz="32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5123568" y="1558059"/>
            <a:ext cx="1263487" cy="1453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”Nykyaikana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meitä </a:t>
            </a:r>
            <a:endParaRPr lang="fi-FI" sz="1600" b="1" kern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y</a:t>
            </a: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hdistää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1600" b="1" kern="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some</a:t>
            </a:r>
            <a:r>
              <a:rPr lang="fi-FI" sz="16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”.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8357937" y="6858000"/>
            <a:ext cx="3834063" cy="92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824"/>
            <a:ext cx="4911569" cy="699137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336" y="2543760"/>
            <a:ext cx="2538048" cy="451828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1038">
            <a:off x="7512719" y="1666083"/>
            <a:ext cx="2233374" cy="2977832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5142303" y="155460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Avajaiset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12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607" y="0"/>
            <a:ext cx="5454869" cy="7532603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-362607" y="0"/>
            <a:ext cx="362608" cy="727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5509490" y="2641896"/>
            <a:ext cx="5606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”Eri värit kuvaavat erilaisuutta ja yhteisöä sekä yksilöä samassa.” </a:t>
            </a:r>
          </a:p>
        </p:txBody>
      </p:sp>
      <p:sp>
        <p:nvSpPr>
          <p:cNvPr id="5" name="Suorakulmio 4"/>
          <p:cNvSpPr/>
          <p:nvPr/>
        </p:nvSpPr>
        <p:spPr>
          <a:xfrm>
            <a:off x="5460124" y="503708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”Hahmoa voi ajatella jumalana, kuka sopii mihin tahansa uskontoon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.”</a:t>
            </a:r>
            <a:b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</a:br>
            <a:endParaRPr lang="fi-FI" sz="16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endParaRPr lang="fi-FI" sz="16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”Ateisti voi kuitenkin ajatella, että hahmo kuvaa ’elämän henkeä’, joka pitää koko universumimme tasapainossa.”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509490" y="3377827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”Hahmo on niin kuin maailmakaikkeuden sielu, jonkinlainen </a:t>
            </a:r>
            <a:r>
              <a:rPr lang="fi-FI" sz="1600" kern="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jumal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-olento, joka kannattelee kaikkea olevaista. ”</a:t>
            </a:r>
          </a:p>
          <a:p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/>
            </a:r>
            <a:b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</a:br>
            <a:endParaRPr lang="fi-FI" sz="1400" kern="0" dirty="0">
              <a:solidFill>
                <a:prstClr val="black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r>
              <a:rPr lang="fi-FI" sz="14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”</a:t>
            </a:r>
            <a:r>
              <a:rPr lang="fi-FI" sz="1600" kern="0" dirty="0">
                <a:solidFill>
                  <a:prstClr val="black"/>
                </a:solidFill>
                <a:latin typeface="Calibri" panose="020F0502020204030204" pitchFamily="34" charset="0"/>
                <a:cs typeface="Arial"/>
                <a:sym typeface="Arial"/>
              </a:rPr>
              <a:t>Suuri viisaus, joka pitää sisällään kaiken tietoisuuden.”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5460124" y="102273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”Kasvot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ja käsi kannattelevat tätä maailmaa. Ne kuvaavat ihmiskuntaa ja yhteiskuntaa, jota kohti kasvamme kulkemaan.”</a:t>
            </a:r>
            <a:endParaRPr lang="fi-FI" sz="2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7175380" y="332968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Avajaiset</a:t>
            </a:r>
            <a:endParaRPr lang="fi-FI"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45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0278">
            <a:off x="617994" y="-1309491"/>
            <a:ext cx="4375508" cy="778257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715" y="1622950"/>
            <a:ext cx="7371285" cy="552846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2463"/>
            <a:ext cx="4820716" cy="3615537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5503003" y="444484"/>
            <a:ext cx="3682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Uudistuneen aulan arkea !</a:t>
            </a:r>
            <a:endParaRPr lang="fi-FI"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19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7" y="-331075"/>
            <a:ext cx="12192000" cy="7360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/>
        </p:nvSpPr>
        <p:spPr>
          <a:xfrm>
            <a:off x="-504497" y="-504495"/>
            <a:ext cx="14062842" cy="293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0" y="5549462"/>
            <a:ext cx="12203787" cy="1653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4698123" y="953814"/>
            <a:ext cx="321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”Elämä kantaa!”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2932386" y="5835078"/>
            <a:ext cx="6747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”Yhdessä muodostamme kokonaisuuden johon tarvitaan kaikkia.”</a:t>
            </a:r>
            <a:endParaRPr lang="fi-FI" sz="2800" kern="0" dirty="0">
              <a:solidFill>
                <a:prstClr val="white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20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501716" y="957581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 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1007301" y="3608148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Heidille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…...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 rot="21162313">
            <a:off x="3814667" y="1746947"/>
            <a:ext cx="7500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oppilaskunnan hallitukselle 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ja ohjaaville opettajille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Pekalle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ja </a:t>
            </a:r>
            <a:r>
              <a:rPr lang="fi-FI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Henkalle</a:t>
            </a:r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 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 rot="21102253">
            <a:off x="3263541" y="3347334"/>
            <a:ext cx="7029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koko Moision yhteisölle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sillä teidän tuki tekee kaikesta mahdollista</a:t>
            </a:r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 rot="411826">
            <a:off x="436526" y="2619105"/>
            <a:ext cx="6522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Khalid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ja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Laura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upeasta yhteistyöstä. Kiitos TAMK ja TREDU ! 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20477" y="4731985"/>
            <a:ext cx="898194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fi-FI" sz="1600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fi-FI" sz="1600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Ennen kaikkea KIITOS Moision koulun oppilaat :</a:t>
            </a:r>
          </a:p>
          <a:p>
            <a:pPr algn="ctr"/>
            <a:endParaRPr lang="fi-FI" sz="1600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fi-FI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Anette</a:t>
            </a:r>
            <a:r>
              <a:rPr lang="fi-FI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Härö, Nea-Veera Santonen, Helmi Mäkelä, Elli Matilainen, Jasmin Juhola, </a:t>
            </a:r>
          </a:p>
          <a:p>
            <a:pPr algn="ctr"/>
            <a:r>
              <a:rPr lang="fi-FI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Iiris Paljakka, Veikka Kukko, Ella Eronen, Anni </a:t>
            </a:r>
            <a:r>
              <a:rPr lang="fi-FI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Juvela</a:t>
            </a:r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endParaRPr lang="fi-FI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0" y="3141563"/>
            <a:ext cx="4546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äidinkielen opettajille 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teoksen nimestä.  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7565054" y="2421205"/>
            <a:ext cx="3514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Ylöjärven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nuorisopalveluille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565205" y="1584909"/>
            <a:ext cx="5514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rehtori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Tuijalle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projektin rahoituksen järjestämisestä</a:t>
            </a:r>
            <a:r>
              <a:rPr lang="fi-FI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1636685" y="4296701"/>
            <a:ext cx="4020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Maaritille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työryhmän kokoamisesta.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5894273" y="4122643"/>
            <a:ext cx="4655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Kiitos </a:t>
            </a:r>
            <a:r>
              <a:rPr lang="fi-FI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kässä</a:t>
            </a:r>
            <a:r>
              <a:rPr lang="fi-FI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-Kirsi</a:t>
            </a:r>
            <a:r>
              <a:rPr lang="fi-FI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kaikesta arjen tuesta ja avusta</a:t>
            </a: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565205" y="144597"/>
            <a:ext cx="1914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Kiitokset</a:t>
            </a:r>
            <a:endParaRPr lang="fi-FI" sz="14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-755704" y="6396335"/>
            <a:ext cx="1153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(Kaikki tekstit tähän PowerPoint –esitykseen on koottu oppilastyöryhmän  tai muiden osallistujien kirjoituksista. </a:t>
            </a:r>
          </a:p>
          <a:p>
            <a:pPr algn="ctr"/>
            <a:r>
              <a:rPr lang="fi-FI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Tästä poikkeuksena ovat diat nro 2 -5 sekä kiitokset)</a:t>
            </a:r>
            <a:endParaRPr lang="fi-FI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497706" y="734492"/>
            <a:ext cx="5492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srgbClr val="000000"/>
                </a:solidFill>
                <a:latin typeface="Chiller" panose="04020404031007020602" pitchFamily="82" charset="0"/>
                <a:cs typeface="Arial"/>
                <a:sym typeface="Arial"/>
              </a:rPr>
              <a:t>”Mitä kaikkea hienoa yhdessä saadaankaan aikaan!”</a:t>
            </a:r>
            <a:endParaRPr lang="fi-FI" sz="28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56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637"/>
            <a:ext cx="12192000" cy="6845624"/>
          </a:xfrm>
          <a:prstGeom prst="rect">
            <a:avLst/>
          </a:prstGeom>
        </p:spPr>
      </p:pic>
      <p:sp>
        <p:nvSpPr>
          <p:cNvPr id="3" name="Tekstin paikkamerkki 2"/>
          <p:cNvSpPr>
            <a:spLocks noGrp="1"/>
          </p:cNvSpPr>
          <p:nvPr>
            <p:ph idx="1"/>
          </p:nvPr>
        </p:nvSpPr>
        <p:spPr>
          <a:xfrm>
            <a:off x="1108541" y="1100264"/>
            <a:ext cx="10666863" cy="2338709"/>
          </a:xfrm>
        </p:spPr>
        <p:txBody>
          <a:bodyPr/>
          <a:lstStyle/>
          <a:p>
            <a:pPr lvl="0"/>
            <a:endParaRPr lang="fi-FI" sz="2400" dirty="0" smtClean="0"/>
          </a:p>
          <a:p>
            <a:pPr marL="177800" lv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3337067" y="3777555"/>
            <a:ext cx="5727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kern="0" dirty="0">
                <a:solidFill>
                  <a:srgbClr val="42B05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Pääaulan ”</a:t>
            </a:r>
            <a:r>
              <a:rPr lang="fi-FI" sz="1600" b="1" kern="0" dirty="0" err="1">
                <a:solidFill>
                  <a:srgbClr val="42B05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loksujen</a:t>
            </a:r>
            <a:r>
              <a:rPr lang="fi-FI" sz="1600" b="1" kern="0" dirty="0">
                <a:solidFill>
                  <a:srgbClr val="42B051">
                    <a:lumMod val="60000"/>
                    <a:lumOff val="40000"/>
                  </a:srgbClr>
                </a:solidFill>
                <a:latin typeface="Georgia" panose="02040502050405020303" pitchFamily="18" charset="0"/>
                <a:cs typeface="Arial"/>
                <a:sym typeface="Arial"/>
              </a:rPr>
              <a:t>” takaa löytyy  hyvää seinäpintaa!</a:t>
            </a:r>
            <a:endParaRPr lang="fi-FI" sz="1600" b="1" kern="0" dirty="0">
              <a:solidFill>
                <a:srgbClr val="42B051">
                  <a:lumMod val="60000"/>
                  <a:lumOff val="40000"/>
                </a:srgbClr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-3" y="-1"/>
            <a:ext cx="12192003" cy="2207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r>
              <a:rPr lang="fi-FI" sz="16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Projektia </a:t>
            </a:r>
            <a:r>
              <a:rPr lang="fi-FI" sz="16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lähtee koordinoimaan Moision koulun nuoriso-ohjaaja Heidi, joka  ottaa yhteyttä eri taiteilijoihin sekä taidealan oppilaitoksiin ja lähtee neuvottelemaan </a:t>
            </a:r>
            <a:r>
              <a:rPr lang="fi-FI" sz="16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yhteistyöstä</a:t>
            </a:r>
            <a:r>
              <a:rPr lang="fi-FI" kern="0" dirty="0">
                <a:solidFill>
                  <a:prstClr val="white">
                    <a:lumMod val="95000"/>
                  </a:prstClr>
                </a:solidFill>
                <a:latin typeface="Georgia" panose="02040502050405020303" pitchFamily="18" charset="0"/>
                <a:sym typeface="Arial"/>
              </a:rPr>
              <a:t>.</a:t>
            </a:r>
            <a:endParaRPr lang="fi-FI" kern="0" dirty="0">
              <a:solidFill>
                <a:prstClr val="white">
                  <a:lumMod val="95000"/>
                </a:prstClr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348267" y="300017"/>
            <a:ext cx="11495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Seinämaalausprojekti käynnistyy !</a:t>
            </a:r>
            <a:endParaRPr lang="fi-FI" sz="5400" b="1" kern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2B051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-3" y="4698124"/>
            <a:ext cx="12191999" cy="23079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u="sng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Syntyy kolmen koulun ja kolmen eri kouluasteen yhteistyö: </a:t>
            </a:r>
            <a:endParaRPr lang="fi-FI" b="1" u="sng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algn="ctr"/>
            <a:endParaRPr lang="fi-FI" sz="16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marL="177800" lvl="2"/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		1</a:t>
            </a:r>
            <a:r>
              <a:rPr lang="fi-FI" sz="16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) 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TAMK 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   Media and </a:t>
            </a:r>
            <a:r>
              <a:rPr lang="fi-FI" sz="1600" b="1" kern="0" dirty="0" err="1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Arts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  (amk)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    		(</a:t>
            </a:r>
            <a:r>
              <a:rPr lang="fi-FI" sz="1400" kern="0" dirty="0" err="1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Khalid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 </a:t>
            </a:r>
            <a:r>
              <a:rPr lang="fi-FI" sz="1400" kern="0" dirty="0" err="1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Imran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, palkattu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koulunsa osuuskunnan kautta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)</a:t>
            </a:r>
            <a:b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</a:br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marL="177800" lvl="2"/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		2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) 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TREDU  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Käsi- ja taideteollisuusalan pt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.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(Laura Peltokorpi, suorittaa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työharjoitteluna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)</a:t>
            </a:r>
            <a:b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</a:br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  <a:p>
            <a:pPr marL="177800" lvl="2"/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		3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) </a:t>
            </a:r>
            <a:r>
              <a:rPr lang="fi-FI" sz="1600" b="1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MOISIO peruskoulu</a:t>
            </a:r>
            <a:r>
              <a:rPr lang="fi-FI" sz="16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		( 9lk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. oppilaita, opettajia ja </a:t>
            </a:r>
            <a:r>
              <a:rPr lang="fi-FI" sz="1400" kern="0" dirty="0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nuoriso-ohjaaja)</a:t>
            </a:r>
            <a:endParaRPr lang="fi-FI" sz="1400" kern="0" dirty="0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13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8655" y="305840"/>
            <a:ext cx="10515599" cy="1325562"/>
          </a:xfrm>
        </p:spPr>
        <p:txBody>
          <a:bodyPr/>
          <a:lstStyle/>
          <a:p>
            <a:pPr algn="ctr"/>
            <a:r>
              <a:rPr lang="fi-FI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Toteutussuunnitelma ja aikataulu</a:t>
            </a:r>
            <a:endParaRPr lang="fi-FI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idx="1"/>
          </p:nvPr>
        </p:nvSpPr>
        <p:spPr>
          <a:xfrm>
            <a:off x="2776183" y="1690687"/>
            <a:ext cx="7118446" cy="4602471"/>
          </a:xfrm>
        </p:spPr>
        <p:txBody>
          <a:bodyPr>
            <a:normAutofit fontScale="85000" lnSpcReduction="10000"/>
          </a:bodyPr>
          <a:lstStyle/>
          <a:p>
            <a:pPr marL="177800" indent="0">
              <a:buNone/>
            </a:pPr>
            <a:r>
              <a:rPr lang="fi-FI" sz="2400" u="sng" dirty="0" smtClean="0"/>
              <a:t>Ideointi   </a:t>
            </a:r>
            <a:r>
              <a:rPr lang="fi-FI" sz="1600" dirty="0" smtClean="0"/>
              <a:t>(vko 36 – 39)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3 x 90min WORKSHOP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Osittain kouluajalla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Y</a:t>
            </a:r>
            <a:r>
              <a:rPr lang="fi-FI" sz="2000" dirty="0" smtClean="0"/>
              <a:t>hteisen luonnoksen tekeminen</a:t>
            </a:r>
            <a:br>
              <a:rPr lang="fi-FI" sz="2000" dirty="0" smtClean="0"/>
            </a:br>
            <a:endParaRPr lang="fi-FI" sz="2000" dirty="0"/>
          </a:p>
          <a:p>
            <a:pPr marL="177800" indent="0">
              <a:buNone/>
            </a:pPr>
            <a:r>
              <a:rPr lang="fi-FI" sz="2400" u="sng" dirty="0" smtClean="0"/>
              <a:t>Toteuttaminen</a:t>
            </a:r>
            <a:r>
              <a:rPr lang="fi-FI" sz="2400" dirty="0" smtClean="0"/>
              <a:t>  </a:t>
            </a:r>
            <a:r>
              <a:rPr lang="fi-FI" sz="1600" dirty="0" smtClean="0"/>
              <a:t>(vko 40 – 41)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1 x tilan suojaaminen ja valmistelevat työt (n. 4 tuntia)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3 x maalaussessio (yhteensä n. 20 tuntia)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Suurin osa ajasta kouluajan ulkopuolella</a:t>
            </a:r>
            <a:br>
              <a:rPr lang="fi-FI" sz="2000" dirty="0" smtClean="0"/>
            </a:br>
            <a:endParaRPr lang="fi-FI" sz="2000" dirty="0"/>
          </a:p>
          <a:p>
            <a:pPr marL="177800" indent="0">
              <a:buNone/>
            </a:pPr>
            <a:r>
              <a:rPr lang="fi-FI" sz="2400" u="sng" dirty="0" smtClean="0"/>
              <a:t>Avajaiset </a:t>
            </a:r>
            <a:r>
              <a:rPr lang="fi-FI" sz="2400" dirty="0" smtClean="0"/>
              <a:t>  </a:t>
            </a:r>
            <a:r>
              <a:rPr lang="fi-FI" sz="1600" dirty="0" smtClean="0"/>
              <a:t>(vko 48)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Kutsuvieras avajaisten suunnittelu ja toteutus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Seinämaalauksen esittely luokittain kaikille koulun oppilaille</a:t>
            </a:r>
          </a:p>
        </p:txBody>
      </p:sp>
      <p:sp>
        <p:nvSpPr>
          <p:cNvPr id="4" name="Suorakulmio 3"/>
          <p:cNvSpPr/>
          <p:nvPr/>
        </p:nvSpPr>
        <p:spPr>
          <a:xfrm rot="1135947">
            <a:off x="8452337" y="2320394"/>
            <a:ext cx="2884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”Kun 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ilmoittauduin Maaritille, en yhtään tiennyt et olisin mukana näin isossa jutussa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endParaRPr lang="fi-FI" sz="24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 rot="20607720">
            <a:off x="451435" y="5153601"/>
            <a:ext cx="2667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”Hallittu 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prosessi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</a:t>
            </a:r>
          </a:p>
          <a:p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jossa oli alku ja loppu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.”</a:t>
            </a:r>
            <a:r>
              <a:rPr lang="fi-FI" sz="16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6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 rot="20823597">
            <a:off x="9571828" y="1097739"/>
            <a:ext cx="2094186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2400" kern="0" dirty="0" err="1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Mähän</a:t>
            </a:r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puhuin englantia!”</a:t>
            </a:r>
            <a:r>
              <a:rPr lang="fi-FI" sz="105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05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 rot="19987817">
            <a:off x="1253626" y="2864022"/>
            <a:ext cx="1941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”Hyvin suunniteltu, on vähän  niin </a:t>
            </a:r>
            <a:r>
              <a:rPr lang="fi-FI" sz="2400" b="1" kern="0" dirty="0" err="1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ku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kokonaan tehty – eikö?</a:t>
            </a:r>
            <a:r>
              <a:rPr lang="fi-FI" sz="2400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2400" kern="0" dirty="0">
                <a:solidFill>
                  <a:srgbClr val="4B4F56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2400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11137" y="1365721"/>
            <a:ext cx="23072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”Ennen syyslomaa </a:t>
            </a:r>
          </a:p>
          <a:p>
            <a:r>
              <a:rPr lang="fi-FI" sz="2400" kern="0" dirty="0" err="1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tää</a:t>
            </a:r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2400" kern="0" dirty="0" err="1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olis</a:t>
            </a:r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kokonaan valmis!</a:t>
            </a:r>
            <a:r>
              <a:rPr lang="fi-FI" sz="105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05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650810" y="4537965"/>
            <a:ext cx="2267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”Koko prosessi toteutuu  6 viikossa!?”</a:t>
            </a:r>
            <a:endParaRPr lang="fi-FI" sz="2400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70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416" y="2171700"/>
            <a:ext cx="2699508" cy="47188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9" y="2315418"/>
            <a:ext cx="2781300" cy="4575087"/>
          </a:xfrm>
          <a:prstGeom prst="rect">
            <a:avLst/>
          </a:prstGeom>
        </p:spPr>
      </p:pic>
      <p:pic>
        <p:nvPicPr>
          <p:cNvPr id="99" name="Shape 9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132" y="0"/>
            <a:ext cx="3696168" cy="6851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ruutu 2"/>
          <p:cNvSpPr txBox="1"/>
          <p:nvPr/>
        </p:nvSpPr>
        <p:spPr>
          <a:xfrm>
            <a:off x="271870" y="942833"/>
            <a:ext cx="5011804" cy="954107"/>
          </a:xfrm>
          <a:prstGeom prst="rect">
            <a:avLst/>
          </a:prstGeom>
          <a:ln w="38100">
            <a:noFill/>
          </a:ln>
        </p:spPr>
        <p:txBody>
          <a:bodyPr wrap="square" rtlCol="0" anchor="t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”Tutustutaan </a:t>
            </a:r>
            <a:r>
              <a:rPr lang="fi-FI" sz="28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graffitiiekniikkaan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ammattilaisen opastamana.” 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3175696" y="4531102"/>
            <a:ext cx="1834388" cy="156966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”Vapaata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kokeilua ja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harjoittelua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 värien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kanssa</a:t>
            </a:r>
            <a:r>
              <a:rPr lang="fi-FI" sz="2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.”</a:t>
            </a:r>
            <a:endParaRPr lang="fi-FI" sz="2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271870" y="260417"/>
            <a:ext cx="3625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1. Workshop</a:t>
            </a:r>
            <a:endParaRPr lang="fi-FI" sz="3600" b="1" kern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2B051"/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3103677" y="2696190"/>
            <a:ext cx="2143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”Innostuttiin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uusista 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työskentelytavoista.”</a:t>
            </a: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633956" y="327280"/>
            <a:ext cx="19784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”Learning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by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doing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– vai oliko se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learning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by</a:t>
            </a:r>
            <a:endParaRPr lang="fi-FI" sz="2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  <a:p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making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</a:t>
            </a:r>
            <a:r>
              <a:rPr lang="fi-FI" sz="2400" b="1" kern="0" dirty="0" err="1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mistakes</a:t>
            </a:r>
            <a:r>
              <a:rPr lang="fi-FI" sz="24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!”</a:t>
            </a:r>
            <a:endParaRPr lang="fi-FI" sz="1400" b="1" kern="0" dirty="0">
              <a:solidFill>
                <a:srgbClr val="00000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24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505" y="1256634"/>
            <a:ext cx="3139834" cy="5584643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625" y="2185555"/>
            <a:ext cx="2529050" cy="4498276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541860" y="1825679"/>
            <a:ext cx="265676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Turvallisuus</a:t>
            </a: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/>
            </a:r>
            <a:b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</a:b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Yhdessä </a:t>
            </a: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toimiminen</a:t>
            </a: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/>
            </a:r>
            <a:b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</a:b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Yrittäminen</a:t>
            </a: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/>
            </a:r>
            <a:b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</a:br>
            <a:r>
              <a:rPr lang="fi-FI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Vastuullisuus</a:t>
            </a:r>
          </a:p>
        </p:txBody>
      </p:sp>
      <p:sp>
        <p:nvSpPr>
          <p:cNvPr id="4" name="Suorakulmio 3"/>
          <p:cNvSpPr/>
          <p:nvPr/>
        </p:nvSpPr>
        <p:spPr>
          <a:xfrm>
            <a:off x="8176071" y="1345502"/>
            <a:ext cx="2273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4. Kotitehtävä:</a:t>
            </a:r>
            <a:endParaRPr lang="fi-FI" sz="36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 rot="957615">
            <a:off x="9612644" y="238483"/>
            <a:ext cx="128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OPS </a:t>
            </a:r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2016</a:t>
            </a:r>
          </a:p>
        </p:txBody>
      </p:sp>
      <p:sp>
        <p:nvSpPr>
          <p:cNvPr id="7" name="Suorakulmio 6"/>
          <p:cNvSpPr/>
          <p:nvPr/>
        </p:nvSpPr>
        <p:spPr>
          <a:xfrm>
            <a:off x="432657" y="225658"/>
            <a:ext cx="8208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1. </a:t>
            </a:r>
            <a:r>
              <a:rPr lang="fi-FI" sz="32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Workshop</a:t>
            </a:r>
          </a:p>
          <a:p>
            <a:r>
              <a:rPr lang="fi-FI" sz="24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Projektin esittely ja ideoinnin lähtökohdat:</a:t>
            </a:r>
            <a:endParaRPr lang="fi-FI" sz="24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56492" y="1428703"/>
            <a:ext cx="3310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1. Moision </a:t>
            </a:r>
            <a:r>
              <a:rPr lang="fi-FI" sz="36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koulun arvot</a:t>
            </a:r>
          </a:p>
        </p:txBody>
      </p:sp>
      <p:sp>
        <p:nvSpPr>
          <p:cNvPr id="9" name="Suorakulmio 8"/>
          <p:cNvSpPr/>
          <p:nvPr/>
        </p:nvSpPr>
        <p:spPr>
          <a:xfrm>
            <a:off x="8914136" y="225658"/>
            <a:ext cx="2681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600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  Herättää</a:t>
            </a:r>
          </a:p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             keskustelua !</a:t>
            </a:r>
            <a:endParaRPr lang="fi-FI" sz="1600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115652" y="3850709"/>
            <a:ext cx="32319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2. Mitä mahdollisuuksia</a:t>
            </a:r>
          </a:p>
          <a:p>
            <a:r>
              <a:rPr lang="fi-FI" sz="32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 syntyy eri tekniikoista?</a:t>
            </a:r>
            <a:endParaRPr lang="fi-FI" sz="32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08" y="4945483"/>
            <a:ext cx="2705100" cy="200025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851" y="5004797"/>
            <a:ext cx="3088672" cy="1853203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759" y="5021517"/>
            <a:ext cx="2747493" cy="1819761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8176071" y="4280563"/>
            <a:ext cx="4157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3. Tila  ideoinnin lähtökohtana?!</a:t>
            </a:r>
            <a:endParaRPr lang="fi-FI" sz="32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8176071" y="2006845"/>
            <a:ext cx="387438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Tuo seuraavaan workshoppiin jokin </a:t>
            </a:r>
            <a:r>
              <a:rPr lang="fi-FI" sz="1600" b="1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luonnos, esine, kuva </a:t>
            </a:r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joka </a:t>
            </a:r>
            <a:r>
              <a:rPr lang="fi-FI" sz="1600" kern="0" dirty="0" err="1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visioituu</a:t>
            </a:r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 tämän päiväisestä työpajasta ! </a:t>
            </a:r>
          </a:p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</a:p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”Kaikki on  mahdollista toteuttaa!”</a:t>
            </a:r>
          </a:p>
          <a:p>
            <a:endParaRPr lang="fi-FI" sz="1600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T</a:t>
            </a:r>
            <a:r>
              <a:rPr lang="fi-FI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  <a:sym typeface="Arial"/>
              </a:rPr>
              <a:t>uo yksittäisiä elementtejä – mistä teos voisi rakentua !</a:t>
            </a:r>
          </a:p>
          <a:p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252" y="5004797"/>
            <a:ext cx="3355748" cy="18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7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8635" y="-27722"/>
            <a:ext cx="5805201" cy="3260946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207" y="2703188"/>
            <a:ext cx="2600427" cy="462529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0" y="2846584"/>
            <a:ext cx="5540991" cy="415481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-3059771" y="6818892"/>
            <a:ext cx="6587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6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endParaRPr lang="fi-FI" sz="16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                     </a:t>
            </a:r>
            <a:endParaRPr lang="fi-FI" sz="28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5491507" y="5634139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i-FI" sz="1400" b="1" i="1" kern="0" dirty="0">
              <a:solidFill>
                <a:srgbClr val="000000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2836458" y="2056262"/>
            <a:ext cx="82696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endParaRPr lang="fi-FI" sz="2000" b="1" kern="0" dirty="0">
              <a:solidFill>
                <a:prstClr val="black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3048000" y="3167390"/>
            <a:ext cx="2492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sz="1400" kern="0" dirty="0">
                <a:solidFill>
                  <a:srgbClr val="4B4F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792121" y="22968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Workshop</a:t>
            </a:r>
          </a:p>
          <a:p>
            <a:r>
              <a:rPr lang="fi-FI" sz="2000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Yhteinen luonnos alkaa rakentua</a:t>
            </a:r>
            <a:endParaRPr lang="fi-FI" sz="2000" b="1" kern="0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pic>
        <p:nvPicPr>
          <p:cNvPr id="23" name="Kuva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515" y="-844552"/>
            <a:ext cx="3322608" cy="4419983"/>
          </a:xfrm>
          <a:prstGeom prst="rect">
            <a:avLst/>
          </a:prstGeom>
        </p:spPr>
      </p:pic>
      <p:sp>
        <p:nvSpPr>
          <p:cNvPr id="27" name="Suorakulmio 26"/>
          <p:cNvSpPr/>
          <p:nvPr/>
        </p:nvSpPr>
        <p:spPr>
          <a:xfrm>
            <a:off x="-1361869" y="725736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i-FI" sz="1400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279" y="783365"/>
            <a:ext cx="4494197" cy="4899717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37182">
            <a:off x="6324035" y="3082200"/>
            <a:ext cx="3452766" cy="5794098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96513" y="1062487"/>
            <a:ext cx="3567482" cy="475664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362">
            <a:off x="4834115" y="-318565"/>
            <a:ext cx="4730766" cy="3548075"/>
          </a:xfrm>
          <a:prstGeom prst="rect">
            <a:avLst/>
          </a:prstGeom>
        </p:spPr>
      </p:pic>
      <p:sp>
        <p:nvSpPr>
          <p:cNvPr id="29" name="Suorakulmio 28"/>
          <p:cNvSpPr/>
          <p:nvPr/>
        </p:nvSpPr>
        <p:spPr>
          <a:xfrm>
            <a:off x="5616420" y="374762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”Jokainen esitteli oman luonnoksensa tai </a:t>
            </a:r>
          </a:p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esineensä ja kertoi siitä….</a:t>
            </a:r>
          </a:p>
        </p:txBody>
      </p:sp>
      <p:sp>
        <p:nvSpPr>
          <p:cNvPr id="30" name="Suorakulmio 29"/>
          <p:cNvSpPr/>
          <p:nvPr/>
        </p:nvSpPr>
        <p:spPr>
          <a:xfrm>
            <a:off x="7364207" y="5243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… niiden pohjalta alkoi syntyä </a:t>
            </a:r>
          </a:p>
          <a:p>
            <a:r>
              <a:rPr lang="fi-FI" sz="2800" b="1" kern="0" dirty="0">
                <a:solidFill>
                  <a:prstClr val="black"/>
                </a:solidFill>
                <a:latin typeface="Chiller" panose="04020404031007020602" pitchFamily="82" charset="0"/>
                <a:cs typeface="Arial"/>
                <a:sym typeface="Arial"/>
              </a:rPr>
              <a:t>yhteinen ”tarina” tai maailma.</a:t>
            </a:r>
          </a:p>
        </p:txBody>
      </p:sp>
    </p:spTree>
    <p:extLst>
      <p:ext uri="{BB962C8B-B14F-4D97-AF65-F5344CB8AC3E}">
        <p14:creationId xmlns:p14="http://schemas.microsoft.com/office/powerpoint/2010/main" val="99173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88" y="2124150"/>
            <a:ext cx="8201891" cy="4733850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2073794" y="5072257"/>
            <a:ext cx="1011820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3200" b="1" kern="0" dirty="0">
                <a:solidFill>
                  <a:srgbClr val="8ADE9B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Hauskaa ja rakentavaa kritiikkiä, </a:t>
            </a:r>
            <a:r>
              <a:rPr lang="fi-FI" sz="3200" b="1" kern="0" dirty="0">
                <a:solidFill>
                  <a:srgbClr val="8ADE9B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keskustelua</a:t>
            </a:r>
            <a:br>
              <a:rPr lang="fi-FI" sz="3200" b="1" kern="0" dirty="0">
                <a:solidFill>
                  <a:srgbClr val="8ADE9B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lang="fi-FI" sz="3200" b="1" kern="0" dirty="0">
                <a:solidFill>
                  <a:srgbClr val="8ADE9B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i-FI" sz="3200" b="1" kern="0" dirty="0">
                <a:solidFill>
                  <a:srgbClr val="8ADE9B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ja omien mielipiteiden esille tuomista.”</a:t>
            </a:r>
            <a:endParaRPr lang="fi-FI" sz="2800" b="1" kern="0" dirty="0">
              <a:solidFill>
                <a:srgbClr val="8ADE9B"/>
              </a:solidFill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682388" y="337699"/>
            <a:ext cx="9928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kern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42B051"/>
                  </a:outerShdw>
                </a:effectLst>
                <a:latin typeface="Arial"/>
                <a:cs typeface="Arial"/>
                <a:sym typeface="Arial"/>
              </a:rPr>
              <a:t>2. Workshop</a:t>
            </a:r>
          </a:p>
          <a:p>
            <a:r>
              <a:rPr lang="fi-FI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Yhteinen </a:t>
            </a:r>
            <a:r>
              <a:rPr lang="fi-FI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maailma – tarina  alkaa </a:t>
            </a:r>
            <a:r>
              <a:rPr lang="fi-FI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hahmottua </a:t>
            </a:r>
            <a:r>
              <a:rPr lang="fi-FI" b="1" kern="0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!</a:t>
            </a:r>
          </a:p>
        </p:txBody>
      </p:sp>
      <p:sp>
        <p:nvSpPr>
          <p:cNvPr id="6" name="Suorakulmio 5"/>
          <p:cNvSpPr/>
          <p:nvPr/>
        </p:nvSpPr>
        <p:spPr>
          <a:xfrm rot="726984">
            <a:off x="6025033" y="2557105"/>
            <a:ext cx="2937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srgbClr val="7030A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”Entä jos tehdään näin?” </a:t>
            </a:r>
            <a:endParaRPr lang="fi-FI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502988" y="1352765"/>
            <a:ext cx="7776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kern="0" dirty="0">
                <a:solidFill>
                  <a:srgbClr val="FFC00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”Kaikkia kunnioitettiin ja mielipiteitä pidettiin tärkeinä.”</a:t>
            </a:r>
            <a:endParaRPr lang="fi-FI" sz="3600" kern="0" dirty="0">
              <a:solidFill>
                <a:srgbClr val="FFC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202574" y="252355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800" b="1" kern="0" dirty="0">
                <a:solidFill>
                  <a:srgbClr val="00B05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fi-FI" sz="3200" b="1" kern="0" dirty="0">
                <a:solidFill>
                  <a:srgbClr val="00B05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Jokainen osasi kantaa kortensa kekoon.”</a:t>
            </a:r>
          </a:p>
          <a:p>
            <a:r>
              <a:rPr lang="fi-FI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lang="fi-FI" b="1" kern="0" dirty="0">
                <a:solidFill>
                  <a:prstClr val="black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fi-FI" b="1" kern="0" dirty="0">
              <a:solidFill>
                <a:prstClr val="black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2838720" y="3418231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kern="0" dirty="0">
                <a:solidFill>
                  <a:srgbClr val="0070C0"/>
                </a:solidFill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”Kaikki työntekijät toivat jotain omaa työhön.” </a:t>
            </a:r>
            <a:endParaRPr lang="fi-FI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uorakulmio 9"/>
          <p:cNvSpPr/>
          <p:nvPr/>
        </p:nvSpPr>
        <p:spPr>
          <a:xfrm rot="20685301">
            <a:off x="892456" y="3808355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”</a:t>
            </a:r>
            <a:r>
              <a:rPr lang="fi-FI" sz="2400" b="1" kern="0" dirty="0">
                <a:solidFill>
                  <a:srgbClr val="7030A0"/>
                </a:solidFill>
                <a:latin typeface="Chiller" panose="04020404031007020602" pitchFamily="82" charset="0"/>
                <a:cs typeface="Arial"/>
                <a:sym typeface="Arial"/>
              </a:rPr>
              <a:t>Joo ja sitten…”</a:t>
            </a:r>
            <a:endParaRPr lang="fi-FI" sz="2400" b="1" kern="0" dirty="0">
              <a:solidFill>
                <a:srgbClr val="7030A0"/>
              </a:solidFill>
              <a:latin typeface="Chiller" panose="04020404031007020602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44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9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10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2.xml><?xml version="1.0" encoding="utf-8"?>
<a:theme xmlns:a="http://schemas.openxmlformats.org/drawingml/2006/main" name="11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12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4.xml><?xml version="1.0" encoding="utf-8"?>
<a:theme xmlns:a="http://schemas.openxmlformats.org/drawingml/2006/main" name="13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5.xml><?xml version="1.0" encoding="utf-8"?>
<a:theme xmlns:a="http://schemas.openxmlformats.org/drawingml/2006/main" name="14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6.xml><?xml version="1.0" encoding="utf-8"?>
<a:theme xmlns:a="http://schemas.openxmlformats.org/drawingml/2006/main" name="15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7.xml><?xml version="1.0" encoding="utf-8"?>
<a:theme xmlns:a="http://schemas.openxmlformats.org/drawingml/2006/main" name="16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8.xml><?xml version="1.0" encoding="utf-8"?>
<a:theme xmlns:a="http://schemas.openxmlformats.org/drawingml/2006/main" name="17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9.xml><?xml version="1.0" encoding="utf-8"?>
<a:theme xmlns:a="http://schemas.openxmlformats.org/drawingml/2006/main" name="18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0.xml><?xml version="1.0" encoding="utf-8"?>
<a:theme xmlns:a="http://schemas.openxmlformats.org/drawingml/2006/main" name="19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1.xml><?xml version="1.0" encoding="utf-8"?>
<a:theme xmlns:a="http://schemas.openxmlformats.org/drawingml/2006/main" name="20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2.xml><?xml version="1.0" encoding="utf-8"?>
<a:theme xmlns:a="http://schemas.openxmlformats.org/drawingml/2006/main" name="21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3.xml><?xml version="1.0" encoding="utf-8"?>
<a:theme xmlns:a="http://schemas.openxmlformats.org/drawingml/2006/main" name="22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4.xml><?xml version="1.0" encoding="utf-8"?>
<a:theme xmlns:a="http://schemas.openxmlformats.org/drawingml/2006/main" name="23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5.xml><?xml version="1.0" encoding="utf-8"?>
<a:theme xmlns:a="http://schemas.openxmlformats.org/drawingml/2006/main" name="24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6.xml><?xml version="1.0" encoding="utf-8"?>
<a:theme xmlns:a="http://schemas.openxmlformats.org/drawingml/2006/main" name="25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7.xml><?xml version="1.0" encoding="utf-8"?>
<a:theme xmlns:a="http://schemas.openxmlformats.org/drawingml/2006/main" name="26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8.xml><?xml version="1.0" encoding="utf-8"?>
<a:theme xmlns:a="http://schemas.openxmlformats.org/drawingml/2006/main" name="27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9.xml><?xml version="1.0" encoding="utf-8"?>
<a:theme xmlns:a="http://schemas.openxmlformats.org/drawingml/2006/main" name="28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0.xml><?xml version="1.0" encoding="utf-8"?>
<a:theme xmlns:a="http://schemas.openxmlformats.org/drawingml/2006/main" name="29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1.xml><?xml version="1.0" encoding="utf-8"?>
<a:theme xmlns:a="http://schemas.openxmlformats.org/drawingml/2006/main" name="30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2.xml><?xml version="1.0" encoding="utf-8"?>
<a:theme xmlns:a="http://schemas.openxmlformats.org/drawingml/2006/main" name="31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3.xml><?xml version="1.0" encoding="utf-8"?>
<a:theme xmlns:a="http://schemas.openxmlformats.org/drawingml/2006/main" name="32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4.xml><?xml version="1.0" encoding="utf-8"?>
<a:theme xmlns:a="http://schemas.openxmlformats.org/drawingml/2006/main" name="33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5.xml><?xml version="1.0" encoding="utf-8"?>
<a:theme xmlns:a="http://schemas.openxmlformats.org/drawingml/2006/main" name="34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6.xml><?xml version="1.0" encoding="utf-8"?>
<a:theme xmlns:a="http://schemas.openxmlformats.org/drawingml/2006/main" name="35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7.xml><?xml version="1.0" encoding="utf-8"?>
<a:theme xmlns:a="http://schemas.openxmlformats.org/drawingml/2006/main" name="36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4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5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6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7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8_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6B6205598CFE0489256A8B902512BD2" ma:contentTypeVersion="2" ma:contentTypeDescription="Luo uusi asiakirja." ma:contentTypeScope="" ma:versionID="9bd7d42d19a26f7df938e48de536d90e">
  <xsd:schema xmlns:xsd="http://www.w3.org/2001/XMLSchema" xmlns:xs="http://www.w3.org/2001/XMLSchema" xmlns:p="http://schemas.microsoft.com/office/2006/metadata/properties" xmlns:ns2="fbfffb92-b77b-468a-a513-0c17e53a1aa3" targetNamespace="http://schemas.microsoft.com/office/2006/metadata/properties" ma:root="true" ma:fieldsID="ba82094aa3b58dbfbe3ea036f22f3fcb" ns2:_="">
    <xsd:import namespace="fbfffb92-b77b-468a-a513-0c17e53a1a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fb92-b77b-468a-a513-0c17e53a1a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26B558-73DE-4901-AFE3-FE7C8C645ABF}"/>
</file>

<file path=customXml/itemProps2.xml><?xml version="1.0" encoding="utf-8"?>
<ds:datastoreItem xmlns:ds="http://schemas.openxmlformats.org/officeDocument/2006/customXml" ds:itemID="{BFE2B4CB-D44D-41EF-8FDF-0DF0BB0A83BF}"/>
</file>

<file path=customXml/itemProps3.xml><?xml version="1.0" encoding="utf-8"?>
<ds:datastoreItem xmlns:ds="http://schemas.openxmlformats.org/officeDocument/2006/customXml" ds:itemID="{5280EB54-6DCC-4929-A66D-A8ECFC0BEB9E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1699</Words>
  <Application>Microsoft Office PowerPoint</Application>
  <PresentationFormat>Laajakuva</PresentationFormat>
  <Paragraphs>334</Paragraphs>
  <Slides>37</Slides>
  <Notes>5</Notes>
  <HiddenSlides>0</HiddenSlides>
  <MMClips>1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37</vt:i4>
      </vt:variant>
      <vt:variant>
        <vt:lpstr>Dian otsikot</vt:lpstr>
      </vt:variant>
      <vt:variant>
        <vt:i4>37</vt:i4>
      </vt:variant>
    </vt:vector>
  </HeadingPairs>
  <TitlesOfParts>
    <vt:vector size="83" baseType="lpstr">
      <vt:lpstr>Arial</vt:lpstr>
      <vt:lpstr>Calibri</vt:lpstr>
      <vt:lpstr>Chiller</vt:lpstr>
      <vt:lpstr>Freestyle Script</vt:lpstr>
      <vt:lpstr>Georgia</vt:lpstr>
      <vt:lpstr>Times New Roman</vt:lpstr>
      <vt:lpstr>Trebuchet MS</vt:lpstr>
      <vt:lpstr>Wingdings</vt:lpstr>
      <vt:lpstr>Wingdings 3</vt:lpstr>
      <vt:lpstr>Pinta</vt:lpstr>
      <vt:lpstr>1_Pinta</vt:lpstr>
      <vt:lpstr>2_Pinta</vt:lpstr>
      <vt:lpstr>3_Pinta</vt:lpstr>
      <vt:lpstr>4_Pinta</vt:lpstr>
      <vt:lpstr>5_Pinta</vt:lpstr>
      <vt:lpstr>6_Pinta</vt:lpstr>
      <vt:lpstr>7_Pinta</vt:lpstr>
      <vt:lpstr>8_Pinta</vt:lpstr>
      <vt:lpstr>9_Pinta</vt:lpstr>
      <vt:lpstr>10_Pinta</vt:lpstr>
      <vt:lpstr>11_Pinta</vt:lpstr>
      <vt:lpstr>12_Pinta</vt:lpstr>
      <vt:lpstr>13_Pinta</vt:lpstr>
      <vt:lpstr>14_Pinta</vt:lpstr>
      <vt:lpstr>15_Pinta</vt:lpstr>
      <vt:lpstr>16_Pinta</vt:lpstr>
      <vt:lpstr>17_Pinta</vt:lpstr>
      <vt:lpstr>18_Pinta</vt:lpstr>
      <vt:lpstr>19_Pinta</vt:lpstr>
      <vt:lpstr>20_Pinta</vt:lpstr>
      <vt:lpstr>21_Pinta</vt:lpstr>
      <vt:lpstr>22_Pinta</vt:lpstr>
      <vt:lpstr>23_Pinta</vt:lpstr>
      <vt:lpstr>24_Pinta</vt:lpstr>
      <vt:lpstr>25_Pinta</vt:lpstr>
      <vt:lpstr>26_Pinta</vt:lpstr>
      <vt:lpstr>27_Pinta</vt:lpstr>
      <vt:lpstr>28_Pinta</vt:lpstr>
      <vt:lpstr>29_Pinta</vt:lpstr>
      <vt:lpstr>30_Pinta</vt:lpstr>
      <vt:lpstr>31_Pinta</vt:lpstr>
      <vt:lpstr>32_Pinta</vt:lpstr>
      <vt:lpstr>33_Pinta</vt:lpstr>
      <vt:lpstr>34_Pinta</vt:lpstr>
      <vt:lpstr>35_Pinta</vt:lpstr>
      <vt:lpstr>36_Pinta</vt:lpstr>
      <vt:lpstr>       </vt:lpstr>
      <vt:lpstr>Mistä kaikki oikeastaan alkoi?</vt:lpstr>
      <vt:lpstr>Ideointi -päivästä tuottui kymmenittäin ideoita !</vt:lpstr>
      <vt:lpstr>PowerPoint-esitys</vt:lpstr>
      <vt:lpstr>Toteutussuunnitelma ja aikataulu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Pirnet Opetus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</dc:title>
  <dc:creator>Heidi Kotila</dc:creator>
  <cp:lastModifiedBy>Heidi Kotila</cp:lastModifiedBy>
  <cp:revision>7</cp:revision>
  <dcterms:created xsi:type="dcterms:W3CDTF">2017-02-20T09:43:09Z</dcterms:created>
  <dcterms:modified xsi:type="dcterms:W3CDTF">2017-02-20T10:05:45Z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0x010100C6B6205598CFE0489256A8B902512BD2</vt:lpwstr>
  </property>
</Properties>
</file>