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3"/>
  </p:sldMasterIdLst>
  <p:notesMasterIdLst>
    <p:notesMasterId r:id="rId8"/>
  </p:notesMasterIdLst>
  <p:handoutMasterIdLst>
    <p:handoutMasterId r:id="rId9"/>
  </p:handoutMasterIdLst>
  <p:sldIdLst>
    <p:sldId id="264" r:id="rId4"/>
    <p:sldId id="276" r:id="rId5"/>
    <p:sldId id="266" r:id="rId6"/>
    <p:sldId id="277" r:id="rId7"/>
  </p:sldIdLst>
  <p:sldSz cx="12188825" cy="6858000"/>
  <p:notesSz cx="6858000" cy="9144000"/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98A132ED-DB03-8C48-B197-BD02787B7B64}">
          <p14:sldIdLst>
            <p14:sldId id="264"/>
            <p14:sldId id="276"/>
            <p14:sldId id="26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6973A1-C78C-401E-9BFB-4379A3856163}" v="5" dt="2018-10-26T09:02:44.444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39"/>
        <p:guide orient="horz" pos="216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26/10/2018</a:t>
            </a:fld>
            <a:endParaRPr lang="en-GB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8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366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76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i-FI"/>
              <a:t>Muokkaa perustyyl. napsautt.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/>
              <a:t>Muokkaa alaotsikon perustyyliä napsautt.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fi-FI"/>
              <a:t>Muokkaa perustyyl. napsautt.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/>
              <a:t>Muokkaa perustyyl. napsautt.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26/10/2018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 rtl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err="1"/>
              <a:t>Yhteisopettajuus</a:t>
            </a:r>
            <a:r>
              <a:rPr lang="en-GB"/>
              <a:t> </a:t>
            </a:r>
            <a:r>
              <a:rPr lang="en-GB" err="1"/>
              <a:t>avoimessa</a:t>
            </a:r>
            <a:r>
              <a:rPr lang="en-GB"/>
              <a:t> </a:t>
            </a:r>
            <a:r>
              <a:rPr lang="en-GB" err="1"/>
              <a:t>oppimistilassa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121899" tIns="60949" rIns="121899" bIns="60949" rtlCol="0" anchor="t">
            <a:normAutofit fontScale="85000" lnSpcReduction="20000"/>
          </a:bodyPr>
          <a:lstStyle/>
          <a:p>
            <a:pPr rtl="0"/>
            <a:endParaRPr lang="en-GB"/>
          </a:p>
          <a:p>
            <a:pPr rtl="0"/>
            <a:r>
              <a:rPr lang="en-GB"/>
              <a:t>Minna Haring</a:t>
            </a:r>
          </a:p>
          <a:p>
            <a:pPr rtl="0"/>
            <a:r>
              <a:rPr lang="en-GB"/>
              <a:t>Mika Mononen</a:t>
            </a:r>
          </a:p>
          <a:p>
            <a:pPr rtl="0"/>
            <a:r>
              <a:rPr lang="en-GB"/>
              <a:t>Ulla Sten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err="1"/>
              <a:t>Yhteisopettajuuden</a:t>
            </a:r>
            <a:r>
              <a:rPr lang="en-GB"/>
              <a:t> </a:t>
            </a:r>
            <a:r>
              <a:rPr lang="en-GB" err="1"/>
              <a:t>malleja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rtl="0"/>
            <a:r>
              <a:rPr lang="en-GB" err="1"/>
              <a:t>luokanopettaja</a:t>
            </a:r>
            <a:r>
              <a:rPr lang="en-GB"/>
              <a:t> – </a:t>
            </a:r>
            <a:r>
              <a:rPr lang="en-GB" err="1"/>
              <a:t>erityisopettaja</a:t>
            </a:r>
            <a:endParaRPr lang="en-GB"/>
          </a:p>
          <a:p>
            <a:pPr rtl="0"/>
            <a:r>
              <a:rPr lang="en-GB" err="1"/>
              <a:t>luokanopettaja</a:t>
            </a:r>
            <a:r>
              <a:rPr lang="en-GB"/>
              <a:t> – </a:t>
            </a:r>
            <a:r>
              <a:rPr lang="en-GB" err="1"/>
              <a:t>aineenopettaja</a:t>
            </a:r>
            <a:endParaRPr lang="en-US"/>
          </a:p>
          <a:p>
            <a:pPr rtl="0"/>
            <a:r>
              <a:rPr lang="en-US" err="1"/>
              <a:t>luokkatasotiimi</a:t>
            </a:r>
            <a:r>
              <a:rPr lang="en-US"/>
              <a:t> – </a:t>
            </a:r>
            <a:r>
              <a:rPr lang="en-US" err="1"/>
              <a:t>luokkia</a:t>
            </a:r>
            <a:r>
              <a:rPr lang="en-US"/>
              <a:t> </a:t>
            </a:r>
            <a:r>
              <a:rPr lang="en-US" err="1"/>
              <a:t>opettavat</a:t>
            </a:r>
            <a:r>
              <a:rPr lang="en-US"/>
              <a:t> </a:t>
            </a:r>
            <a:r>
              <a:rPr lang="en-US" err="1"/>
              <a:t>opettajat</a:t>
            </a:r>
            <a:endParaRPr lang="en-US"/>
          </a:p>
          <a:p>
            <a:pPr rtl="0"/>
            <a:r>
              <a:rPr lang="en-US" err="1"/>
              <a:t>yhteissuunnittelu</a:t>
            </a:r>
            <a:r>
              <a:rPr lang="en-US"/>
              <a:t> </a:t>
            </a:r>
            <a:r>
              <a:rPr lang="en-US" err="1"/>
              <a:t>eri</a:t>
            </a:r>
            <a:r>
              <a:rPr lang="en-US"/>
              <a:t> </a:t>
            </a:r>
            <a:r>
              <a:rPr lang="en-US" err="1"/>
              <a:t>kokoonpanoissa</a:t>
            </a:r>
            <a:endParaRPr lang="en-US"/>
          </a:p>
          <a:p>
            <a:pPr rtl="0"/>
            <a:r>
              <a:rPr lang="en-US" err="1"/>
              <a:t>samanaikaisopettajuus</a:t>
            </a:r>
            <a:endParaRPr lang="en-US"/>
          </a:p>
          <a:p>
            <a:pPr rtl="0"/>
            <a:r>
              <a:rPr lang="en-US" err="1"/>
              <a:t>tiimiopettajuus</a:t>
            </a:r>
            <a:endParaRPr lang="en-US"/>
          </a:p>
          <a:p>
            <a:pPr rtl="0"/>
            <a:r>
              <a:rPr lang="en-US" err="1"/>
              <a:t>Jne</a:t>
            </a:r>
            <a:r>
              <a:rPr lang="en-US"/>
              <a:t>…</a:t>
            </a:r>
          </a:p>
          <a:p>
            <a:pPr rtl="0"/>
            <a:endParaRPr lang="en-GB"/>
          </a:p>
          <a:p>
            <a:pPr marL="0" indent="0" rtl="0">
              <a:buNone/>
            </a:pPr>
            <a:r>
              <a:rPr lang="en-GB" err="1"/>
              <a:t>Käsitteitä</a:t>
            </a:r>
            <a:r>
              <a:rPr lang="en-GB"/>
              <a:t> </a:t>
            </a:r>
            <a:r>
              <a:rPr lang="en-GB" err="1"/>
              <a:t>useita</a:t>
            </a:r>
            <a:r>
              <a:rPr lang="en-GB"/>
              <a:t>, </a:t>
            </a:r>
            <a:r>
              <a:rPr lang="en-GB" err="1"/>
              <a:t>mutta</a:t>
            </a:r>
            <a:r>
              <a:rPr lang="en-GB"/>
              <a:t> </a:t>
            </a:r>
            <a:r>
              <a:rPr lang="en-GB" err="1"/>
              <a:t>niissä</a:t>
            </a:r>
            <a:r>
              <a:rPr lang="en-GB"/>
              <a:t> on </a:t>
            </a:r>
            <a:r>
              <a:rPr lang="en-GB" err="1"/>
              <a:t>usein</a:t>
            </a:r>
            <a:r>
              <a:rPr lang="en-GB"/>
              <a:t> </a:t>
            </a:r>
          </a:p>
          <a:p>
            <a:pPr marL="0" indent="0" rtl="0">
              <a:buNone/>
            </a:pPr>
            <a:r>
              <a:rPr lang="en-GB" err="1"/>
              <a:t>paljon</a:t>
            </a:r>
            <a:r>
              <a:rPr lang="en-GB"/>
              <a:t> </a:t>
            </a:r>
            <a:r>
              <a:rPr lang="en-GB" err="1"/>
              <a:t>samaa</a:t>
            </a:r>
            <a:r>
              <a:rPr lang="en-GB"/>
              <a:t>.</a:t>
            </a:r>
          </a:p>
        </p:txBody>
      </p:sp>
      <p:pic>
        <p:nvPicPr>
          <p:cNvPr id="1026" name="Picture 2" descr="https://oppimaisema.fi/image.php?id=118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3055672"/>
            <a:ext cx="4460171" cy="3345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B9922180-B572-954C-B6B1-194E3FD3E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4852" y="2643820"/>
            <a:ext cx="1296144" cy="418232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804" y="404664"/>
            <a:ext cx="7008574" cy="792931"/>
          </a:xfrm>
        </p:spPr>
        <p:txBody>
          <a:bodyPr rtlCol="0">
            <a:normAutofit/>
          </a:bodyPr>
          <a:lstStyle/>
          <a:p>
            <a:pPr rtl="0"/>
            <a:r>
              <a:rPr lang="en-US" sz="4400" err="1"/>
              <a:t>Meidän</a:t>
            </a:r>
            <a:r>
              <a:rPr lang="en-US" sz="4400"/>
              <a:t> “</a:t>
            </a:r>
            <a:r>
              <a:rPr lang="en-US" sz="4400" err="1"/>
              <a:t>malli</a:t>
            </a:r>
            <a:r>
              <a:rPr lang="en-US" sz="4400"/>
              <a:t>”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AE08875-76DD-9048-A48F-BE488E5D5E7B}"/>
              </a:ext>
            </a:extLst>
          </p:cNvPr>
          <p:cNvSpPr txBox="1"/>
          <p:nvPr/>
        </p:nvSpPr>
        <p:spPr>
          <a:xfrm>
            <a:off x="453500" y="1353892"/>
            <a:ext cx="7081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fi-FI"/>
              <a:t>Kaiken pohjana tiivis yhteissuunnittelu</a:t>
            </a:r>
          </a:p>
          <a:p>
            <a:pPr marL="952393" lvl="1" indent="-342900">
              <a:buFont typeface="Wingdings" pitchFamily="2" charset="2"/>
              <a:buChar char="Ø"/>
            </a:pPr>
            <a:r>
              <a:rPr lang="fi-FI"/>
              <a:t>Lukuvuoden rytmitys</a:t>
            </a:r>
          </a:p>
          <a:p>
            <a:pPr marL="952393" lvl="1" indent="-342900">
              <a:buFont typeface="Wingdings" pitchFamily="2" charset="2"/>
              <a:buChar char="Ø"/>
            </a:pPr>
            <a:r>
              <a:rPr lang="fi-FI"/>
              <a:t>Jaksojen suunnittelu yhdessä</a:t>
            </a:r>
          </a:p>
          <a:p>
            <a:pPr marL="952393" lvl="1" indent="-342900">
              <a:buFont typeface="Wingdings" pitchFamily="2" charset="2"/>
              <a:buChar char="Ø"/>
            </a:pPr>
            <a:r>
              <a:rPr lang="fi-FI"/>
              <a:t>Työnjako kaikille selväksi</a:t>
            </a:r>
          </a:p>
          <a:p>
            <a:pPr lvl="1"/>
            <a:endParaRPr lang="fi-FI"/>
          </a:p>
          <a:p>
            <a:pPr marL="342900" indent="-342900">
              <a:buFont typeface="Wingdings" pitchFamily="2" charset="2"/>
              <a:buChar char="Ø"/>
            </a:pPr>
            <a:r>
              <a:rPr lang="fi-FI"/>
              <a:t>Tuokio- tai työpistemalli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i-FI"/>
              <a:t>Projektimalli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fi-FI"/>
              <a:t>Urakkamalli</a:t>
            </a:r>
          </a:p>
          <a:p>
            <a:pPr marL="342900" indent="-342900">
              <a:buFont typeface="Wingdings" pitchFamily="2" charset="2"/>
              <a:buChar char="Ø"/>
            </a:pPr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D55D65FA-91AF-8B4C-A4ED-655605C39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04" y="3789040"/>
            <a:ext cx="3657773" cy="290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10236" y="260648"/>
            <a:ext cx="7008574" cy="1210319"/>
          </a:xfrm>
        </p:spPr>
        <p:txBody>
          <a:bodyPr rtlCol="0">
            <a:normAutofit fontScale="90000"/>
          </a:bodyPr>
          <a:lstStyle/>
          <a:p>
            <a:pPr rtl="0"/>
            <a:r>
              <a:rPr lang="en-US" err="1"/>
              <a:t>Mistä</a:t>
            </a:r>
            <a:r>
              <a:rPr lang="en-US"/>
              <a:t> </a:t>
            </a:r>
            <a:r>
              <a:rPr lang="en-US" err="1"/>
              <a:t>lähteä</a:t>
            </a:r>
            <a:r>
              <a:rPr lang="en-US"/>
              <a:t> </a:t>
            </a:r>
            <a:r>
              <a:rPr lang="en-US" err="1"/>
              <a:t>liikkeelle</a:t>
            </a:r>
            <a:r>
              <a:rPr lang="en-US"/>
              <a:t>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0236" y="2060848"/>
            <a:ext cx="7008574" cy="3573016"/>
          </a:xfrm>
        </p:spPr>
        <p:txBody>
          <a:bodyPr rtlCol="0">
            <a:normAutofit/>
          </a:bodyPr>
          <a:lstStyle/>
          <a:p>
            <a:pPr marL="457200" indent="-457200" rtl="0">
              <a:buFontTx/>
              <a:buChar char="-"/>
            </a:pPr>
            <a:r>
              <a:rPr lang="en-GB" err="1"/>
              <a:t>Sopikaa</a:t>
            </a:r>
            <a:r>
              <a:rPr lang="en-GB"/>
              <a:t> </a:t>
            </a:r>
            <a:r>
              <a:rPr lang="en-GB" err="1"/>
              <a:t>työryhmät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työnjako</a:t>
            </a:r>
            <a:endParaRPr lang="en-GB"/>
          </a:p>
          <a:p>
            <a:pPr marL="457200" indent="-457200" rtl="0">
              <a:buFontTx/>
              <a:buChar char="-"/>
            </a:pPr>
            <a:r>
              <a:rPr lang="en-GB" err="1"/>
              <a:t>Konkretia</a:t>
            </a:r>
            <a:r>
              <a:rPr lang="en-GB"/>
              <a:t> </a:t>
            </a:r>
            <a:r>
              <a:rPr lang="en-GB" err="1"/>
              <a:t>edellä</a:t>
            </a:r>
            <a:r>
              <a:rPr lang="en-GB"/>
              <a:t>: </a:t>
            </a:r>
            <a:r>
              <a:rPr lang="en-GB" err="1"/>
              <a:t>kokonaisuuksien</a:t>
            </a:r>
            <a:r>
              <a:rPr lang="en-GB"/>
              <a:t> </a:t>
            </a:r>
            <a:r>
              <a:rPr lang="en-GB" err="1"/>
              <a:t>valinta</a:t>
            </a:r>
            <a:r>
              <a:rPr lang="en-GB"/>
              <a:t>(</a:t>
            </a:r>
            <a:r>
              <a:rPr lang="en-GB" err="1"/>
              <a:t>sisällöt</a:t>
            </a:r>
            <a:r>
              <a:rPr lang="en-GB"/>
              <a:t>), </a:t>
            </a:r>
            <a:r>
              <a:rPr lang="en-GB" err="1"/>
              <a:t>aikataulut</a:t>
            </a:r>
            <a:r>
              <a:rPr lang="en-GB"/>
              <a:t>, </a:t>
            </a:r>
            <a:r>
              <a:rPr lang="en-GB" err="1"/>
              <a:t>päivien</a:t>
            </a:r>
            <a:r>
              <a:rPr lang="en-GB"/>
              <a:t> “</a:t>
            </a:r>
            <a:r>
              <a:rPr lang="en-GB" err="1"/>
              <a:t>teemat</a:t>
            </a:r>
            <a:r>
              <a:rPr lang="en-GB"/>
              <a:t>”, </a:t>
            </a:r>
            <a:r>
              <a:rPr lang="en-GB" err="1"/>
              <a:t>jos</a:t>
            </a:r>
            <a:r>
              <a:rPr lang="en-GB"/>
              <a:t> </a:t>
            </a:r>
            <a:r>
              <a:rPr lang="en-GB" err="1"/>
              <a:t>niitä</a:t>
            </a:r>
            <a:r>
              <a:rPr lang="en-GB"/>
              <a:t> on?</a:t>
            </a:r>
          </a:p>
          <a:p>
            <a:pPr marL="457200" indent="-457200" rtl="0">
              <a:buFontTx/>
              <a:buChar char="-"/>
            </a:pPr>
            <a:r>
              <a:rPr lang="en-GB" err="1"/>
              <a:t>Tiedonjako</a:t>
            </a:r>
            <a:r>
              <a:rPr lang="en-GB"/>
              <a:t> </a:t>
            </a:r>
            <a:r>
              <a:rPr lang="en-GB" u="sng" err="1"/>
              <a:t>erittäin</a:t>
            </a:r>
            <a:r>
              <a:rPr lang="en-GB"/>
              <a:t> </a:t>
            </a:r>
            <a:r>
              <a:rPr lang="en-GB" err="1"/>
              <a:t>tärkeää</a:t>
            </a:r>
            <a:r>
              <a:rPr lang="en-GB"/>
              <a:t>!</a:t>
            </a:r>
          </a:p>
          <a:p>
            <a:pPr marL="457200" indent="-457200" rtl="0">
              <a:buFontTx/>
              <a:buChar char="-"/>
            </a:pPr>
            <a:r>
              <a:rPr lang="en-GB" err="1"/>
              <a:t>Pienemmissä</a:t>
            </a:r>
            <a:r>
              <a:rPr lang="en-GB"/>
              <a:t> </a:t>
            </a:r>
            <a:r>
              <a:rPr lang="en-GB" err="1"/>
              <a:t>porukoissa</a:t>
            </a:r>
            <a:r>
              <a:rPr lang="en-GB"/>
              <a:t> </a:t>
            </a:r>
            <a:r>
              <a:rPr lang="en-GB" err="1"/>
              <a:t>päivien</a:t>
            </a:r>
            <a:r>
              <a:rPr lang="en-GB"/>
              <a:t> </a:t>
            </a:r>
            <a:r>
              <a:rPr lang="en-GB" err="1"/>
              <a:t>ja</a:t>
            </a:r>
            <a:r>
              <a:rPr lang="en-GB"/>
              <a:t> </a:t>
            </a:r>
            <a:r>
              <a:rPr lang="en-GB" err="1"/>
              <a:t>tuntien</a:t>
            </a:r>
            <a:r>
              <a:rPr lang="en-GB"/>
              <a:t> </a:t>
            </a:r>
            <a:r>
              <a:rPr lang="en-GB" err="1"/>
              <a:t>tarkempi</a:t>
            </a:r>
            <a:r>
              <a:rPr lang="en-GB"/>
              <a:t> </a:t>
            </a:r>
            <a:r>
              <a:rPr lang="en-GB" err="1"/>
              <a:t>suunnittelu</a:t>
            </a:r>
            <a:endParaRPr lang="en-GB"/>
          </a:p>
          <a:p>
            <a:pPr marL="457200" indent="-457200" rtl="0">
              <a:buFontTx/>
              <a:buChar char="-"/>
            </a:pPr>
            <a:endParaRPr lang="en-GB"/>
          </a:p>
          <a:p>
            <a:pPr marL="457200" indent="-457200" rtl="0">
              <a:buFontTx/>
              <a:buChar char="-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61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4873beb7-5857-4685-be1f-d57550cc96c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Application>Microsoft Office PowerPoint</Application>
  <PresentationFormat>Custom</PresentationFormat>
  <Slides>4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Books 16x9</vt:lpstr>
      <vt:lpstr>Yhteisopettajuus avoimessa oppimistilassa</vt:lpstr>
      <vt:lpstr>Yhteisopettajuuden malleja</vt:lpstr>
      <vt:lpstr>PowerPoint Presentation</vt:lpstr>
      <vt:lpstr>Mistä lähteä liikkeelle?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Yhteisopettajuus avoimessa oppimistilassa</dc:title>
  <dc:creator/>
  <cp:revision>1</cp:revision>
  <dcterms:created xsi:type="dcterms:W3CDTF">2018-02-14T13:12:29Z</dcterms:created>
  <dcterms:modified xsi:type="dcterms:W3CDTF">2018-10-26T09:03:00Z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