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-laskentataulukko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1. Kasvatustoiminta on mahdollista pienryhmissä </a:t>
            </a:r>
          </a:p>
          <a:p>
            <a:pPr marL="0" indent="0">
              <a:buNone/>
              <a:defRPr/>
            </a:pPr>
            <a:r>
              <a:rPr lang="fi-FI" baseline="0" dirty="0" smtClean="0"/>
              <a:t>(alle 8 lasta/ryhmä).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28</c:v>
                </c:pt>
                <c:pt idx="3">
                  <c:v>11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10. Ryhmässä on paljon draamaleikkejä (esityksiä, näytelmiä) ja oppimisympäristö tukee sitä.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10</c:v>
                </c:pt>
                <c:pt idx="1">
                  <c:v>21</c:v>
                </c:pt>
                <c:pt idx="2">
                  <c:v>13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11. Ryhmässä on paljon roolileikkejä ja oppimisympäristö tukee sitä.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</c:v>
                </c:pt>
                <c:pt idx="1">
                  <c:v>20</c:v>
                </c:pt>
                <c:pt idx="2">
                  <c:v>7</c:v>
                </c:pt>
                <c:pt idx="3">
                  <c:v>17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12. Ryhmässä luetaan lapsille paljon.</a:t>
            </a:r>
            <a:endParaRPr lang="fi-FI" dirty="0"/>
          </a:p>
        </c:rich>
      </c:tx>
      <c:layout>
        <c:manualLayout>
          <c:xMode val="edge"/>
          <c:yMode val="edge"/>
          <c:x val="0.28712499999999996"/>
          <c:y val="1.640624899075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9</c:v>
                </c:pt>
                <c:pt idx="3">
                  <c:v>19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13. Lapset ja kasvattajat käyttävät paljon tabletteja, tietokoneita, älypuhelimia, jne.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13</c:v>
                </c:pt>
                <c:pt idx="1">
                  <c:v>14</c:v>
                </c:pt>
                <c:pt idx="2">
                  <c:v>14</c:v>
                </c:pt>
                <c:pt idx="3">
                  <c:v>10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14. Lasten fyysinen toiminta ja runsas liikkuminen on mahdollista oppimisympäristössä.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25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15. Oppimisympäristössä on mahdollista harjaannuttaa lasten motorisia perustaitoja päivittäin.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23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16. Oppimisympäristöissä on mahdollista harjaannuttaa lasten hienomotorisia taitoja päivittäin.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21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17. </a:t>
            </a:r>
            <a:r>
              <a:rPr lang="fi-FI" baseline="0" dirty="0" err="1" smtClean="0"/>
              <a:t>Sisä</a:t>
            </a:r>
            <a:r>
              <a:rPr lang="fi-FI" baseline="0" dirty="0" smtClean="0"/>
              <a:t>- ja ulkotilojen välineistö on rikas, monipuolinen ja lasta leikkimään ja tutkimaan houkutteleva ja innostava.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7</c:v>
                </c:pt>
                <c:pt idx="2">
                  <c:v>18</c:v>
                </c:pt>
                <c:pt idx="3">
                  <c:v>25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18. Välineistö (sisällä/ulkona) on lasten helposti saatavilla.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9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19. Leluja ym. välineistöä on tarpeeksi.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18</c:v>
                </c:pt>
                <c:pt idx="3">
                  <c:v>20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2. Kasvattajat dokumentoivat lasten toimintaa runsaasti.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</c:v>
                </c:pt>
                <c:pt idx="1">
                  <c:v>3</c:v>
                </c:pt>
                <c:pt idx="2">
                  <c:v>10</c:v>
                </c:pt>
                <c:pt idx="3">
                  <c:v>17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20. Oppimisympäristöissä on tilaa sekä leikille että rauhoittumiselle.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3</c:v>
                </c:pt>
                <c:pt idx="1">
                  <c:v>9</c:v>
                </c:pt>
                <c:pt idx="2">
                  <c:v>14</c:v>
                </c:pt>
                <c:pt idx="3">
                  <c:v>13</c:v>
                </c:pt>
                <c:pt idx="4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21. Wc-tilat ovat toimivat.</a:t>
            </a:r>
            <a:endParaRPr lang="fi-FI" dirty="0"/>
          </a:p>
        </c:rich>
      </c:tx>
      <c:layout>
        <c:manualLayout>
          <c:xMode val="edge"/>
          <c:yMode val="edge"/>
          <c:x val="0.35118749999999999"/>
          <c:y val="1.640624899075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7</c:v>
                </c:pt>
                <c:pt idx="1">
                  <c:v>17</c:v>
                </c:pt>
                <c:pt idx="2">
                  <c:v>6</c:v>
                </c:pt>
                <c:pt idx="3">
                  <c:v>19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22. Eteistilat ovat toimivat.</a:t>
            </a:r>
            <a:endParaRPr lang="fi-FI" dirty="0"/>
          </a:p>
        </c:rich>
      </c:tx>
      <c:layout>
        <c:manualLayout>
          <c:xMode val="edge"/>
          <c:yMode val="edge"/>
          <c:x val="0.35118749999999999"/>
          <c:y val="1.64062489907573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12</c:v>
                </c:pt>
                <c:pt idx="1">
                  <c:v>16</c:v>
                </c:pt>
                <c:pt idx="2">
                  <c:v>8</c:v>
                </c:pt>
                <c:pt idx="3">
                  <c:v>12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3. Lapset dokumentoivat toimintaansa runsaasti.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20</c:v>
                </c:pt>
                <c:pt idx="1">
                  <c:v>18</c:v>
                </c:pt>
                <c:pt idx="2">
                  <c:v>15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4. Piha-alue houkuttelee lapsia monipuoliseen toimintaan.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4</c:v>
                </c:pt>
                <c:pt idx="1">
                  <c:v>7</c:v>
                </c:pt>
                <c:pt idx="2">
                  <c:v>14</c:v>
                </c:pt>
                <c:pt idx="3">
                  <c:v>16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5. Fyysinen oppimisympäristö (tilat ja materiaalit) virittävät lapset syventymään toimintaan.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</c:v>
                </c:pt>
                <c:pt idx="1">
                  <c:v>4</c:v>
                </c:pt>
                <c:pt idx="2">
                  <c:v>19</c:v>
                </c:pt>
                <c:pt idx="3">
                  <c:v>22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6. Teemme paljon retkiä ja hyödynnämme lähiympäristöä.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3</c:v>
                </c:pt>
                <c:pt idx="2">
                  <c:v>12</c:v>
                </c:pt>
                <c:pt idx="3">
                  <c:v>17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7. Lasten leikit kestävät ja kehittyvät useita päiviä jopa viikkoja.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10</c:v>
                </c:pt>
                <c:pt idx="1">
                  <c:v>16</c:v>
                </c:pt>
                <c:pt idx="2">
                  <c:v>15</c:v>
                </c:pt>
                <c:pt idx="3">
                  <c:v>7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8. Tilat on jaettu moniin pienempiin nurkkauksiin ja toimintapisteisiin.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6</c:v>
                </c:pt>
                <c:pt idx="1">
                  <c:v>7</c:v>
                </c:pt>
                <c:pt idx="2">
                  <c:v>11</c:v>
                </c:pt>
                <c:pt idx="3">
                  <c:v>13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baseline="0" dirty="0" smtClean="0"/>
              <a:t>9.  Ryhmässä on paljon visuaalista ilmaisua (piirtämistä, maalaamista ja taidetta) ja oppimisympäristö tukee sitä.</a:t>
            </a:r>
            <a:endParaRPr lang="fi-FI" dirty="0"/>
          </a:p>
        </c:rich>
      </c:tx>
      <c:layout>
        <c:manualLayout>
          <c:xMode val="edge"/>
          <c:yMode val="edge"/>
          <c:x val="0.16056250000000002"/>
          <c:y val="9.37499942328989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N=55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Taul1!$A$2:$A$6</c:f>
              <c:strCache>
                <c:ptCount val="5"/>
                <c:pt idx="0">
                  <c:v>Ei kuvaa</c:v>
                </c:pt>
                <c:pt idx="1">
                  <c:v>Kuvaa huonosti</c:v>
                </c:pt>
                <c:pt idx="2">
                  <c:v>Kuvaa jonkin verran</c:v>
                </c:pt>
                <c:pt idx="3">
                  <c:v>Kuvaa melko hyvin</c:v>
                </c:pt>
                <c:pt idx="4">
                  <c:v>Kuvaa erittäin hyvin</c:v>
                </c:pt>
              </c:strCache>
            </c:strRef>
          </c:cat>
          <c:val>
            <c:numRef>
              <c:f>Taul1!$B$2:$B$6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26</c:v>
                </c:pt>
                <c:pt idx="3">
                  <c:v>19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68-4EFB-A34E-C9060255B3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81561096"/>
        <c:axId val="281554864"/>
      </c:barChart>
      <c:catAx>
        <c:axId val="281561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54864"/>
        <c:crosses val="autoZero"/>
        <c:auto val="1"/>
        <c:lblAlgn val="ctr"/>
        <c:lblOffset val="100"/>
        <c:noMultiLvlLbl val="0"/>
      </c:catAx>
      <c:valAx>
        <c:axId val="281554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281561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60151-9C40-4411-B5E9-95EC7689999F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743D90-9317-4E4F-A3F2-DCA5BFE51CB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498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03851-4303-455C-A1CB-2D84F2D7FAFF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F8315A-552B-429C-8E15-650FA4B4E37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6617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F8315A-552B-429C-8E15-650FA4B4E370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2903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55097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8694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3317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502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7478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19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353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598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8414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125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5352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40AD8-E87D-4E34-9F06-4EB4F09E7865}" type="datetimeFigureOut">
              <a:rPr lang="fi-FI" smtClean="0"/>
              <a:t>12.12.2018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F14EB-1087-4B91-9DB3-F3B6589905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749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Fyysisen oppimisympäristön arviointi</a:t>
            </a:r>
            <a:endParaRPr lang="fi-FI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Rauman kaupungin varhaiskasvatus ja esiopetus</a:t>
            </a:r>
          </a:p>
          <a:p>
            <a:endParaRPr lang="fi-FI" dirty="0" smtClean="0"/>
          </a:p>
          <a:p>
            <a:r>
              <a:rPr lang="fi-FI" dirty="0" smtClean="0"/>
              <a:t>Oppimisen iloa, leikin riemua ja vahvaa johtamista Rauman varhaiskasvatuksessa-hanke</a:t>
            </a:r>
          </a:p>
          <a:p>
            <a:r>
              <a:rPr lang="fi-FI" dirty="0" smtClean="0"/>
              <a:t>Syksy 2018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865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115333899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67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03811507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198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0333836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125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381792175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435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65939968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49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34350971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215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02595308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150559792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32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2714791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415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88932678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46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48003430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97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302641451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47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70795143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38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178384539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2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302674829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351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96142466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115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29207575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724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367705904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432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416968982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201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468219208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655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16032210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962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156702285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09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264</Words>
  <Application>Microsoft Office PowerPoint</Application>
  <PresentationFormat>Laajakuva</PresentationFormat>
  <Paragraphs>29</Paragraphs>
  <Slides>23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Office-teema</vt:lpstr>
      <vt:lpstr>Fyysisen oppimisympäristön arviointi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Rauman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Lätti Mari</dc:creator>
  <cp:lastModifiedBy>Ahvenjärvi Jaana</cp:lastModifiedBy>
  <cp:revision>17</cp:revision>
  <cp:lastPrinted>2018-12-12T06:18:02Z</cp:lastPrinted>
  <dcterms:created xsi:type="dcterms:W3CDTF">2018-12-11T11:55:43Z</dcterms:created>
  <dcterms:modified xsi:type="dcterms:W3CDTF">2018-12-12T06:23:23Z</dcterms:modified>
</cp:coreProperties>
</file>