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7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12192000" cy="6858000"/>
  <p:notesSz cx="6797675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-laskentataulukko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-laskentataulukko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-laskentataulukko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-laskentataulukko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-laskentataulukko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-laskentataulukko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-laskentataulukko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-laskentataulukko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-laskentataulukko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-laskentataulukko17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-laskentataulukko18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-laskentataulukko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-laskentataulukko19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-laskentataulukko20.xlsx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-laskentataulukko21.xlsx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-laskentataulukko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-laskentataulukko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-laskentataulukko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-laskentataulukko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-laskentataulukko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-laskentataulukko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-laskentataulukko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indent="0">
              <a:buNone/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baseline="0" dirty="0" smtClean="0"/>
              <a:t>1. Kasvatustoiminta on mahdollista pienryhmissä </a:t>
            </a:r>
          </a:p>
          <a:p>
            <a:pPr marL="0" indent="0">
              <a:buNone/>
              <a:defRPr/>
            </a:pPr>
            <a:r>
              <a:rPr lang="fi-FI" baseline="0" dirty="0" smtClean="0"/>
              <a:t>(alle 8 lasta/ryhmä).</a:t>
            </a:r>
            <a:endParaRPr lang="fi-FI" dirty="0"/>
          </a:p>
        </c:rich>
      </c:tx>
      <c:layout>
        <c:manualLayout>
          <c:xMode val="edge"/>
          <c:yMode val="edge"/>
          <c:x val="0.16056250000000002"/>
          <c:y val="9.3749994232898981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indent="0">
            <a:buNone/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N=55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Taul1!$A$2:$A$6</c:f>
              <c:strCache>
                <c:ptCount val="5"/>
                <c:pt idx="0">
                  <c:v>Ei kuvaa</c:v>
                </c:pt>
                <c:pt idx="1">
                  <c:v>Kuvaa huonosti</c:v>
                </c:pt>
                <c:pt idx="2">
                  <c:v>Kuvaa jonkin verran</c:v>
                </c:pt>
                <c:pt idx="3">
                  <c:v>Kuvaa melko hyvin</c:v>
                </c:pt>
                <c:pt idx="4">
                  <c:v>Kuvaa erittäin hyvin</c:v>
                </c:pt>
              </c:strCache>
            </c:strRef>
          </c:cat>
          <c:val>
            <c:numRef>
              <c:f>Taul1!$B$2:$B$6</c:f>
              <c:numCache>
                <c:formatCode>General</c:formatCode>
                <c:ptCount val="5"/>
                <c:pt idx="0">
                  <c:v>2</c:v>
                </c:pt>
                <c:pt idx="1">
                  <c:v>7</c:v>
                </c:pt>
                <c:pt idx="2">
                  <c:v>28</c:v>
                </c:pt>
                <c:pt idx="3">
                  <c:v>11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68-4EFB-A34E-C9060255B3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81561096"/>
        <c:axId val="281554864"/>
      </c:barChart>
      <c:catAx>
        <c:axId val="281561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81554864"/>
        <c:crosses val="autoZero"/>
        <c:auto val="1"/>
        <c:lblAlgn val="ctr"/>
        <c:lblOffset val="100"/>
        <c:noMultiLvlLbl val="0"/>
      </c:catAx>
      <c:valAx>
        <c:axId val="281554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81561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indent="0">
              <a:buNone/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baseline="0" dirty="0" smtClean="0"/>
              <a:t>10. Ryhmässä on paljon draamaleikkejä (esityksiä, näytelmiä) ja oppimisympäristö tukee sitä.</a:t>
            </a:r>
            <a:endParaRPr lang="fi-FI" dirty="0"/>
          </a:p>
        </c:rich>
      </c:tx>
      <c:layout>
        <c:manualLayout>
          <c:xMode val="edge"/>
          <c:yMode val="edge"/>
          <c:x val="0.16056250000000002"/>
          <c:y val="9.3749994232898981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indent="0">
            <a:buNone/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N=55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Taul1!$A$2:$A$6</c:f>
              <c:strCache>
                <c:ptCount val="5"/>
                <c:pt idx="0">
                  <c:v>Ei kuvaa</c:v>
                </c:pt>
                <c:pt idx="1">
                  <c:v>Kuvaa huonosti</c:v>
                </c:pt>
                <c:pt idx="2">
                  <c:v>Kuvaa jonkin verran</c:v>
                </c:pt>
                <c:pt idx="3">
                  <c:v>Kuvaa melko hyvin</c:v>
                </c:pt>
                <c:pt idx="4">
                  <c:v>Kuvaa erittäin hyvin</c:v>
                </c:pt>
              </c:strCache>
            </c:strRef>
          </c:cat>
          <c:val>
            <c:numRef>
              <c:f>Taul1!$B$2:$B$6</c:f>
              <c:numCache>
                <c:formatCode>General</c:formatCode>
                <c:ptCount val="5"/>
                <c:pt idx="0">
                  <c:v>10</c:v>
                </c:pt>
                <c:pt idx="1">
                  <c:v>21</c:v>
                </c:pt>
                <c:pt idx="2">
                  <c:v>13</c:v>
                </c:pt>
                <c:pt idx="3">
                  <c:v>7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68-4EFB-A34E-C9060255B3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81561096"/>
        <c:axId val="281554864"/>
      </c:barChart>
      <c:catAx>
        <c:axId val="281561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81554864"/>
        <c:crosses val="autoZero"/>
        <c:auto val="1"/>
        <c:lblAlgn val="ctr"/>
        <c:lblOffset val="100"/>
        <c:noMultiLvlLbl val="0"/>
      </c:catAx>
      <c:valAx>
        <c:axId val="281554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81561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indent="0">
              <a:buNone/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baseline="0" dirty="0" smtClean="0"/>
              <a:t>11. Ryhmässä on paljon roolileikkejä ja oppimisympäristö tukee sitä.</a:t>
            </a:r>
            <a:endParaRPr lang="fi-FI" dirty="0"/>
          </a:p>
        </c:rich>
      </c:tx>
      <c:layout>
        <c:manualLayout>
          <c:xMode val="edge"/>
          <c:yMode val="edge"/>
          <c:x val="0.16056250000000002"/>
          <c:y val="9.3749994232898981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indent="0">
            <a:buNone/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N=54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Taul1!$A$2:$A$6</c:f>
              <c:strCache>
                <c:ptCount val="5"/>
                <c:pt idx="0">
                  <c:v>Ei kuvaa</c:v>
                </c:pt>
                <c:pt idx="1">
                  <c:v>Kuvaa huonosti</c:v>
                </c:pt>
                <c:pt idx="2">
                  <c:v>Kuvaa jonkin verran</c:v>
                </c:pt>
                <c:pt idx="3">
                  <c:v>Kuvaa melko hyvin</c:v>
                </c:pt>
                <c:pt idx="4">
                  <c:v>Kuvaa erittäin hyvin</c:v>
                </c:pt>
              </c:strCache>
            </c:strRef>
          </c:cat>
          <c:val>
            <c:numRef>
              <c:f>Taul1!$B$2:$B$6</c:f>
              <c:numCache>
                <c:formatCode>General</c:formatCode>
                <c:ptCount val="5"/>
                <c:pt idx="0">
                  <c:v>3</c:v>
                </c:pt>
                <c:pt idx="1">
                  <c:v>20</c:v>
                </c:pt>
                <c:pt idx="2">
                  <c:v>7</c:v>
                </c:pt>
                <c:pt idx="3">
                  <c:v>17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68-4EFB-A34E-C9060255B3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81561096"/>
        <c:axId val="281554864"/>
      </c:barChart>
      <c:catAx>
        <c:axId val="281561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81554864"/>
        <c:crosses val="autoZero"/>
        <c:auto val="1"/>
        <c:lblAlgn val="ctr"/>
        <c:lblOffset val="100"/>
        <c:noMultiLvlLbl val="0"/>
      </c:catAx>
      <c:valAx>
        <c:axId val="281554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81561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indent="0">
              <a:buNone/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baseline="0" dirty="0" smtClean="0"/>
              <a:t>12. Ryhmässä luetaan lapsille paljon.</a:t>
            </a:r>
            <a:endParaRPr lang="fi-FI" dirty="0"/>
          </a:p>
        </c:rich>
      </c:tx>
      <c:layout>
        <c:manualLayout>
          <c:xMode val="edge"/>
          <c:yMode val="edge"/>
          <c:x val="0.28712499999999996"/>
          <c:y val="1.64062489907573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indent="0">
            <a:buNone/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N=54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Taul1!$A$2:$A$6</c:f>
              <c:strCache>
                <c:ptCount val="5"/>
                <c:pt idx="0">
                  <c:v>Ei kuvaa</c:v>
                </c:pt>
                <c:pt idx="1">
                  <c:v>Kuvaa huonosti</c:v>
                </c:pt>
                <c:pt idx="2">
                  <c:v>Kuvaa jonkin verran</c:v>
                </c:pt>
                <c:pt idx="3">
                  <c:v>Kuvaa melko hyvin</c:v>
                </c:pt>
                <c:pt idx="4">
                  <c:v>Kuvaa erittäin hyvin</c:v>
                </c:pt>
              </c:strCache>
            </c:strRef>
          </c:cat>
          <c:val>
            <c:numRef>
              <c:f>Taul1!$B$2:$B$6</c:f>
              <c:numCache>
                <c:formatCode>General</c:formatCode>
                <c:ptCount val="5"/>
                <c:pt idx="0">
                  <c:v>0</c:v>
                </c:pt>
                <c:pt idx="1">
                  <c:v>2</c:v>
                </c:pt>
                <c:pt idx="2">
                  <c:v>9</c:v>
                </c:pt>
                <c:pt idx="3">
                  <c:v>19</c:v>
                </c:pt>
                <c:pt idx="4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68-4EFB-A34E-C9060255B3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81561096"/>
        <c:axId val="281554864"/>
      </c:barChart>
      <c:catAx>
        <c:axId val="281561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81554864"/>
        <c:crosses val="autoZero"/>
        <c:auto val="1"/>
        <c:lblAlgn val="ctr"/>
        <c:lblOffset val="100"/>
        <c:noMultiLvlLbl val="0"/>
      </c:catAx>
      <c:valAx>
        <c:axId val="281554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81561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indent="0">
              <a:buNone/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baseline="0" dirty="0" smtClean="0"/>
              <a:t>13. Lapset ja kasvattajat käyttävät paljon tabletteja, tietokoneita, älypuhelimia, jne.</a:t>
            </a:r>
            <a:endParaRPr lang="fi-FI" dirty="0"/>
          </a:p>
        </c:rich>
      </c:tx>
      <c:layout>
        <c:manualLayout>
          <c:xMode val="edge"/>
          <c:yMode val="edge"/>
          <c:x val="0.16056250000000002"/>
          <c:y val="9.3749994232898981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indent="0">
            <a:buNone/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N=55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Taul1!$A$2:$A$6</c:f>
              <c:strCache>
                <c:ptCount val="5"/>
                <c:pt idx="0">
                  <c:v>Ei kuvaa</c:v>
                </c:pt>
                <c:pt idx="1">
                  <c:v>Kuvaa huonosti</c:v>
                </c:pt>
                <c:pt idx="2">
                  <c:v>Kuvaa jonkin verran</c:v>
                </c:pt>
                <c:pt idx="3">
                  <c:v>Kuvaa melko hyvin</c:v>
                </c:pt>
                <c:pt idx="4">
                  <c:v>Kuvaa erittäin hyvin</c:v>
                </c:pt>
              </c:strCache>
            </c:strRef>
          </c:cat>
          <c:val>
            <c:numRef>
              <c:f>Taul1!$B$2:$B$6</c:f>
              <c:numCache>
                <c:formatCode>General</c:formatCode>
                <c:ptCount val="5"/>
                <c:pt idx="0">
                  <c:v>13</c:v>
                </c:pt>
                <c:pt idx="1">
                  <c:v>14</c:v>
                </c:pt>
                <c:pt idx="2">
                  <c:v>14</c:v>
                </c:pt>
                <c:pt idx="3">
                  <c:v>10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68-4EFB-A34E-C9060255B3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81561096"/>
        <c:axId val="281554864"/>
      </c:barChart>
      <c:catAx>
        <c:axId val="281561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81554864"/>
        <c:crosses val="autoZero"/>
        <c:auto val="1"/>
        <c:lblAlgn val="ctr"/>
        <c:lblOffset val="100"/>
        <c:noMultiLvlLbl val="0"/>
      </c:catAx>
      <c:valAx>
        <c:axId val="281554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81561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indent="0">
              <a:buNone/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baseline="0" dirty="0" smtClean="0"/>
              <a:t>14. Lasten fyysinen toiminta ja runsas liikkuminen on mahdollista oppimisympäristössä.</a:t>
            </a:r>
            <a:endParaRPr lang="fi-FI" dirty="0"/>
          </a:p>
        </c:rich>
      </c:tx>
      <c:layout>
        <c:manualLayout>
          <c:xMode val="edge"/>
          <c:yMode val="edge"/>
          <c:x val="0.16056250000000002"/>
          <c:y val="9.3749994232898981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indent="0">
            <a:buNone/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N=55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Taul1!$A$2:$A$6</c:f>
              <c:strCache>
                <c:ptCount val="5"/>
                <c:pt idx="0">
                  <c:v>Ei kuvaa</c:v>
                </c:pt>
                <c:pt idx="1">
                  <c:v>Kuvaa huonosti</c:v>
                </c:pt>
                <c:pt idx="2">
                  <c:v>Kuvaa jonkin verran</c:v>
                </c:pt>
                <c:pt idx="3">
                  <c:v>Kuvaa melko hyvin</c:v>
                </c:pt>
                <c:pt idx="4">
                  <c:v>Kuvaa erittäin hyvin</c:v>
                </c:pt>
              </c:strCache>
            </c:strRef>
          </c:cat>
          <c:val>
            <c:numRef>
              <c:f>Taul1!$B$2:$B$6</c:f>
              <c:numCache>
                <c:formatCode>General</c:formatCode>
                <c:ptCount val="5"/>
                <c:pt idx="0">
                  <c:v>0</c:v>
                </c:pt>
                <c:pt idx="1">
                  <c:v>6</c:v>
                </c:pt>
                <c:pt idx="2">
                  <c:v>6</c:v>
                </c:pt>
                <c:pt idx="3">
                  <c:v>25</c:v>
                </c:pt>
                <c:pt idx="4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68-4EFB-A34E-C9060255B3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81561096"/>
        <c:axId val="281554864"/>
      </c:barChart>
      <c:catAx>
        <c:axId val="281561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81554864"/>
        <c:crosses val="autoZero"/>
        <c:auto val="1"/>
        <c:lblAlgn val="ctr"/>
        <c:lblOffset val="100"/>
        <c:noMultiLvlLbl val="0"/>
      </c:catAx>
      <c:valAx>
        <c:axId val="281554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81561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indent="0">
              <a:buNone/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baseline="0" dirty="0" smtClean="0"/>
              <a:t>15. Oppimisympäristössä on mahdollista harjaannuttaa lasten motorisia perustaitoja päivittäin.</a:t>
            </a:r>
            <a:endParaRPr lang="fi-FI" dirty="0"/>
          </a:p>
        </c:rich>
      </c:tx>
      <c:layout>
        <c:manualLayout>
          <c:xMode val="edge"/>
          <c:yMode val="edge"/>
          <c:x val="0.16056250000000002"/>
          <c:y val="9.3749994232898981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indent="0">
            <a:buNone/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N=55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Taul1!$A$2:$A$6</c:f>
              <c:strCache>
                <c:ptCount val="5"/>
                <c:pt idx="0">
                  <c:v>Ei kuvaa</c:v>
                </c:pt>
                <c:pt idx="1">
                  <c:v>Kuvaa huonosti</c:v>
                </c:pt>
                <c:pt idx="2">
                  <c:v>Kuvaa jonkin verran</c:v>
                </c:pt>
                <c:pt idx="3">
                  <c:v>Kuvaa melko hyvin</c:v>
                </c:pt>
                <c:pt idx="4">
                  <c:v>Kuvaa erittäin hyvin</c:v>
                </c:pt>
              </c:strCache>
            </c:strRef>
          </c:cat>
          <c:val>
            <c:numRef>
              <c:f>Taul1!$B$2:$B$6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7</c:v>
                </c:pt>
                <c:pt idx="3">
                  <c:v>23</c:v>
                </c:pt>
                <c:pt idx="4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68-4EFB-A34E-C9060255B3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81561096"/>
        <c:axId val="281554864"/>
      </c:barChart>
      <c:catAx>
        <c:axId val="281561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81554864"/>
        <c:crosses val="autoZero"/>
        <c:auto val="1"/>
        <c:lblAlgn val="ctr"/>
        <c:lblOffset val="100"/>
        <c:noMultiLvlLbl val="0"/>
      </c:catAx>
      <c:valAx>
        <c:axId val="281554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81561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indent="0">
              <a:buNone/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baseline="0" dirty="0" smtClean="0"/>
              <a:t>16. Oppimisympäristöissä on mahdollista harjaannuttaa lasten hienomotorisia taitoja päivittäin.</a:t>
            </a:r>
            <a:endParaRPr lang="fi-FI" dirty="0"/>
          </a:p>
        </c:rich>
      </c:tx>
      <c:layout>
        <c:manualLayout>
          <c:xMode val="edge"/>
          <c:yMode val="edge"/>
          <c:x val="0.16056250000000002"/>
          <c:y val="9.3749994232898981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indent="0">
            <a:buNone/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N=55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Taul1!$A$2:$A$6</c:f>
              <c:strCache>
                <c:ptCount val="5"/>
                <c:pt idx="0">
                  <c:v>Ei kuvaa</c:v>
                </c:pt>
                <c:pt idx="1">
                  <c:v>Kuvaa huonosti</c:v>
                </c:pt>
                <c:pt idx="2">
                  <c:v>Kuvaa jonkin verran</c:v>
                </c:pt>
                <c:pt idx="3">
                  <c:v>Kuvaa melko hyvin</c:v>
                </c:pt>
                <c:pt idx="4">
                  <c:v>Kuvaa erittäin hyvin</c:v>
                </c:pt>
              </c:strCache>
            </c:strRef>
          </c:cat>
          <c:val>
            <c:numRef>
              <c:f>Taul1!$B$2:$B$6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5</c:v>
                </c:pt>
                <c:pt idx="3">
                  <c:v>21</c:v>
                </c:pt>
                <c:pt idx="4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68-4EFB-A34E-C9060255B3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81561096"/>
        <c:axId val="281554864"/>
      </c:barChart>
      <c:catAx>
        <c:axId val="281561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81554864"/>
        <c:crosses val="autoZero"/>
        <c:auto val="1"/>
        <c:lblAlgn val="ctr"/>
        <c:lblOffset val="100"/>
        <c:noMultiLvlLbl val="0"/>
      </c:catAx>
      <c:valAx>
        <c:axId val="281554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81561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indent="0">
              <a:buNone/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baseline="0" dirty="0" smtClean="0"/>
              <a:t>17. </a:t>
            </a:r>
            <a:r>
              <a:rPr lang="fi-FI" baseline="0" dirty="0" err="1" smtClean="0"/>
              <a:t>Sisä</a:t>
            </a:r>
            <a:r>
              <a:rPr lang="fi-FI" baseline="0" dirty="0" smtClean="0"/>
              <a:t>- ja ulkotilojen välineistö on rikas, monipuolinen ja lasta leikkimään ja tutkimaan houkutteleva ja innostava.</a:t>
            </a:r>
            <a:endParaRPr lang="fi-FI" dirty="0"/>
          </a:p>
        </c:rich>
      </c:tx>
      <c:layout>
        <c:manualLayout>
          <c:xMode val="edge"/>
          <c:yMode val="edge"/>
          <c:x val="0.16056250000000002"/>
          <c:y val="9.3749994232898981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indent="0">
            <a:buNone/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N=55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Taul1!$A$2:$A$6</c:f>
              <c:strCache>
                <c:ptCount val="5"/>
                <c:pt idx="0">
                  <c:v>Ei kuvaa</c:v>
                </c:pt>
                <c:pt idx="1">
                  <c:v>Kuvaa huonosti</c:v>
                </c:pt>
                <c:pt idx="2">
                  <c:v>Kuvaa jonkin verran</c:v>
                </c:pt>
                <c:pt idx="3">
                  <c:v>Kuvaa melko hyvin</c:v>
                </c:pt>
                <c:pt idx="4">
                  <c:v>Kuvaa erittäin hyvin</c:v>
                </c:pt>
              </c:strCache>
            </c:strRef>
          </c:cat>
          <c:val>
            <c:numRef>
              <c:f>Taul1!$B$2:$B$6</c:f>
              <c:numCache>
                <c:formatCode>General</c:formatCode>
                <c:ptCount val="5"/>
                <c:pt idx="0">
                  <c:v>0</c:v>
                </c:pt>
                <c:pt idx="1">
                  <c:v>7</c:v>
                </c:pt>
                <c:pt idx="2">
                  <c:v>18</c:v>
                </c:pt>
                <c:pt idx="3">
                  <c:v>25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68-4EFB-A34E-C9060255B3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81561096"/>
        <c:axId val="281554864"/>
      </c:barChart>
      <c:catAx>
        <c:axId val="281561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81554864"/>
        <c:crosses val="autoZero"/>
        <c:auto val="1"/>
        <c:lblAlgn val="ctr"/>
        <c:lblOffset val="100"/>
        <c:noMultiLvlLbl val="0"/>
      </c:catAx>
      <c:valAx>
        <c:axId val="281554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81561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indent="0">
              <a:buNone/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baseline="0" dirty="0" smtClean="0"/>
              <a:t>18. Välineistö (sisällä/ulkona) on lasten helposti saatavilla.</a:t>
            </a:r>
            <a:endParaRPr lang="fi-FI" dirty="0"/>
          </a:p>
        </c:rich>
      </c:tx>
      <c:layout>
        <c:manualLayout>
          <c:xMode val="edge"/>
          <c:yMode val="edge"/>
          <c:x val="0.16056250000000002"/>
          <c:y val="9.3749994232898981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indent="0">
            <a:buNone/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N=55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Taul1!$A$2:$A$6</c:f>
              <c:strCache>
                <c:ptCount val="5"/>
                <c:pt idx="0">
                  <c:v>Ei kuvaa</c:v>
                </c:pt>
                <c:pt idx="1">
                  <c:v>Kuvaa huonosti</c:v>
                </c:pt>
                <c:pt idx="2">
                  <c:v>Kuvaa jonkin verran</c:v>
                </c:pt>
                <c:pt idx="3">
                  <c:v>Kuvaa melko hyvin</c:v>
                </c:pt>
                <c:pt idx="4">
                  <c:v>Kuvaa erittäin hyvin</c:v>
                </c:pt>
              </c:strCache>
            </c:strRef>
          </c:cat>
          <c:val>
            <c:numRef>
              <c:f>Taul1!$B$2:$B$6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9</c:v>
                </c:pt>
                <c:pt idx="3">
                  <c:v>25</c:v>
                </c:pt>
                <c:pt idx="4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68-4EFB-A34E-C9060255B3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81561096"/>
        <c:axId val="281554864"/>
      </c:barChart>
      <c:catAx>
        <c:axId val="281561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81554864"/>
        <c:crosses val="autoZero"/>
        <c:auto val="1"/>
        <c:lblAlgn val="ctr"/>
        <c:lblOffset val="100"/>
        <c:noMultiLvlLbl val="0"/>
      </c:catAx>
      <c:valAx>
        <c:axId val="281554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81561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indent="0">
              <a:buNone/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baseline="0" dirty="0" smtClean="0"/>
              <a:t>19. Leluja ym. välineistöä on tarpeeksi.</a:t>
            </a:r>
            <a:endParaRPr lang="fi-FI" dirty="0"/>
          </a:p>
        </c:rich>
      </c:tx>
      <c:layout>
        <c:manualLayout>
          <c:xMode val="edge"/>
          <c:yMode val="edge"/>
          <c:x val="0.16056250000000002"/>
          <c:y val="9.3749994232898981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indent="0">
            <a:buNone/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N=55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Taul1!$A$2:$A$6</c:f>
              <c:strCache>
                <c:ptCount val="5"/>
                <c:pt idx="0">
                  <c:v>Ei kuvaa</c:v>
                </c:pt>
                <c:pt idx="1">
                  <c:v>Kuvaa huonosti</c:v>
                </c:pt>
                <c:pt idx="2">
                  <c:v>Kuvaa jonkin verran</c:v>
                </c:pt>
                <c:pt idx="3">
                  <c:v>Kuvaa melko hyvin</c:v>
                </c:pt>
                <c:pt idx="4">
                  <c:v>Kuvaa erittäin hyvin</c:v>
                </c:pt>
              </c:strCache>
            </c:strRef>
          </c:cat>
          <c:val>
            <c:numRef>
              <c:f>Taul1!$B$2:$B$6</c:f>
              <c:numCache>
                <c:formatCode>General</c:formatCode>
                <c:ptCount val="5"/>
                <c:pt idx="0">
                  <c:v>1</c:v>
                </c:pt>
                <c:pt idx="1">
                  <c:v>3</c:v>
                </c:pt>
                <c:pt idx="2">
                  <c:v>18</c:v>
                </c:pt>
                <c:pt idx="3">
                  <c:v>20</c:v>
                </c:pt>
                <c:pt idx="4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68-4EFB-A34E-C9060255B3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81561096"/>
        <c:axId val="281554864"/>
      </c:barChart>
      <c:catAx>
        <c:axId val="281561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81554864"/>
        <c:crosses val="autoZero"/>
        <c:auto val="1"/>
        <c:lblAlgn val="ctr"/>
        <c:lblOffset val="100"/>
        <c:noMultiLvlLbl val="0"/>
      </c:catAx>
      <c:valAx>
        <c:axId val="281554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81561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indent="0">
              <a:buNone/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baseline="0" dirty="0" smtClean="0"/>
              <a:t>2. Kasvattajat dokumentoivat lasten toimintaa runsaasti.</a:t>
            </a:r>
            <a:endParaRPr lang="fi-FI" dirty="0"/>
          </a:p>
        </c:rich>
      </c:tx>
      <c:layout>
        <c:manualLayout>
          <c:xMode val="edge"/>
          <c:yMode val="edge"/>
          <c:x val="0.16056250000000002"/>
          <c:y val="9.3749994232898981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indent="0">
            <a:buNone/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N=55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Taul1!$A$2:$A$6</c:f>
              <c:strCache>
                <c:ptCount val="5"/>
                <c:pt idx="0">
                  <c:v>Ei kuvaa</c:v>
                </c:pt>
                <c:pt idx="1">
                  <c:v>Kuvaa huonosti</c:v>
                </c:pt>
                <c:pt idx="2">
                  <c:v>Kuvaa jonkin verran</c:v>
                </c:pt>
                <c:pt idx="3">
                  <c:v>Kuvaa melko hyvin</c:v>
                </c:pt>
                <c:pt idx="4">
                  <c:v>Kuvaa erittäin hyvin</c:v>
                </c:pt>
              </c:strCache>
            </c:strRef>
          </c:cat>
          <c:val>
            <c:numRef>
              <c:f>Taul1!$B$2:$B$6</c:f>
              <c:numCache>
                <c:formatCode>General</c:formatCode>
                <c:ptCount val="5"/>
                <c:pt idx="0">
                  <c:v>1</c:v>
                </c:pt>
                <c:pt idx="1">
                  <c:v>3</c:v>
                </c:pt>
                <c:pt idx="2">
                  <c:v>10</c:v>
                </c:pt>
                <c:pt idx="3">
                  <c:v>17</c:v>
                </c:pt>
                <c:pt idx="4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68-4EFB-A34E-C9060255B3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81561096"/>
        <c:axId val="281554864"/>
      </c:barChart>
      <c:catAx>
        <c:axId val="281561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81554864"/>
        <c:crosses val="autoZero"/>
        <c:auto val="1"/>
        <c:lblAlgn val="ctr"/>
        <c:lblOffset val="100"/>
        <c:noMultiLvlLbl val="0"/>
      </c:catAx>
      <c:valAx>
        <c:axId val="281554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81561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indent="0">
              <a:buNone/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baseline="0" dirty="0" smtClean="0"/>
              <a:t>20. Oppimisympäristöissä on tilaa sekä leikille että rauhoittumiselle.</a:t>
            </a:r>
            <a:endParaRPr lang="fi-FI" dirty="0"/>
          </a:p>
        </c:rich>
      </c:tx>
      <c:layout>
        <c:manualLayout>
          <c:xMode val="edge"/>
          <c:yMode val="edge"/>
          <c:x val="0.16056250000000002"/>
          <c:y val="9.3749994232898981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indent="0">
            <a:buNone/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N=55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Taul1!$A$2:$A$6</c:f>
              <c:strCache>
                <c:ptCount val="5"/>
                <c:pt idx="0">
                  <c:v>Ei kuvaa</c:v>
                </c:pt>
                <c:pt idx="1">
                  <c:v>Kuvaa huonosti</c:v>
                </c:pt>
                <c:pt idx="2">
                  <c:v>Kuvaa jonkin verran</c:v>
                </c:pt>
                <c:pt idx="3">
                  <c:v>Kuvaa melko hyvin</c:v>
                </c:pt>
                <c:pt idx="4">
                  <c:v>Kuvaa erittäin hyvin</c:v>
                </c:pt>
              </c:strCache>
            </c:strRef>
          </c:cat>
          <c:val>
            <c:numRef>
              <c:f>Taul1!$B$2:$B$6</c:f>
              <c:numCache>
                <c:formatCode>General</c:formatCode>
                <c:ptCount val="5"/>
                <c:pt idx="0">
                  <c:v>3</c:v>
                </c:pt>
                <c:pt idx="1">
                  <c:v>9</c:v>
                </c:pt>
                <c:pt idx="2">
                  <c:v>14</c:v>
                </c:pt>
                <c:pt idx="3">
                  <c:v>13</c:v>
                </c:pt>
                <c:pt idx="4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68-4EFB-A34E-C9060255B3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81561096"/>
        <c:axId val="281554864"/>
      </c:barChart>
      <c:catAx>
        <c:axId val="281561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81554864"/>
        <c:crosses val="autoZero"/>
        <c:auto val="1"/>
        <c:lblAlgn val="ctr"/>
        <c:lblOffset val="100"/>
        <c:noMultiLvlLbl val="0"/>
      </c:catAx>
      <c:valAx>
        <c:axId val="281554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81561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indent="0">
              <a:buNone/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baseline="0" dirty="0" smtClean="0"/>
              <a:t>21. Wc-tilat ovat toimivat.</a:t>
            </a:r>
            <a:endParaRPr lang="fi-FI" dirty="0"/>
          </a:p>
        </c:rich>
      </c:tx>
      <c:layout>
        <c:manualLayout>
          <c:xMode val="edge"/>
          <c:yMode val="edge"/>
          <c:x val="0.35118749999999999"/>
          <c:y val="1.64062489907573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indent="0">
            <a:buNone/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N=55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Taul1!$A$2:$A$6</c:f>
              <c:strCache>
                <c:ptCount val="5"/>
                <c:pt idx="0">
                  <c:v>Ei kuvaa</c:v>
                </c:pt>
                <c:pt idx="1">
                  <c:v>Kuvaa huonosti</c:v>
                </c:pt>
                <c:pt idx="2">
                  <c:v>Kuvaa jonkin verran</c:v>
                </c:pt>
                <c:pt idx="3">
                  <c:v>Kuvaa melko hyvin</c:v>
                </c:pt>
                <c:pt idx="4">
                  <c:v>Kuvaa erittäin hyvin</c:v>
                </c:pt>
              </c:strCache>
            </c:strRef>
          </c:cat>
          <c:val>
            <c:numRef>
              <c:f>Taul1!$B$2:$B$6</c:f>
              <c:numCache>
                <c:formatCode>General</c:formatCode>
                <c:ptCount val="5"/>
                <c:pt idx="0">
                  <c:v>7</c:v>
                </c:pt>
                <c:pt idx="1">
                  <c:v>17</c:v>
                </c:pt>
                <c:pt idx="2">
                  <c:v>6</c:v>
                </c:pt>
                <c:pt idx="3">
                  <c:v>19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68-4EFB-A34E-C9060255B3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81561096"/>
        <c:axId val="281554864"/>
      </c:barChart>
      <c:catAx>
        <c:axId val="281561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81554864"/>
        <c:crosses val="autoZero"/>
        <c:auto val="1"/>
        <c:lblAlgn val="ctr"/>
        <c:lblOffset val="100"/>
        <c:noMultiLvlLbl val="0"/>
      </c:catAx>
      <c:valAx>
        <c:axId val="281554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81561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indent="0">
              <a:buNone/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baseline="0" dirty="0" smtClean="0"/>
              <a:t>22. Eteistilat ovat toimivat.</a:t>
            </a:r>
            <a:endParaRPr lang="fi-FI" dirty="0"/>
          </a:p>
        </c:rich>
      </c:tx>
      <c:layout>
        <c:manualLayout>
          <c:xMode val="edge"/>
          <c:yMode val="edge"/>
          <c:x val="0.35118749999999999"/>
          <c:y val="1.64062489907573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indent="0">
            <a:buNone/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N=55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Taul1!$A$2:$A$6</c:f>
              <c:strCache>
                <c:ptCount val="5"/>
                <c:pt idx="0">
                  <c:v>Ei kuvaa</c:v>
                </c:pt>
                <c:pt idx="1">
                  <c:v>Kuvaa huonosti</c:v>
                </c:pt>
                <c:pt idx="2">
                  <c:v>Kuvaa jonkin verran</c:v>
                </c:pt>
                <c:pt idx="3">
                  <c:v>Kuvaa melko hyvin</c:v>
                </c:pt>
                <c:pt idx="4">
                  <c:v>Kuvaa erittäin hyvin</c:v>
                </c:pt>
              </c:strCache>
            </c:strRef>
          </c:cat>
          <c:val>
            <c:numRef>
              <c:f>Taul1!$B$2:$B$6</c:f>
              <c:numCache>
                <c:formatCode>General</c:formatCode>
                <c:ptCount val="5"/>
                <c:pt idx="0">
                  <c:v>12</c:v>
                </c:pt>
                <c:pt idx="1">
                  <c:v>16</c:v>
                </c:pt>
                <c:pt idx="2">
                  <c:v>8</c:v>
                </c:pt>
                <c:pt idx="3">
                  <c:v>12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68-4EFB-A34E-C9060255B3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81561096"/>
        <c:axId val="281554864"/>
      </c:barChart>
      <c:catAx>
        <c:axId val="281561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81554864"/>
        <c:crosses val="autoZero"/>
        <c:auto val="1"/>
        <c:lblAlgn val="ctr"/>
        <c:lblOffset val="100"/>
        <c:noMultiLvlLbl val="0"/>
      </c:catAx>
      <c:valAx>
        <c:axId val="281554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81561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indent="0">
              <a:buNone/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baseline="0" dirty="0" smtClean="0"/>
              <a:t>3. Lapset dokumentoivat toimintaansa runsaasti.</a:t>
            </a:r>
            <a:endParaRPr lang="fi-FI" dirty="0"/>
          </a:p>
        </c:rich>
      </c:tx>
      <c:layout>
        <c:manualLayout>
          <c:xMode val="edge"/>
          <c:yMode val="edge"/>
          <c:x val="0.16056250000000002"/>
          <c:y val="9.3749994232898981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indent="0">
            <a:buNone/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N=54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Taul1!$A$2:$A$6</c:f>
              <c:strCache>
                <c:ptCount val="5"/>
                <c:pt idx="0">
                  <c:v>Ei kuvaa</c:v>
                </c:pt>
                <c:pt idx="1">
                  <c:v>Kuvaa huonosti</c:v>
                </c:pt>
                <c:pt idx="2">
                  <c:v>Kuvaa jonkin verran</c:v>
                </c:pt>
                <c:pt idx="3">
                  <c:v>Kuvaa melko hyvin</c:v>
                </c:pt>
                <c:pt idx="4">
                  <c:v>Kuvaa erittäin hyvin</c:v>
                </c:pt>
              </c:strCache>
            </c:strRef>
          </c:cat>
          <c:val>
            <c:numRef>
              <c:f>Taul1!$B$2:$B$6</c:f>
              <c:numCache>
                <c:formatCode>General</c:formatCode>
                <c:ptCount val="5"/>
                <c:pt idx="0">
                  <c:v>20</c:v>
                </c:pt>
                <c:pt idx="1">
                  <c:v>18</c:v>
                </c:pt>
                <c:pt idx="2">
                  <c:v>15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68-4EFB-A34E-C9060255B3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81561096"/>
        <c:axId val="281554864"/>
      </c:barChart>
      <c:catAx>
        <c:axId val="281561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81554864"/>
        <c:crosses val="autoZero"/>
        <c:auto val="1"/>
        <c:lblAlgn val="ctr"/>
        <c:lblOffset val="100"/>
        <c:noMultiLvlLbl val="0"/>
      </c:catAx>
      <c:valAx>
        <c:axId val="281554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81561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indent="0">
              <a:buNone/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baseline="0" dirty="0" smtClean="0"/>
              <a:t>4. Piha-alue houkuttelee lapsia monipuoliseen toimintaan.</a:t>
            </a:r>
            <a:endParaRPr lang="fi-FI" dirty="0"/>
          </a:p>
        </c:rich>
      </c:tx>
      <c:layout>
        <c:manualLayout>
          <c:xMode val="edge"/>
          <c:yMode val="edge"/>
          <c:x val="0.16056250000000002"/>
          <c:y val="9.3749994232898981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indent="0">
            <a:buNone/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N=55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Taul1!$A$2:$A$6</c:f>
              <c:strCache>
                <c:ptCount val="5"/>
                <c:pt idx="0">
                  <c:v>Ei kuvaa</c:v>
                </c:pt>
                <c:pt idx="1">
                  <c:v>Kuvaa huonosti</c:v>
                </c:pt>
                <c:pt idx="2">
                  <c:v>Kuvaa jonkin verran</c:v>
                </c:pt>
                <c:pt idx="3">
                  <c:v>Kuvaa melko hyvin</c:v>
                </c:pt>
                <c:pt idx="4">
                  <c:v>Kuvaa erittäin hyvin</c:v>
                </c:pt>
              </c:strCache>
            </c:strRef>
          </c:cat>
          <c:val>
            <c:numRef>
              <c:f>Taul1!$B$2:$B$6</c:f>
              <c:numCache>
                <c:formatCode>General</c:formatCode>
                <c:ptCount val="5"/>
                <c:pt idx="0">
                  <c:v>4</c:v>
                </c:pt>
                <c:pt idx="1">
                  <c:v>7</c:v>
                </c:pt>
                <c:pt idx="2">
                  <c:v>14</c:v>
                </c:pt>
                <c:pt idx="3">
                  <c:v>16</c:v>
                </c:pt>
                <c:pt idx="4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68-4EFB-A34E-C9060255B3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81561096"/>
        <c:axId val="281554864"/>
      </c:barChart>
      <c:catAx>
        <c:axId val="281561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81554864"/>
        <c:crosses val="autoZero"/>
        <c:auto val="1"/>
        <c:lblAlgn val="ctr"/>
        <c:lblOffset val="100"/>
        <c:noMultiLvlLbl val="0"/>
      </c:catAx>
      <c:valAx>
        <c:axId val="281554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81561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indent="0">
              <a:buNone/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baseline="0" dirty="0" smtClean="0"/>
              <a:t>5. Fyysinen oppimisympäristö (tilat ja materiaalit) virittävät lapset syventymään toimintaan.</a:t>
            </a:r>
            <a:endParaRPr lang="fi-FI" dirty="0"/>
          </a:p>
        </c:rich>
      </c:tx>
      <c:layout>
        <c:manualLayout>
          <c:xMode val="edge"/>
          <c:yMode val="edge"/>
          <c:x val="0.16056250000000002"/>
          <c:y val="9.3749994232898981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indent="0">
            <a:buNone/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N=55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Taul1!$A$2:$A$6</c:f>
              <c:strCache>
                <c:ptCount val="5"/>
                <c:pt idx="0">
                  <c:v>Ei kuvaa</c:v>
                </c:pt>
                <c:pt idx="1">
                  <c:v>Kuvaa huonosti</c:v>
                </c:pt>
                <c:pt idx="2">
                  <c:v>Kuvaa jonkin verran</c:v>
                </c:pt>
                <c:pt idx="3">
                  <c:v>Kuvaa melko hyvin</c:v>
                </c:pt>
                <c:pt idx="4">
                  <c:v>Kuvaa erittäin hyvin</c:v>
                </c:pt>
              </c:strCache>
            </c:strRef>
          </c:cat>
          <c:val>
            <c:numRef>
              <c:f>Taul1!$B$2:$B$6</c:f>
              <c:numCache>
                <c:formatCode>General</c:formatCode>
                <c:ptCount val="5"/>
                <c:pt idx="0">
                  <c:v>1</c:v>
                </c:pt>
                <c:pt idx="1">
                  <c:v>4</c:v>
                </c:pt>
                <c:pt idx="2">
                  <c:v>19</c:v>
                </c:pt>
                <c:pt idx="3">
                  <c:v>22</c:v>
                </c:pt>
                <c:pt idx="4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68-4EFB-A34E-C9060255B3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81561096"/>
        <c:axId val="281554864"/>
      </c:barChart>
      <c:catAx>
        <c:axId val="281561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81554864"/>
        <c:crosses val="autoZero"/>
        <c:auto val="1"/>
        <c:lblAlgn val="ctr"/>
        <c:lblOffset val="100"/>
        <c:noMultiLvlLbl val="0"/>
      </c:catAx>
      <c:valAx>
        <c:axId val="281554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81561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indent="0">
              <a:buNone/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baseline="0" dirty="0" smtClean="0"/>
              <a:t>6. Teemme paljon retkiä ja hyödynnämme lähiympäristöä.</a:t>
            </a:r>
            <a:endParaRPr lang="fi-FI" dirty="0"/>
          </a:p>
        </c:rich>
      </c:tx>
      <c:layout>
        <c:manualLayout>
          <c:xMode val="edge"/>
          <c:yMode val="edge"/>
          <c:x val="0.16056250000000002"/>
          <c:y val="9.3749994232898981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indent="0">
            <a:buNone/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N=55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Taul1!$A$2:$A$6</c:f>
              <c:strCache>
                <c:ptCount val="5"/>
                <c:pt idx="0">
                  <c:v>Ei kuvaa</c:v>
                </c:pt>
                <c:pt idx="1">
                  <c:v>Kuvaa huonosti</c:v>
                </c:pt>
                <c:pt idx="2">
                  <c:v>Kuvaa jonkin verran</c:v>
                </c:pt>
                <c:pt idx="3">
                  <c:v>Kuvaa melko hyvin</c:v>
                </c:pt>
                <c:pt idx="4">
                  <c:v>Kuvaa erittäin hyvin</c:v>
                </c:pt>
              </c:strCache>
            </c:strRef>
          </c:cat>
          <c:val>
            <c:numRef>
              <c:f>Taul1!$B$2:$B$6</c:f>
              <c:numCache>
                <c:formatCode>General</c:formatCode>
                <c:ptCount val="5"/>
                <c:pt idx="0">
                  <c:v>0</c:v>
                </c:pt>
                <c:pt idx="1">
                  <c:v>3</c:v>
                </c:pt>
                <c:pt idx="2">
                  <c:v>12</c:v>
                </c:pt>
                <c:pt idx="3">
                  <c:v>17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68-4EFB-A34E-C9060255B3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81561096"/>
        <c:axId val="281554864"/>
      </c:barChart>
      <c:catAx>
        <c:axId val="281561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81554864"/>
        <c:crosses val="autoZero"/>
        <c:auto val="1"/>
        <c:lblAlgn val="ctr"/>
        <c:lblOffset val="100"/>
        <c:noMultiLvlLbl val="0"/>
      </c:catAx>
      <c:valAx>
        <c:axId val="281554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81561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indent="0">
              <a:buNone/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baseline="0" dirty="0" smtClean="0"/>
              <a:t>7. Lasten leikit kestävät ja kehittyvät useita päiviä jopa viikkoja.</a:t>
            </a:r>
            <a:endParaRPr lang="fi-FI" dirty="0"/>
          </a:p>
        </c:rich>
      </c:tx>
      <c:layout>
        <c:manualLayout>
          <c:xMode val="edge"/>
          <c:yMode val="edge"/>
          <c:x val="0.16056250000000002"/>
          <c:y val="9.3749994232898981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indent="0">
            <a:buNone/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N=55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Taul1!$A$2:$A$6</c:f>
              <c:strCache>
                <c:ptCount val="5"/>
                <c:pt idx="0">
                  <c:v>Ei kuvaa</c:v>
                </c:pt>
                <c:pt idx="1">
                  <c:v>Kuvaa huonosti</c:v>
                </c:pt>
                <c:pt idx="2">
                  <c:v>Kuvaa jonkin verran</c:v>
                </c:pt>
                <c:pt idx="3">
                  <c:v>Kuvaa melko hyvin</c:v>
                </c:pt>
                <c:pt idx="4">
                  <c:v>Kuvaa erittäin hyvin</c:v>
                </c:pt>
              </c:strCache>
            </c:strRef>
          </c:cat>
          <c:val>
            <c:numRef>
              <c:f>Taul1!$B$2:$B$6</c:f>
              <c:numCache>
                <c:formatCode>General</c:formatCode>
                <c:ptCount val="5"/>
                <c:pt idx="0">
                  <c:v>10</c:v>
                </c:pt>
                <c:pt idx="1">
                  <c:v>16</c:v>
                </c:pt>
                <c:pt idx="2">
                  <c:v>15</c:v>
                </c:pt>
                <c:pt idx="3">
                  <c:v>7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68-4EFB-A34E-C9060255B3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81561096"/>
        <c:axId val="281554864"/>
      </c:barChart>
      <c:catAx>
        <c:axId val="281561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81554864"/>
        <c:crosses val="autoZero"/>
        <c:auto val="1"/>
        <c:lblAlgn val="ctr"/>
        <c:lblOffset val="100"/>
        <c:noMultiLvlLbl val="0"/>
      </c:catAx>
      <c:valAx>
        <c:axId val="281554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81561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indent="0">
              <a:buNone/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baseline="0" dirty="0" smtClean="0"/>
              <a:t>8. Tilat on jaettu moniin pienempiin nurkkauksiin ja toimintapisteisiin.</a:t>
            </a:r>
            <a:endParaRPr lang="fi-FI" dirty="0"/>
          </a:p>
        </c:rich>
      </c:tx>
      <c:layout>
        <c:manualLayout>
          <c:xMode val="edge"/>
          <c:yMode val="edge"/>
          <c:x val="0.16056250000000002"/>
          <c:y val="9.3749994232898981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indent="0">
            <a:buNone/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N=55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Taul1!$A$2:$A$6</c:f>
              <c:strCache>
                <c:ptCount val="5"/>
                <c:pt idx="0">
                  <c:v>Ei kuvaa</c:v>
                </c:pt>
                <c:pt idx="1">
                  <c:v>Kuvaa huonosti</c:v>
                </c:pt>
                <c:pt idx="2">
                  <c:v>Kuvaa jonkin verran</c:v>
                </c:pt>
                <c:pt idx="3">
                  <c:v>Kuvaa melko hyvin</c:v>
                </c:pt>
                <c:pt idx="4">
                  <c:v>Kuvaa erittäin hyvin</c:v>
                </c:pt>
              </c:strCache>
            </c:strRef>
          </c:cat>
          <c:val>
            <c:numRef>
              <c:f>Taul1!$B$2:$B$6</c:f>
              <c:numCache>
                <c:formatCode>General</c:formatCode>
                <c:ptCount val="5"/>
                <c:pt idx="0">
                  <c:v>6</c:v>
                </c:pt>
                <c:pt idx="1">
                  <c:v>7</c:v>
                </c:pt>
                <c:pt idx="2">
                  <c:v>11</c:v>
                </c:pt>
                <c:pt idx="3">
                  <c:v>13</c:v>
                </c:pt>
                <c:pt idx="4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68-4EFB-A34E-C9060255B3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81561096"/>
        <c:axId val="281554864"/>
      </c:barChart>
      <c:catAx>
        <c:axId val="281561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81554864"/>
        <c:crosses val="autoZero"/>
        <c:auto val="1"/>
        <c:lblAlgn val="ctr"/>
        <c:lblOffset val="100"/>
        <c:noMultiLvlLbl val="0"/>
      </c:catAx>
      <c:valAx>
        <c:axId val="281554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81561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indent="0">
              <a:buNone/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baseline="0" dirty="0" smtClean="0"/>
              <a:t>9.  Ryhmässä on paljon visuaalista ilmaisua (piirtämistä, maalaamista ja taidetta) ja oppimisympäristö tukee sitä.</a:t>
            </a:r>
            <a:endParaRPr lang="fi-FI" dirty="0"/>
          </a:p>
        </c:rich>
      </c:tx>
      <c:layout>
        <c:manualLayout>
          <c:xMode val="edge"/>
          <c:yMode val="edge"/>
          <c:x val="0.16056250000000002"/>
          <c:y val="9.3749994232898981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indent="0">
            <a:buNone/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N=55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Taul1!$A$2:$A$6</c:f>
              <c:strCache>
                <c:ptCount val="5"/>
                <c:pt idx="0">
                  <c:v>Ei kuvaa</c:v>
                </c:pt>
                <c:pt idx="1">
                  <c:v>Kuvaa huonosti</c:v>
                </c:pt>
                <c:pt idx="2">
                  <c:v>Kuvaa jonkin verran</c:v>
                </c:pt>
                <c:pt idx="3">
                  <c:v>Kuvaa melko hyvin</c:v>
                </c:pt>
                <c:pt idx="4">
                  <c:v>Kuvaa erittäin hyvin</c:v>
                </c:pt>
              </c:strCache>
            </c:strRef>
          </c:cat>
          <c:val>
            <c:numRef>
              <c:f>Taul1!$B$2:$B$6</c:f>
              <c:numCache>
                <c:formatCode>General</c:formatCode>
                <c:ptCount val="5"/>
                <c:pt idx="0">
                  <c:v>0</c:v>
                </c:pt>
                <c:pt idx="1">
                  <c:v>2</c:v>
                </c:pt>
                <c:pt idx="2">
                  <c:v>26</c:v>
                </c:pt>
                <c:pt idx="3">
                  <c:v>19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68-4EFB-A34E-C9060255B3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81561096"/>
        <c:axId val="281554864"/>
      </c:barChart>
      <c:catAx>
        <c:axId val="281561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81554864"/>
        <c:crosses val="autoZero"/>
        <c:auto val="1"/>
        <c:lblAlgn val="ctr"/>
        <c:lblOffset val="100"/>
        <c:noMultiLvlLbl val="0"/>
      </c:catAx>
      <c:valAx>
        <c:axId val="281554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81561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D60151-9C40-4411-B5E9-95EC7689999F}" type="datetimeFigureOut">
              <a:rPr lang="fi-FI" smtClean="0"/>
              <a:t>12.12.2018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743D90-9317-4E4F-A3F2-DCA5BFE51CB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34982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003851-4303-455C-A1CB-2D84F2D7FAFF}" type="datetimeFigureOut">
              <a:rPr lang="fi-FI" smtClean="0"/>
              <a:t>12.12.2018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F8315A-552B-429C-8E15-650FA4B4E37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56617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8315A-552B-429C-8E15-650FA4B4E370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2903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40AD8-E87D-4E34-9F06-4EB4F09E7865}" type="datetimeFigureOut">
              <a:rPr lang="fi-FI" smtClean="0"/>
              <a:t>12.12.2018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F14EB-1087-4B91-9DB3-F3B6589905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55097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40AD8-E87D-4E34-9F06-4EB4F09E7865}" type="datetimeFigureOut">
              <a:rPr lang="fi-FI" smtClean="0"/>
              <a:t>12.12.2018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F14EB-1087-4B91-9DB3-F3B6589905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86949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40AD8-E87D-4E34-9F06-4EB4F09E7865}" type="datetimeFigureOut">
              <a:rPr lang="fi-FI" smtClean="0"/>
              <a:t>12.12.2018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F14EB-1087-4B91-9DB3-F3B6589905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63317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40AD8-E87D-4E34-9F06-4EB4F09E7865}" type="datetimeFigureOut">
              <a:rPr lang="fi-FI" smtClean="0"/>
              <a:t>12.12.2018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F14EB-1087-4B91-9DB3-F3B6589905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5029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40AD8-E87D-4E34-9F06-4EB4F09E7865}" type="datetimeFigureOut">
              <a:rPr lang="fi-FI" smtClean="0"/>
              <a:t>12.12.2018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F14EB-1087-4B91-9DB3-F3B6589905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57478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40AD8-E87D-4E34-9F06-4EB4F09E7865}" type="datetimeFigureOut">
              <a:rPr lang="fi-FI" smtClean="0"/>
              <a:t>12.12.2018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F14EB-1087-4B91-9DB3-F3B6589905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193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40AD8-E87D-4E34-9F06-4EB4F09E7865}" type="datetimeFigureOut">
              <a:rPr lang="fi-FI" smtClean="0"/>
              <a:t>12.12.2018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F14EB-1087-4B91-9DB3-F3B6589905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43539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40AD8-E87D-4E34-9F06-4EB4F09E7865}" type="datetimeFigureOut">
              <a:rPr lang="fi-FI" smtClean="0"/>
              <a:t>12.12.2018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F14EB-1087-4B91-9DB3-F3B6589905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0598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40AD8-E87D-4E34-9F06-4EB4F09E7865}" type="datetimeFigureOut">
              <a:rPr lang="fi-FI" smtClean="0"/>
              <a:t>12.12.2018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F14EB-1087-4B91-9DB3-F3B6589905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18414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40AD8-E87D-4E34-9F06-4EB4F09E7865}" type="datetimeFigureOut">
              <a:rPr lang="fi-FI" smtClean="0"/>
              <a:t>12.12.2018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F14EB-1087-4B91-9DB3-F3B6589905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1256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40AD8-E87D-4E34-9F06-4EB4F09E7865}" type="datetimeFigureOut">
              <a:rPr lang="fi-FI" smtClean="0"/>
              <a:t>12.12.2018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F14EB-1087-4B91-9DB3-F3B6589905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5352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40AD8-E87D-4E34-9F06-4EB4F09E7865}" type="datetimeFigureOut">
              <a:rPr lang="fi-FI" smtClean="0"/>
              <a:t>12.12.2018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F14EB-1087-4B91-9DB3-F3B6589905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7749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Fyysisen oppimisympäristön arviointi</a:t>
            </a:r>
            <a:endParaRPr lang="fi-FI" dirty="0"/>
          </a:p>
        </p:txBody>
      </p:sp>
      <p:sp>
        <p:nvSpPr>
          <p:cNvPr id="5" name="Alaotsikko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Rauman kaupungin varhaiskasvatus ja esiopetus</a:t>
            </a:r>
          </a:p>
          <a:p>
            <a:endParaRPr lang="fi-FI" dirty="0" smtClean="0"/>
          </a:p>
          <a:p>
            <a:r>
              <a:rPr lang="fi-FI" dirty="0" smtClean="0"/>
              <a:t>Oppimisen iloa, leikin riemua ja vahvaa johtamista Rauman varhaiskasvatuksessa-hanke</a:t>
            </a:r>
          </a:p>
          <a:p>
            <a:r>
              <a:rPr lang="fi-FI" dirty="0" smtClean="0"/>
              <a:t>Syksy 2018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2865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Kaavio 5"/>
          <p:cNvGraphicFramePr/>
          <p:nvPr>
            <p:extLst>
              <p:ext uri="{D42A27DB-BD31-4B8C-83A1-F6EECF244321}">
                <p14:modId xmlns:p14="http://schemas.microsoft.com/office/powerpoint/2010/main" val="1153338997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1677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Kaavio 5"/>
          <p:cNvGraphicFramePr/>
          <p:nvPr>
            <p:extLst>
              <p:ext uri="{D42A27DB-BD31-4B8C-83A1-F6EECF244321}">
                <p14:modId xmlns:p14="http://schemas.microsoft.com/office/powerpoint/2010/main" val="2038115071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1198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Kaavio 5"/>
          <p:cNvGraphicFramePr/>
          <p:nvPr>
            <p:extLst>
              <p:ext uri="{D42A27DB-BD31-4B8C-83A1-F6EECF244321}">
                <p14:modId xmlns:p14="http://schemas.microsoft.com/office/powerpoint/2010/main" val="20333836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125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Kaavio 5"/>
          <p:cNvGraphicFramePr/>
          <p:nvPr>
            <p:extLst>
              <p:ext uri="{D42A27DB-BD31-4B8C-83A1-F6EECF244321}">
                <p14:modId xmlns:p14="http://schemas.microsoft.com/office/powerpoint/2010/main" val="3817921752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1435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Kaavio 5"/>
          <p:cNvGraphicFramePr/>
          <p:nvPr>
            <p:extLst>
              <p:ext uri="{D42A27DB-BD31-4B8C-83A1-F6EECF244321}">
                <p14:modId xmlns:p14="http://schemas.microsoft.com/office/powerpoint/2010/main" val="2659399681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496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Kaavio 5"/>
          <p:cNvGraphicFramePr/>
          <p:nvPr>
            <p:extLst>
              <p:ext uri="{D42A27DB-BD31-4B8C-83A1-F6EECF244321}">
                <p14:modId xmlns:p14="http://schemas.microsoft.com/office/powerpoint/2010/main" val="343509712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215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Kaavio 5"/>
          <p:cNvGraphicFramePr/>
          <p:nvPr>
            <p:extLst>
              <p:ext uri="{D42A27DB-BD31-4B8C-83A1-F6EECF244321}">
                <p14:modId xmlns:p14="http://schemas.microsoft.com/office/powerpoint/2010/main" val="2025953085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08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Kaavio 5"/>
          <p:cNvGraphicFramePr/>
          <p:nvPr>
            <p:extLst>
              <p:ext uri="{D42A27DB-BD31-4B8C-83A1-F6EECF244321}">
                <p14:modId xmlns:p14="http://schemas.microsoft.com/office/powerpoint/2010/main" val="150559792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232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Kaavio 5"/>
          <p:cNvGraphicFramePr/>
          <p:nvPr>
            <p:extLst>
              <p:ext uri="{D42A27DB-BD31-4B8C-83A1-F6EECF244321}">
                <p14:modId xmlns:p14="http://schemas.microsoft.com/office/powerpoint/2010/main" val="2271479146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8415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Kaavio 5"/>
          <p:cNvGraphicFramePr/>
          <p:nvPr>
            <p:extLst>
              <p:ext uri="{D42A27DB-BD31-4B8C-83A1-F6EECF244321}">
                <p14:modId xmlns:p14="http://schemas.microsoft.com/office/powerpoint/2010/main" val="2889326784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1467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Kaavio 5"/>
          <p:cNvGraphicFramePr/>
          <p:nvPr>
            <p:extLst>
              <p:ext uri="{D42A27DB-BD31-4B8C-83A1-F6EECF244321}">
                <p14:modId xmlns:p14="http://schemas.microsoft.com/office/powerpoint/2010/main" val="2480034305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970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Kaavio 5"/>
          <p:cNvGraphicFramePr/>
          <p:nvPr>
            <p:extLst>
              <p:ext uri="{D42A27DB-BD31-4B8C-83A1-F6EECF244321}">
                <p14:modId xmlns:p14="http://schemas.microsoft.com/office/powerpoint/2010/main" val="302641451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047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Kaavio 5"/>
          <p:cNvGraphicFramePr/>
          <p:nvPr>
            <p:extLst>
              <p:ext uri="{D42A27DB-BD31-4B8C-83A1-F6EECF244321}">
                <p14:modId xmlns:p14="http://schemas.microsoft.com/office/powerpoint/2010/main" val="707951431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3383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Kaavio 5"/>
          <p:cNvGraphicFramePr/>
          <p:nvPr>
            <p:extLst>
              <p:ext uri="{D42A27DB-BD31-4B8C-83A1-F6EECF244321}">
                <p14:modId xmlns:p14="http://schemas.microsoft.com/office/powerpoint/2010/main" val="1783845398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821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Kaavio 5"/>
          <p:cNvGraphicFramePr/>
          <p:nvPr>
            <p:extLst>
              <p:ext uri="{D42A27DB-BD31-4B8C-83A1-F6EECF244321}">
                <p14:modId xmlns:p14="http://schemas.microsoft.com/office/powerpoint/2010/main" val="3026748291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2351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Kaavio 5"/>
          <p:cNvGraphicFramePr/>
          <p:nvPr>
            <p:extLst>
              <p:ext uri="{D42A27DB-BD31-4B8C-83A1-F6EECF244321}">
                <p14:modId xmlns:p14="http://schemas.microsoft.com/office/powerpoint/2010/main" val="2961424662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115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Kaavio 5"/>
          <p:cNvGraphicFramePr/>
          <p:nvPr>
            <p:extLst>
              <p:ext uri="{D42A27DB-BD31-4B8C-83A1-F6EECF244321}">
                <p14:modId xmlns:p14="http://schemas.microsoft.com/office/powerpoint/2010/main" val="2292075756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7724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Kaavio 5"/>
          <p:cNvGraphicFramePr/>
          <p:nvPr>
            <p:extLst>
              <p:ext uri="{D42A27DB-BD31-4B8C-83A1-F6EECF244321}">
                <p14:modId xmlns:p14="http://schemas.microsoft.com/office/powerpoint/2010/main" val="3677059041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7432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Kaavio 5"/>
          <p:cNvGraphicFramePr/>
          <p:nvPr>
            <p:extLst>
              <p:ext uri="{D42A27DB-BD31-4B8C-83A1-F6EECF244321}">
                <p14:modId xmlns:p14="http://schemas.microsoft.com/office/powerpoint/2010/main" val="2416968982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2017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Kaavio 5"/>
          <p:cNvGraphicFramePr/>
          <p:nvPr>
            <p:extLst>
              <p:ext uri="{D42A27DB-BD31-4B8C-83A1-F6EECF244321}">
                <p14:modId xmlns:p14="http://schemas.microsoft.com/office/powerpoint/2010/main" val="468219208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2655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Kaavio 5"/>
          <p:cNvGraphicFramePr/>
          <p:nvPr>
            <p:extLst>
              <p:ext uri="{D42A27DB-BD31-4B8C-83A1-F6EECF244321}">
                <p14:modId xmlns:p14="http://schemas.microsoft.com/office/powerpoint/2010/main" val="1603221024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962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Kaavio 5"/>
          <p:cNvGraphicFramePr/>
          <p:nvPr>
            <p:extLst>
              <p:ext uri="{D42A27DB-BD31-4B8C-83A1-F6EECF244321}">
                <p14:modId xmlns:p14="http://schemas.microsoft.com/office/powerpoint/2010/main" val="1567022851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097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264</Words>
  <Application>Microsoft Office PowerPoint</Application>
  <PresentationFormat>Laajakuva</PresentationFormat>
  <Paragraphs>29</Paragraphs>
  <Slides>23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Office-teema</vt:lpstr>
      <vt:lpstr>Fyysisen oppimisympäristön arviointi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Rauman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Lätti Mari</dc:creator>
  <cp:lastModifiedBy>Ahvenjärvi Jaana</cp:lastModifiedBy>
  <cp:revision>17</cp:revision>
  <cp:lastPrinted>2018-12-12T06:18:02Z</cp:lastPrinted>
  <dcterms:created xsi:type="dcterms:W3CDTF">2018-12-11T11:55:43Z</dcterms:created>
  <dcterms:modified xsi:type="dcterms:W3CDTF">2018-12-12T06:23:23Z</dcterms:modified>
</cp:coreProperties>
</file>